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2"/>
    <p:restoredTop sz="94415"/>
  </p:normalViewPr>
  <p:slideViewPr>
    <p:cSldViewPr snapToGrid="0" snapToObjects="1">
      <p:cViewPr varScale="1">
        <p:scale>
          <a:sx n="76" d="100"/>
          <a:sy n="76" d="100"/>
        </p:scale>
        <p:origin x="11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6826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9527" y="571501"/>
            <a:ext cx="24387176" cy="1276350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95" tIns="68598" rIns="137195" bIns="68598" numCol="1" anchor="t" anchorCtr="0" compatLnSpc="1">
            <a:prstTxWarp prst="textNoShape">
              <a:avLst/>
            </a:prstTxWarp>
          </a:bodyPr>
          <a:lstStyle/>
          <a:p>
            <a:pPr defTabSz="821560"/>
            <a:endParaRPr sz="3602" b="1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5861" y="3657599"/>
            <a:ext cx="19512281" cy="6096002"/>
          </a:xfrm>
        </p:spPr>
        <p:txBody>
          <a:bodyPr>
            <a:normAutofit/>
          </a:bodyPr>
          <a:lstStyle>
            <a:lvl1pPr>
              <a:defRPr sz="66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862" y="10058400"/>
            <a:ext cx="15701289" cy="228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001">
                <a:solidFill>
                  <a:schemeClr val="tx1"/>
                </a:solidFill>
              </a:defRPr>
            </a:lvl1pPr>
            <a:lvl2pPr marL="6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7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4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863" y="6858001"/>
            <a:ext cx="19512281" cy="4724398"/>
          </a:xfrm>
        </p:spPr>
        <p:txBody>
          <a:bodyPr anchor="b">
            <a:normAutofit/>
          </a:bodyPr>
          <a:lstStyle>
            <a:lvl1pPr algn="l">
              <a:defRPr sz="66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6934" y="1371603"/>
            <a:ext cx="15710218" cy="2285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1">
                <a:solidFill>
                  <a:schemeClr val="tx1"/>
                </a:solidFill>
              </a:defRPr>
            </a:lvl1pPr>
            <a:lvl2pPr marL="68597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948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3pPr>
            <a:lvl4pPr marL="2057923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4pPr>
            <a:lvl5pPr marL="2743898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5pPr>
            <a:lvl6pPr marL="3429871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6pPr>
            <a:lvl7pPr marL="4115846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7pPr>
            <a:lvl8pPr marL="4801821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8pPr>
            <a:lvl9pPr marL="5487795" indent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7200" y="3657600"/>
            <a:ext cx="9419921" cy="8686800"/>
          </a:xfrm>
        </p:spPr>
        <p:txBody>
          <a:bodyPr>
            <a:normAutofit/>
          </a:bodyPr>
          <a:lstStyle>
            <a:lvl1pPr>
              <a:defRPr sz="3602"/>
            </a:lvl1pPr>
            <a:lvl2pPr>
              <a:defRPr sz="3001"/>
            </a:lvl2pPr>
            <a:lvl3pPr>
              <a:defRPr sz="2700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 baseline="0"/>
            </a:lvl7pPr>
            <a:lvl8pPr>
              <a:defRPr sz="2401" baseline="0"/>
            </a:lvl8pPr>
            <a:lvl9pPr>
              <a:defRPr sz="2401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221" y="3657600"/>
            <a:ext cx="9419921" cy="8686800"/>
          </a:xfrm>
        </p:spPr>
        <p:txBody>
          <a:bodyPr>
            <a:normAutofit/>
          </a:bodyPr>
          <a:lstStyle>
            <a:lvl1pPr>
              <a:defRPr sz="3602"/>
            </a:lvl1pPr>
            <a:lvl2pPr>
              <a:defRPr sz="3001"/>
            </a:lvl2pPr>
            <a:lvl3pPr>
              <a:defRPr sz="2700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5863" y="3657599"/>
            <a:ext cx="9420773" cy="167640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602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685975" indent="0">
              <a:buNone/>
              <a:defRPr sz="3001" b="1"/>
            </a:lvl2pPr>
            <a:lvl3pPr marL="1371948" indent="0">
              <a:buNone/>
              <a:defRPr sz="2700" b="1"/>
            </a:lvl3pPr>
            <a:lvl4pPr marL="2057923" indent="0">
              <a:buNone/>
              <a:defRPr sz="2401" b="1"/>
            </a:lvl4pPr>
            <a:lvl5pPr marL="2743898" indent="0">
              <a:buNone/>
              <a:defRPr sz="2401" b="1"/>
            </a:lvl5pPr>
            <a:lvl6pPr marL="3429871" indent="0">
              <a:buNone/>
              <a:defRPr sz="2401" b="1"/>
            </a:lvl6pPr>
            <a:lvl7pPr marL="4115846" indent="0">
              <a:buNone/>
              <a:defRPr sz="2401" b="1"/>
            </a:lvl7pPr>
            <a:lvl8pPr marL="4801821" indent="0">
              <a:buNone/>
              <a:defRPr sz="2401" b="1"/>
            </a:lvl8pPr>
            <a:lvl9pPr marL="5487795" indent="0">
              <a:buNone/>
              <a:defRPr sz="24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5863" y="5486402"/>
            <a:ext cx="9420773" cy="6857999"/>
          </a:xfrm>
        </p:spPr>
        <p:txBody>
          <a:bodyPr>
            <a:normAutofit/>
          </a:bodyPr>
          <a:lstStyle>
            <a:lvl1pPr>
              <a:defRPr sz="3001"/>
            </a:lvl1pPr>
            <a:lvl2pPr>
              <a:defRPr sz="2700"/>
            </a:lvl2pPr>
            <a:lvl3pPr>
              <a:defRPr sz="2401"/>
            </a:lvl3pPr>
            <a:lvl4pPr>
              <a:defRPr sz="2101"/>
            </a:lvl4pPr>
            <a:lvl5pPr>
              <a:defRPr sz="2101"/>
            </a:lvl5pPr>
            <a:lvl6pPr>
              <a:defRPr sz="2101"/>
            </a:lvl6pPr>
            <a:lvl7pPr>
              <a:defRPr sz="2101"/>
            </a:lvl7pPr>
            <a:lvl8pPr>
              <a:defRPr sz="2101"/>
            </a:lvl8pPr>
            <a:lvl9pPr>
              <a:defRPr sz="21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27370" y="3657599"/>
            <a:ext cx="9420773" cy="167640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602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685975" indent="0">
              <a:buNone/>
              <a:defRPr sz="3001" b="1"/>
            </a:lvl2pPr>
            <a:lvl3pPr marL="1371948" indent="0">
              <a:buNone/>
              <a:defRPr sz="2700" b="1"/>
            </a:lvl3pPr>
            <a:lvl4pPr marL="2057923" indent="0">
              <a:buNone/>
              <a:defRPr sz="2401" b="1"/>
            </a:lvl4pPr>
            <a:lvl5pPr marL="2743898" indent="0">
              <a:buNone/>
              <a:defRPr sz="2401" b="1"/>
            </a:lvl5pPr>
            <a:lvl6pPr marL="3429871" indent="0">
              <a:buNone/>
              <a:defRPr sz="2401" b="1"/>
            </a:lvl6pPr>
            <a:lvl7pPr marL="4115846" indent="0">
              <a:buNone/>
              <a:defRPr sz="2401" b="1"/>
            </a:lvl7pPr>
            <a:lvl8pPr marL="4801821" indent="0">
              <a:buNone/>
              <a:defRPr sz="2401" b="1"/>
            </a:lvl8pPr>
            <a:lvl9pPr marL="5487795" indent="0">
              <a:buNone/>
              <a:defRPr sz="24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27370" y="5486402"/>
            <a:ext cx="9420773" cy="6857999"/>
          </a:xfrm>
        </p:spPr>
        <p:txBody>
          <a:bodyPr>
            <a:normAutofit/>
          </a:bodyPr>
          <a:lstStyle>
            <a:lvl1pPr>
              <a:defRPr sz="3001"/>
            </a:lvl1pPr>
            <a:lvl2pPr>
              <a:defRPr sz="2700"/>
            </a:lvl2pPr>
            <a:lvl3pPr>
              <a:defRPr sz="2401"/>
            </a:lvl3pPr>
            <a:lvl4pPr>
              <a:defRPr sz="2101"/>
            </a:lvl4pPr>
            <a:lvl5pPr>
              <a:defRPr sz="2101"/>
            </a:lvl5pPr>
            <a:lvl6pPr>
              <a:defRPr sz="2101"/>
            </a:lvl6pPr>
            <a:lvl7pPr>
              <a:defRPr sz="2101"/>
            </a:lvl7pPr>
            <a:lvl8pPr>
              <a:defRPr sz="2101" baseline="0"/>
            </a:lvl8pPr>
            <a:lvl9pPr>
              <a:defRPr sz="2101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10362724" cy="1371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60"/>
            <a:endParaRPr sz="3602" b="1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782" y="1371601"/>
            <a:ext cx="7774425" cy="8077200"/>
          </a:xfrm>
        </p:spPr>
        <p:txBody>
          <a:bodyPr anchor="b">
            <a:noAutofit/>
          </a:bodyPr>
          <a:lstStyle>
            <a:lvl1pPr algn="l">
              <a:defRPr sz="6002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685" y="1371600"/>
            <a:ext cx="11280538" cy="10972800"/>
          </a:xfrm>
        </p:spPr>
        <p:txBody>
          <a:bodyPr>
            <a:normAutofit/>
          </a:bodyPr>
          <a:lstStyle>
            <a:lvl1pPr>
              <a:defRPr sz="3602"/>
            </a:lvl1pPr>
            <a:lvl2pPr>
              <a:defRPr sz="3001"/>
            </a:lvl2pPr>
            <a:lvl3pPr>
              <a:defRPr sz="2700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782" y="9753600"/>
            <a:ext cx="7774425" cy="2590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700"/>
            </a:lvl1pPr>
            <a:lvl2pPr marL="685975" indent="0">
              <a:buNone/>
              <a:defRPr sz="1800"/>
            </a:lvl2pPr>
            <a:lvl3pPr marL="1371948" indent="0">
              <a:buNone/>
              <a:defRPr sz="1501"/>
            </a:lvl3pPr>
            <a:lvl4pPr marL="2057923" indent="0">
              <a:buNone/>
              <a:defRPr sz="1350"/>
            </a:lvl4pPr>
            <a:lvl5pPr marL="2743898" indent="0">
              <a:buNone/>
              <a:defRPr sz="1350"/>
            </a:lvl5pPr>
            <a:lvl6pPr marL="3429871" indent="0">
              <a:buNone/>
              <a:defRPr sz="1350"/>
            </a:lvl6pPr>
            <a:lvl7pPr marL="4115846" indent="0">
              <a:buNone/>
              <a:defRPr sz="1350"/>
            </a:lvl7pPr>
            <a:lvl8pPr marL="4801821" indent="0">
              <a:buNone/>
              <a:defRPr sz="1350"/>
            </a:lvl8pPr>
            <a:lvl9pPr marL="5487795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10362724" cy="1371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1560"/>
            <a:endParaRPr sz="3602" b="1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782" y="1371601"/>
            <a:ext cx="7774425" cy="8077200"/>
          </a:xfrm>
        </p:spPr>
        <p:txBody>
          <a:bodyPr anchor="b">
            <a:noAutofit/>
          </a:bodyPr>
          <a:lstStyle>
            <a:lvl1pPr algn="l">
              <a:defRPr sz="6002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734683" y="1371600"/>
            <a:ext cx="11280538" cy="10972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3602"/>
            </a:lvl1pPr>
            <a:lvl2pPr marL="685975" indent="0">
              <a:buNone/>
              <a:defRPr sz="4201"/>
            </a:lvl2pPr>
            <a:lvl3pPr marL="1371948" indent="0">
              <a:buNone/>
              <a:defRPr sz="3602"/>
            </a:lvl3pPr>
            <a:lvl4pPr marL="2057923" indent="0">
              <a:buNone/>
              <a:defRPr sz="3001"/>
            </a:lvl4pPr>
            <a:lvl5pPr marL="2743898" indent="0">
              <a:buNone/>
              <a:defRPr sz="3001"/>
            </a:lvl5pPr>
            <a:lvl6pPr marL="3429871" indent="0">
              <a:buNone/>
              <a:defRPr sz="3001"/>
            </a:lvl6pPr>
            <a:lvl7pPr marL="4115846" indent="0">
              <a:buNone/>
              <a:defRPr sz="3001"/>
            </a:lvl7pPr>
            <a:lvl8pPr marL="4801821" indent="0">
              <a:buNone/>
              <a:defRPr sz="3001"/>
            </a:lvl8pPr>
            <a:lvl9pPr marL="5487795" indent="0">
              <a:buNone/>
              <a:defRPr sz="3001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782" y="9753600"/>
            <a:ext cx="7774425" cy="2590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700"/>
            </a:lvl1pPr>
            <a:lvl2pPr marL="685975" indent="0">
              <a:buNone/>
              <a:defRPr sz="1800"/>
            </a:lvl2pPr>
            <a:lvl3pPr marL="1371948" indent="0">
              <a:buNone/>
              <a:defRPr sz="1501"/>
            </a:lvl3pPr>
            <a:lvl4pPr marL="2057923" indent="0">
              <a:buNone/>
              <a:defRPr sz="1350"/>
            </a:lvl4pPr>
            <a:lvl5pPr marL="2743898" indent="0">
              <a:buNone/>
              <a:defRPr sz="1350"/>
            </a:lvl5pPr>
            <a:lvl6pPr marL="3429871" indent="0">
              <a:buNone/>
              <a:defRPr sz="1350"/>
            </a:lvl6pPr>
            <a:lvl7pPr marL="4115846" indent="0">
              <a:buNone/>
              <a:defRPr sz="1350"/>
            </a:lvl7pPr>
            <a:lvl8pPr marL="4801821" indent="0">
              <a:buNone/>
              <a:defRPr sz="1350"/>
            </a:lvl8pPr>
            <a:lvl9pPr marL="5487795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1371600"/>
            <a:ext cx="4269743" cy="1097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5859" y="1371600"/>
            <a:ext cx="14836140" cy="10972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45454"/>
                </a:solidFill>
              </a:rPr>
              <a:t>Add a footer</a:t>
            </a:r>
            <a:endParaRPr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10/24/18</a:t>
            </a:fld>
            <a:endParaRPr dirty="0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38"/>
          <p:cNvSpPr>
            <a:spLocks noGrp="1"/>
          </p:cNvSpPr>
          <p:nvPr>
            <p:ph type="pic" sz="half" idx="13"/>
          </p:nvPr>
        </p:nvSpPr>
        <p:spPr>
          <a:xfrm>
            <a:off x="13165979" y="1104900"/>
            <a:ext cx="9525004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  <a:lvl2pPr marL="1099036" indent="-464038" algn="ctr">
              <a:spcBef>
                <a:spcPts val="0"/>
              </a:spcBef>
              <a:defRPr sz="3800"/>
            </a:lvl2pPr>
            <a:lvl3pPr marL="1734036" indent="-464036" algn="ctr">
              <a:spcBef>
                <a:spcPts val="0"/>
              </a:spcBef>
              <a:defRPr sz="3800"/>
            </a:lvl3pPr>
            <a:lvl4pPr marL="2369036" indent="-464036" algn="ctr">
              <a:spcBef>
                <a:spcPts val="0"/>
              </a:spcBef>
              <a:defRPr sz="3800"/>
            </a:lvl4pPr>
            <a:lvl5pPr marL="3004036" indent="-464036" algn="ctr">
              <a:spcBef>
                <a:spcPts val="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94"/>
          <p:cNvSpPr>
            <a:spLocks noGrp="1"/>
          </p:cNvSpPr>
          <p:nvPr>
            <p:ph type="body" sz="quarter" idx="13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5863" y="549276"/>
            <a:ext cx="19512281" cy="2651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5863" y="3657600"/>
            <a:ext cx="19512281" cy="868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8303" y="12896854"/>
            <a:ext cx="13279809" cy="361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1" cap="all" baseline="0">
                <a:solidFill>
                  <a:schemeClr val="tx1"/>
                </a:solidFill>
              </a:defRPr>
            </a:lvl1pPr>
          </a:lstStyle>
          <a:p>
            <a:pPr defTabSz="821560"/>
            <a:r>
              <a:rPr lang="en-US" b="1">
                <a:solidFill>
                  <a:srgbClr val="545454"/>
                </a:solidFill>
                <a:latin typeface="Helvetica Neue"/>
                <a:sym typeface="Helvetica Neue"/>
              </a:rPr>
              <a:t>Add a footer</a:t>
            </a:r>
            <a:endParaRPr lang="en-US" b="1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07873" y="12896854"/>
            <a:ext cx="2793246" cy="361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1">
                <a:solidFill>
                  <a:schemeClr val="tx1"/>
                </a:solidFill>
              </a:defRPr>
            </a:lvl1pPr>
          </a:lstStyle>
          <a:p>
            <a:pPr defTabSz="821560"/>
            <a:fld id="{EDF33987-6305-4E2A-BF18-EF013ECE927B}" type="datetimeFigureOut">
              <a:rPr lang="en-US" b="1" smtClean="0">
                <a:solidFill>
                  <a:srgbClr val="545454"/>
                </a:solidFill>
                <a:latin typeface="Helvetica Neue"/>
                <a:sym typeface="Helvetica Neue"/>
              </a:rPr>
              <a:pPr defTabSz="821560"/>
              <a:t>10/24/18</a:t>
            </a:fld>
            <a:endParaRPr lang="en-US" b="1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61545" y="12896854"/>
            <a:ext cx="2286598" cy="361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1">
                <a:solidFill>
                  <a:schemeClr val="tx1"/>
                </a:solidFill>
              </a:defRPr>
            </a:lvl1pPr>
          </a:lstStyle>
          <a:p>
            <a:pPr defTabSz="821560"/>
            <a:fld id="{F36C87F6-986D-49E6-AF40-1B3A1EE8064D}" type="slidenum">
              <a:rPr lang="en-US" b="1" smtClean="0">
                <a:solidFill>
                  <a:srgbClr val="545454"/>
                </a:solidFill>
                <a:latin typeface="Helvetica Neue"/>
                <a:sym typeface="Helvetica Neue"/>
              </a:rPr>
              <a:pPr defTabSz="821560"/>
              <a:t>‹#›</a:t>
            </a:fld>
            <a:endParaRPr lang="en-US" b="1" dirty="0">
              <a:solidFill>
                <a:srgbClr val="545454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203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948" rtl="0" eaLnBrk="1" latinLnBrk="0" hangingPunct="1">
        <a:lnSpc>
          <a:spcPct val="90000"/>
        </a:lnSpc>
        <a:spcBef>
          <a:spcPct val="0"/>
        </a:spcBef>
        <a:buNone/>
        <a:defRPr sz="6002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411585" indent="-342987" algn="l" defTabSz="1371948" rtl="0" eaLnBrk="1" latinLnBrk="0" hangingPunct="1">
        <a:lnSpc>
          <a:spcPct val="90000"/>
        </a:lnSpc>
        <a:spcBef>
          <a:spcPts val="2700"/>
        </a:spcBef>
        <a:buClr>
          <a:schemeClr val="tx1"/>
        </a:buClr>
        <a:buSzPct val="80000"/>
        <a:buFont typeface="Arial" pitchFamily="34" charset="0"/>
        <a:buChar char="•"/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754571" indent="-342987" algn="l" defTabSz="1371948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80000"/>
        <a:buFont typeface="Arial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097559" indent="-342987" algn="l" defTabSz="1371948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80000"/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546" indent="-342987" algn="l" defTabSz="1371948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1783533" indent="-342987" algn="l" defTabSz="1371948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2126521" indent="-342987" algn="l" defTabSz="1371948" rtl="0" eaLnBrk="1" latinLnBrk="0" hangingPunct="1">
        <a:spcBef>
          <a:spcPts val="900"/>
        </a:spcBef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2469508" indent="-342987" algn="l" defTabSz="1371948" rtl="0" eaLnBrk="1" latinLnBrk="0" hangingPunct="1">
        <a:spcBef>
          <a:spcPts val="900"/>
        </a:spcBef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2812495" indent="-342987" algn="l" defTabSz="1371948" rtl="0" eaLnBrk="1" latinLnBrk="0" hangingPunct="1">
        <a:spcBef>
          <a:spcPts val="900"/>
        </a:spcBef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3155483" indent="-342987" algn="l" defTabSz="1371948" rtl="0" eaLnBrk="1" latinLnBrk="0" hangingPunct="1">
        <a:spcBef>
          <a:spcPts val="900"/>
        </a:spcBef>
        <a:buSzPct val="80000"/>
        <a:buFont typeface="Arial" pitchFamily="34" charset="0"/>
        <a:buChar char="•"/>
        <a:defRPr sz="240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75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948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923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98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871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846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821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795" algn="l" defTabSz="137194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John D. Halamka MD"/>
          <p:cNvSpPr txBox="1">
            <a:spLocks noGrp="1"/>
          </p:cNvSpPr>
          <p:nvPr>
            <p:ph type="subTitle" idx="1"/>
          </p:nvPr>
        </p:nvSpPr>
        <p:spPr>
          <a:xfrm>
            <a:off x="9342888" y="9186145"/>
            <a:ext cx="4891101" cy="68647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375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 D. </a:t>
            </a:r>
            <a:r>
              <a:rPr sz="3375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Halamka</a:t>
            </a:r>
            <a:r>
              <a:rPr lang="en-US" sz="3375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sz="3375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</a:t>
            </a:r>
            <a:r>
              <a:rPr lang="en-US" sz="3375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endParaRPr sz="3375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242" y="11978342"/>
            <a:ext cx="6285125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21560"/>
            <a:r>
              <a:rPr lang="en-US" sz="3375" b="1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#Conv2X</a:t>
            </a:r>
          </a:p>
          <a:p>
            <a:pPr algn="l" defTabSz="821560"/>
            <a:r>
              <a:rPr lang="en-US" sz="2250" b="1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October 24, 2018</a:t>
            </a:r>
          </a:p>
          <a:p>
            <a:pPr algn="l" defTabSz="821560"/>
            <a:r>
              <a:rPr lang="en-US" sz="2250" b="1" dirty="0">
                <a:solidFill>
                  <a:prstClr val="white">
                    <a:lumMod val="65000"/>
                  </a:prstClr>
                </a:solidFill>
                <a:latin typeface="Helvetica Neue"/>
                <a:sym typeface="Helvetica Neue"/>
              </a:rPr>
              <a:t>Lerner Hall Columbia University, NYC, USA</a:t>
            </a:r>
          </a:p>
        </p:txBody>
      </p:sp>
      <p:pic>
        <p:nvPicPr>
          <p:cNvPr id="1032" name="Picture 8" descr="avatar for John D. Halamka, MD, 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r="4479" b="32656"/>
          <a:stretch/>
        </p:blipFill>
        <p:spPr bwMode="auto">
          <a:xfrm>
            <a:off x="10629304" y="6318574"/>
            <a:ext cx="2318269" cy="24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1367" y="1244331"/>
            <a:ext cx="16041696" cy="359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1560"/>
            <a:r>
              <a:rPr lang="en-US" sz="7594" dirty="0">
                <a:solidFill>
                  <a:srgbClr val="C00000"/>
                </a:solidFill>
                <a:latin typeface="Avenir Next"/>
                <a:sym typeface="Helvetica Neue"/>
              </a:rPr>
              <a:t>Keynote Address: </a:t>
            </a:r>
          </a:p>
          <a:p>
            <a:pPr defTabSz="821560"/>
            <a:r>
              <a:rPr lang="en-US" sz="7594" dirty="0">
                <a:solidFill>
                  <a:srgbClr val="C00000"/>
                </a:solidFill>
                <a:latin typeface="Avenir Next"/>
                <a:sym typeface="Helvetica Neue"/>
              </a:rPr>
              <a:t>Transformational Technologies in Healthcare – All Aboard!</a:t>
            </a:r>
            <a:endParaRPr lang="en-US" sz="7594" dirty="0">
              <a:solidFill>
                <a:srgbClr val="C00000"/>
              </a:solidFill>
              <a:latin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383" y="11908499"/>
            <a:ext cx="5228049" cy="15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2669" r="12229"/>
          <a:stretch>
            <a:fillRect/>
          </a:stretch>
        </p:blipFill>
        <p:spPr>
          <a:xfrm>
            <a:off x="2971800" y="-57150"/>
            <a:ext cx="18440402" cy="138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8206" y="11430000"/>
            <a:ext cx="3831045" cy="205324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23"/>
          <p:cNvSpPr txBox="1"/>
          <p:nvPr/>
        </p:nvSpPr>
        <p:spPr>
          <a:xfrm>
            <a:off x="-3" y="5777207"/>
            <a:ext cx="24384004" cy="206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792479">
              <a:defRPr sz="13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Mobile, Apps, and Telecare</a:t>
            </a:r>
          </a:p>
        </p:txBody>
      </p:sp>
      <p:pic>
        <p:nvPicPr>
          <p:cNvPr id="14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4082" y="11237790"/>
            <a:ext cx="15252195" cy="2020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7"/>
          <p:cNvGrpSpPr/>
          <p:nvPr/>
        </p:nvGrpSpPr>
        <p:grpSpPr>
          <a:xfrm>
            <a:off x="-1725599" y="1779602"/>
            <a:ext cx="27835203" cy="10156795"/>
            <a:chOff x="0" y="0"/>
            <a:chExt cx="27835202" cy="10156794"/>
          </a:xfrm>
        </p:grpSpPr>
        <p:pic>
          <p:nvPicPr>
            <p:cNvPr id="146" name="launch.png" descr="launch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49516"/>
              <a:ext cx="14862444" cy="9913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carecard.png" descr="carecar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02945" y="41724"/>
              <a:ext cx="14955271" cy="9975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assessments.png" descr="assessment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08710" y="-1"/>
              <a:ext cx="15226493" cy="10156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8206" y="11430000"/>
            <a:ext cx="3831045" cy="2053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r="49172"/>
          <a:stretch>
            <a:fillRect/>
          </a:stretch>
        </p:blipFill>
        <p:spPr>
          <a:xfrm>
            <a:off x="10394695" y="1177587"/>
            <a:ext cx="3590715" cy="1951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18784" y="2845864"/>
            <a:ext cx="3732892" cy="7667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34082" y="11237790"/>
            <a:ext cx="15252195" cy="2020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8206" y="11430000"/>
            <a:ext cx="3831045" cy="205324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23"/>
          <p:cNvSpPr txBox="1"/>
          <p:nvPr/>
        </p:nvSpPr>
        <p:spPr>
          <a:xfrm>
            <a:off x="-3" y="5777207"/>
            <a:ext cx="24384004" cy="206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792479">
              <a:defRPr sz="13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Deep Learning on Big Data</a:t>
            </a:r>
          </a:p>
        </p:txBody>
      </p:sp>
      <p:pic>
        <p:nvPicPr>
          <p:cNvPr id="11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4082" y="11237790"/>
            <a:ext cx="15252195" cy="2020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t="5333" b="8251"/>
          <a:stretch>
            <a:fillRect/>
          </a:stretch>
        </p:blipFill>
        <p:spPr>
          <a:xfrm>
            <a:off x="3461656" y="-1557"/>
            <a:ext cx="16981440" cy="13342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8206" y="11430000"/>
            <a:ext cx="3831045" cy="205324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3"/>
          <p:cNvSpPr txBox="1"/>
          <p:nvPr/>
        </p:nvSpPr>
        <p:spPr>
          <a:xfrm>
            <a:off x="-3" y="5777207"/>
            <a:ext cx="24384004" cy="206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792479">
              <a:defRPr sz="13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Internet of Things</a:t>
            </a:r>
          </a:p>
        </p:txBody>
      </p:sp>
      <p:pic>
        <p:nvPicPr>
          <p:cNvPr id="12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4082" y="11237790"/>
            <a:ext cx="15252195" cy="2020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383" y="742346"/>
            <a:ext cx="23154241" cy="12215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8206" y="11430000"/>
            <a:ext cx="3831045" cy="205324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3"/>
          <p:cNvSpPr txBox="1"/>
          <p:nvPr/>
        </p:nvSpPr>
        <p:spPr>
          <a:xfrm>
            <a:off x="-3" y="4767556"/>
            <a:ext cx="24384004" cy="4082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792479">
              <a:defRPr sz="13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Ambient Listening and Geolocation</a:t>
            </a:r>
          </a:p>
        </p:txBody>
      </p:sp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4082" y="11237790"/>
            <a:ext cx="15252195" cy="2020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8771" y="1164772"/>
            <a:ext cx="11386458" cy="11386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2"/>
          <p:cNvGrpSpPr/>
          <p:nvPr/>
        </p:nvGrpSpPr>
        <p:grpSpPr>
          <a:xfrm>
            <a:off x="3467808" y="1952556"/>
            <a:ext cx="17371981" cy="9785488"/>
            <a:chOff x="0" y="0"/>
            <a:chExt cx="17371979" cy="9785487"/>
          </a:xfrm>
        </p:grpSpPr>
        <p:pic>
          <p:nvPicPr>
            <p:cNvPr id="132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7371981" cy="9785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Rectangle 5"/>
            <p:cNvSpPr/>
            <p:nvPr/>
          </p:nvSpPr>
          <p:spPr>
            <a:xfrm>
              <a:off x="5913669" y="7931575"/>
              <a:ext cx="3724903" cy="716330"/>
            </a:xfrm>
            <a:prstGeom prst="rect">
              <a:avLst/>
            </a:prstGeom>
            <a:solidFill>
              <a:srgbClr val="A1A7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8206" y="11430000"/>
            <a:ext cx="3831045" cy="205324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23"/>
          <p:cNvSpPr txBox="1"/>
          <p:nvPr/>
        </p:nvSpPr>
        <p:spPr>
          <a:xfrm>
            <a:off x="-3" y="5777207"/>
            <a:ext cx="24384004" cy="206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792479">
              <a:defRPr sz="13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Cloud and Blockchain</a:t>
            </a:r>
          </a:p>
        </p:txBody>
      </p:sp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4082" y="11237790"/>
            <a:ext cx="15252195" cy="2020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Macintosh PowerPoint</Application>
  <PresentationFormat>Custom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Next</vt:lpstr>
      <vt:lpstr>Century Gothic</vt:lpstr>
      <vt:lpstr>Helvetica</vt:lpstr>
      <vt:lpstr>Helvetica Light</vt:lpstr>
      <vt:lpstr>Helvetica Neue</vt:lpstr>
      <vt:lpstr>White</vt:lpstr>
      <vt:lpstr>World Presentation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Keynote Transformational Technologies in Healthcare All Aboard! </dc:title>
  <cp:lastModifiedBy>Tiffani DeLorenzo</cp:lastModifiedBy>
  <cp:revision>3</cp:revision>
  <dcterms:modified xsi:type="dcterms:W3CDTF">2018-10-24T12:03:05Z</dcterms:modified>
</cp:coreProperties>
</file>