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57" r:id="rId3"/>
    <p:sldId id="502" r:id="rId4"/>
    <p:sldId id="483" r:id="rId5"/>
    <p:sldId id="500" r:id="rId6"/>
    <p:sldId id="461" r:id="rId7"/>
    <p:sldId id="308" r:id="rId8"/>
    <p:sldId id="503" r:id="rId9"/>
    <p:sldId id="354" r:id="rId10"/>
    <p:sldId id="497" r:id="rId11"/>
    <p:sldId id="487" r:id="rId12"/>
    <p:sldId id="276" r:id="rId13"/>
    <p:sldId id="277" r:id="rId14"/>
    <p:sldId id="505" r:id="rId15"/>
    <p:sldId id="504" r:id="rId16"/>
    <p:sldId id="50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Haley" initials="MH" lastIdx="4" clrIdx="0">
    <p:extLst>
      <p:ext uri="{19B8F6BF-5375-455C-9EA6-DF929625EA0E}">
        <p15:presenceInfo xmlns:p15="http://schemas.microsoft.com/office/powerpoint/2012/main" userId="Molly Ha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76190" autoAdjust="0"/>
  </p:normalViewPr>
  <p:slideViewPr>
    <p:cSldViewPr snapToGrid="0">
      <p:cViewPr varScale="1">
        <p:scale>
          <a:sx n="60" d="100"/>
          <a:sy n="60" d="100"/>
        </p:scale>
        <p:origin x="1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36AE95-A8E2-4371-9093-6DBCA1B13D91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D22529-D8E0-44C6-AB46-905035A4B7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4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32" tIns="94932" rIns="94932" bIns="94932" anchor="t" anchorCtr="0">
            <a:noAutofit/>
          </a:bodyPr>
          <a:lstStyle/>
          <a:p>
            <a:pPr indent="72529">
              <a:buClr>
                <a:schemeClr val="dk1"/>
              </a:buClr>
              <a:buSzPts val="1100"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22529-D8E0-44C6-AB46-905035A4B7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4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22529-D8E0-44C6-AB46-905035A4B7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4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technology is here and is not going away.  It is likely to change healthcare.  It may disrupt some businesses. Unclear which, so it’s smart to get in the game.</a:t>
            </a:r>
          </a:p>
          <a:p>
            <a:endParaRPr lang="en-US" dirty="0"/>
          </a:p>
          <a:p>
            <a:r>
              <a:rPr lang="en-US" dirty="0"/>
              <a:t>Reason for this disruptive potential lies in the concept of embedding trust &amp; belief systems in the software. Doing this allows us to re-think value chains.  Creates a new substrate for development of market level solutions.  Enables new business models. Introduces new actors and new jobs.</a:t>
            </a:r>
          </a:p>
          <a:p>
            <a:endParaRPr lang="en-US" dirty="0"/>
          </a:p>
          <a:p>
            <a:r>
              <a:rPr lang="en-US" dirty="0"/>
              <a:t>Honored </a:t>
            </a:r>
          </a:p>
          <a:p>
            <a:r>
              <a:rPr lang="en-US" dirty="0"/>
              <a:t>Happy to answer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22529-D8E0-44C6-AB46-905035A4B7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22529-D8E0-44C6-AB46-905035A4B7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0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DLT is like blockchain’s less disruptive little brother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22529-D8E0-44C6-AB46-905035A4B7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22529-D8E0-44C6-AB46-905035A4B7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6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Vs closed proprietary systems and business models</a:t>
            </a:r>
          </a:p>
          <a:p>
            <a:r>
              <a:rPr lang="en-US" dirty="0"/>
              <a:t>Inherently more efficient, effective, sustainable, equitable way to innovate in healthcare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22529-D8E0-44C6-AB46-905035A4B7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8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Bitcoin- a bundle of pre-existing tech brought together to solve the problem of “trusted intermediaries.”</a:t>
            </a:r>
          </a:p>
          <a:p>
            <a:r>
              <a:rPr lang="en-US" dirty="0" err="1"/>
              <a:t>Tezos</a:t>
            </a:r>
            <a:r>
              <a:rPr lang="en-US" dirty="0"/>
              <a:t>- community voting</a:t>
            </a:r>
          </a:p>
          <a:p>
            <a:r>
              <a:rPr lang="en-US" dirty="0"/>
              <a:t>DFINITY- retroactive changes</a:t>
            </a:r>
          </a:p>
          <a:p>
            <a:r>
              <a:rPr lang="en-US" dirty="0"/>
              <a:t>Ocean- reputation / staking</a:t>
            </a:r>
          </a:p>
          <a:p>
            <a:r>
              <a:rPr lang="en-US" dirty="0"/>
              <a:t>Next gen DAOs: Aragon, </a:t>
            </a:r>
            <a:r>
              <a:rPr lang="en-US" dirty="0" err="1"/>
              <a:t>DigixDAO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893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58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approach 20% of GDP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hear stories of abusive behaviors where, in some ways, corporations compete with consumers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The opportunity to introduce new belief systems rises.</a:t>
            </a:r>
          </a:p>
        </p:txBody>
      </p:sp>
    </p:spTree>
    <p:extLst>
      <p:ext uri="{BB962C8B-B14F-4D97-AF65-F5344CB8AC3E}">
        <p14:creationId xmlns:p14="http://schemas.microsoft.com/office/powerpoint/2010/main" val="384457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22529-D8E0-44C6-AB46-905035A4B7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6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E9F4-3EB8-46AE-95FE-50474473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AC8AA-D4DD-47B0-8E24-19F89DCF9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E9BD6-FB1E-4A02-8D46-9EA12919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A7138-CCF1-49F5-946C-1EC532ED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8C60-4C39-43E6-8DD6-6E991DF2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F33-BE7D-40BB-BA54-46F03177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7B1FD-7908-49B7-8689-FE2FBF76B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4462-9889-428C-804E-9CDC75EA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DF077-16E8-4230-B40A-9CE49756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0947-3BB9-456B-BD08-A2C36333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0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A8582-7788-44E9-87B6-58716BDFD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C5678-BBAF-4A99-9B00-5E2B3B14E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9F53C-0044-4173-8C1C-35B89921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47DA6-F582-4062-B351-49C51EE6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47256-6804-4DBE-99CD-D8A1AE7F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Header Slide">
  <p:cSld name="Master Header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61896" y="-11988"/>
            <a:ext cx="17321143" cy="686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title" hasCustomPrompt="1"/>
          </p:nvPr>
        </p:nvSpPr>
        <p:spPr>
          <a:xfrm>
            <a:off x="6505575" y="4078021"/>
            <a:ext cx="5434781" cy="99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B67"/>
              </a:buClr>
              <a:buSzPts val="2800"/>
              <a:buFont typeface="Calibri"/>
              <a:buNone/>
              <a:defRPr sz="3600" b="0" i="0" u="none" strike="noStrike" cap="none">
                <a:solidFill>
                  <a:srgbClr val="224B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Blockchain Belief Systems </a:t>
            </a:r>
            <a:br>
              <a:rPr lang="en-US" dirty="0"/>
            </a:br>
            <a:r>
              <a:rPr lang="en-US" dirty="0"/>
              <a:t>in Healthcare</a:t>
            </a: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906297" y="6356350"/>
            <a:ext cx="5787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A7A7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844980" y="6356350"/>
            <a:ext cx="534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0396" y="482232"/>
            <a:ext cx="746823" cy="750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hape 17"/>
          <p:cNvCxnSpPr/>
          <p:nvPr/>
        </p:nvCxnSpPr>
        <p:spPr>
          <a:xfrm>
            <a:off x="6278716" y="4227871"/>
            <a:ext cx="0" cy="186812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body" idx="1" hasCustomPrompt="1"/>
          </p:nvPr>
        </p:nvSpPr>
        <p:spPr>
          <a:xfrm>
            <a:off x="6505575" y="5205620"/>
            <a:ext cx="5437188" cy="88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John Bass, CEO Hashed Health</a:t>
            </a:r>
          </a:p>
          <a:p>
            <a:r>
              <a:rPr lang="en-US" dirty="0"/>
              <a:t>@</a:t>
            </a:r>
            <a:r>
              <a:rPr lang="en-US" dirty="0" err="1"/>
              <a:t>johngbass</a:t>
            </a:r>
            <a:r>
              <a:rPr lang="en-US" dirty="0"/>
              <a:t> or @</a:t>
            </a:r>
            <a:r>
              <a:rPr lang="en-US" dirty="0" err="1"/>
              <a:t>hashedhealth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64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40907C-7991-4361-81BC-0C0AA8D1FA0C}"/>
              </a:ext>
            </a:extLst>
          </p:cNvPr>
          <p:cNvSpPr/>
          <p:nvPr userDrawn="1"/>
        </p:nvSpPr>
        <p:spPr>
          <a:xfrm>
            <a:off x="200633" y="5897014"/>
            <a:ext cx="12843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Raleway"/>
                <a:sym typeface="Raleway"/>
              </a:rPr>
              <a:t>Confidential 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82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65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91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40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61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54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4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F852-EBF4-4440-9B2A-DCE43F09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E84D-3A64-4EF4-A602-FD37B2019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6EC7-6DEE-4532-8328-C44F88B5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E743-8A59-4932-92EB-97F91E2D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B710A-5642-4493-B758-7635F212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1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95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730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253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464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13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06297" y="6356350"/>
            <a:ext cx="5787511" cy="365125"/>
          </a:xfrm>
        </p:spPr>
        <p:txBody>
          <a:bodyPr/>
          <a:lstStyle>
            <a:lvl1pPr algn="r">
              <a:defRPr sz="900" spc="600"/>
            </a:lvl1pPr>
          </a:lstStyle>
          <a:p>
            <a:r>
              <a:rPr lang="en-US">
                <a:solidFill>
                  <a:schemeClr val="accent2"/>
                </a:solidFill>
              </a:rPr>
              <a:t>CONFIDENTIAL </a:t>
            </a:r>
            <a:r>
              <a:rPr lang="en-US">
                <a:solidFill>
                  <a:schemeClr val="bg1"/>
                </a:solidFill>
              </a:rPr>
              <a:t>| HASHED HEALTH 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44980" y="6356350"/>
            <a:ext cx="534627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"/>
              <a:pPr/>
              <a:t>‹#›</a:t>
            </a:fld>
            <a:endParaRPr lang="en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0" y="6265114"/>
            <a:ext cx="7988300" cy="67639"/>
          </a:xfrm>
          <a:custGeom>
            <a:avLst/>
            <a:gdLst>
              <a:gd name="connsiteX0" fmla="*/ 0 w 7988300"/>
              <a:gd name="connsiteY0" fmla="*/ 0 h 95250"/>
              <a:gd name="connsiteX1" fmla="*/ 7988300 w 7988300"/>
              <a:gd name="connsiteY1" fmla="*/ 0 h 95250"/>
              <a:gd name="connsiteX2" fmla="*/ 7988300 w 7988300"/>
              <a:gd name="connsiteY2" fmla="*/ 95250 h 95250"/>
              <a:gd name="connsiteX3" fmla="*/ 0 w 7988300"/>
              <a:gd name="connsiteY3" fmla="*/ 95250 h 95250"/>
              <a:gd name="connsiteX4" fmla="*/ 0 w 7988300"/>
              <a:gd name="connsiteY4" fmla="*/ 0 h 95250"/>
              <a:gd name="connsiteX0" fmla="*/ 0 w 7988300"/>
              <a:gd name="connsiteY0" fmla="*/ 0 h 95250"/>
              <a:gd name="connsiteX1" fmla="*/ 7693333 w 7988300"/>
              <a:gd name="connsiteY1" fmla="*/ 0 h 95250"/>
              <a:gd name="connsiteX2" fmla="*/ 7988300 w 7988300"/>
              <a:gd name="connsiteY2" fmla="*/ 95250 h 95250"/>
              <a:gd name="connsiteX3" fmla="*/ 0 w 7988300"/>
              <a:gd name="connsiteY3" fmla="*/ 95250 h 95250"/>
              <a:gd name="connsiteX4" fmla="*/ 0 w 7988300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8300" h="95250">
                <a:moveTo>
                  <a:pt x="0" y="0"/>
                </a:moveTo>
                <a:lnTo>
                  <a:pt x="7693333" y="0"/>
                </a:lnTo>
                <a:lnTo>
                  <a:pt x="7988300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fld id="{FC9F6879-7FE2-134E-8490-F4BA29DDD691}" type="datetime1">
              <a:rPr lang="en-US" smtClean="0"/>
              <a:t>10/24/18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69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defRPr>
                <a:solidFill>
                  <a:schemeClr val="accent6"/>
                </a:solidFill>
                <a:latin typeface="+mj-lt"/>
              </a:defRPr>
            </a:lvl1pPr>
            <a:lvl2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defRPr>
                <a:solidFill>
                  <a:schemeClr val="accent6"/>
                </a:solidFill>
                <a:latin typeface="+mj-lt"/>
              </a:defRPr>
            </a:lvl2pPr>
            <a:lvl3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defRPr>
                <a:solidFill>
                  <a:schemeClr val="accent6"/>
                </a:solidFill>
                <a:latin typeface="+mj-lt"/>
              </a:defRPr>
            </a:lvl3pPr>
            <a:lvl4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defRPr>
                <a:solidFill>
                  <a:schemeClr val="accent6"/>
                </a:solidFill>
                <a:latin typeface="+mj-lt"/>
              </a:defRPr>
            </a:lvl4pPr>
            <a:lvl5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defRPr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06297" y="6356350"/>
            <a:ext cx="5787511" cy="365125"/>
          </a:xfrm>
        </p:spPr>
        <p:txBody>
          <a:bodyPr/>
          <a:lstStyle>
            <a:lvl1pPr algn="r">
              <a:defRPr sz="900" spc="600"/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CONFIDENTIAL </a:t>
            </a:r>
            <a:r>
              <a:rPr lang="en-US" dirty="0">
                <a:solidFill>
                  <a:schemeClr val="bg1"/>
                </a:solidFill>
              </a:rPr>
              <a:t>| HASHED HEALTH 2018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44980" y="6356350"/>
            <a:ext cx="534627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fld id="{00000000-1234-1234-1234-123412341234}" type="slidenum">
              <a:rPr lang="en"/>
              <a:pPr/>
              <a:t>‹#›</a:t>
            </a:fld>
            <a:endParaRPr lang="en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0" y="6265114"/>
            <a:ext cx="7988300" cy="67639"/>
          </a:xfrm>
          <a:custGeom>
            <a:avLst/>
            <a:gdLst>
              <a:gd name="connsiteX0" fmla="*/ 0 w 7988300"/>
              <a:gd name="connsiteY0" fmla="*/ 0 h 95250"/>
              <a:gd name="connsiteX1" fmla="*/ 7988300 w 7988300"/>
              <a:gd name="connsiteY1" fmla="*/ 0 h 95250"/>
              <a:gd name="connsiteX2" fmla="*/ 7988300 w 7988300"/>
              <a:gd name="connsiteY2" fmla="*/ 95250 h 95250"/>
              <a:gd name="connsiteX3" fmla="*/ 0 w 7988300"/>
              <a:gd name="connsiteY3" fmla="*/ 95250 h 95250"/>
              <a:gd name="connsiteX4" fmla="*/ 0 w 7988300"/>
              <a:gd name="connsiteY4" fmla="*/ 0 h 95250"/>
              <a:gd name="connsiteX0" fmla="*/ 0 w 7988300"/>
              <a:gd name="connsiteY0" fmla="*/ 0 h 95250"/>
              <a:gd name="connsiteX1" fmla="*/ 7693333 w 7988300"/>
              <a:gd name="connsiteY1" fmla="*/ 0 h 95250"/>
              <a:gd name="connsiteX2" fmla="*/ 7988300 w 7988300"/>
              <a:gd name="connsiteY2" fmla="*/ 95250 h 95250"/>
              <a:gd name="connsiteX3" fmla="*/ 0 w 7988300"/>
              <a:gd name="connsiteY3" fmla="*/ 95250 h 95250"/>
              <a:gd name="connsiteX4" fmla="*/ 0 w 7988300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8300" h="95250">
                <a:moveTo>
                  <a:pt x="0" y="0"/>
                </a:moveTo>
                <a:lnTo>
                  <a:pt x="7693333" y="0"/>
                </a:lnTo>
                <a:lnTo>
                  <a:pt x="7988300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40524" y="365125"/>
            <a:ext cx="0" cy="880579"/>
          </a:xfrm>
          <a:prstGeom prst="line">
            <a:avLst/>
          </a:prstGeom>
          <a:ln w="1587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fld id="{0858EE3F-5F45-FA43-A187-DFE45BE65799}" type="datetime1">
              <a:rPr lang="en-US"/>
              <a:t>10/24/18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9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6CFE-DF0E-4EC1-8934-7927501C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7311-583A-43B5-9BAB-73F17975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5E974-5B8D-429B-8175-F1FB5ECC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F0C39-717D-4C23-B6C7-C68C1E0D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F6D44-DEE7-4F87-B3A1-BD72611F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6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B08A-8B1D-46E4-B616-4D4D32D4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BF42-D024-4194-BFD0-694393225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95330-442C-47D3-836A-77A952AC5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051CE-39D2-496D-8824-A469AA31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8BF64-6BB4-4974-B42A-CAC4F76A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FBDDF-E62C-4BFE-85B0-3FFAADB2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6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FD6B-9F4F-4422-9CA8-5987AEB3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CE337-C867-4928-8E54-7095C0954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3D420-973E-46E3-BDCE-5A9B03DF2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8D65E-4E7A-44DE-A92A-F56BA1391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D7BD0-6E88-42AC-9CA3-F41064B61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B6F1D-2E37-447A-82FD-22B952C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9FD7D-536E-467B-B9D3-ED71C961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379E5-BFA7-4B3F-919E-83182E91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BFCA-D3B5-4B90-A2D8-885AC8FA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DA159-BA5F-4733-A202-B58AD245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95897-BA1A-472A-A35C-516BD175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09A8C-D1AB-474C-A13C-E5766C44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B721F-77C5-4585-BDA2-8A6492BD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D6328-D496-4D92-AA5D-CC83FFA3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F2845-5F54-4247-9CB7-B9646ED0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8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EE93-F899-426F-89B4-5704A921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95F3-BAC5-4F27-B845-16A44136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13D38-7F23-4E72-88DD-C8E038A5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AC5F-B205-4258-BD48-EB00F932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CA19A-B728-4CC3-B12A-293CD302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108EC-DB38-4563-ACC4-9370CF18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F45C-AA2B-459E-91C8-89AE0301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55EE81-1C90-47B3-939E-7CBFEA855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76795-3882-450A-B540-09E32ECAE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A4B19-E769-4EA7-ADF6-7CDA7C49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4CEE9-4089-4A1A-92D2-260E0195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EAF9-3C58-4464-9C68-ECD1F08C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1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FAE14-3810-45B1-82B5-6E11287F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FF52-CCB8-42E2-BCE3-ACB1F1DE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79300-2446-409D-8D19-92181DBD8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B6E8B-6D0D-4F8A-9101-2D3A42D5A9F7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D8FF1-7352-404F-BF16-23E6C9863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07C0-2F12-4E3D-8F64-CB64754C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5293-6FBF-4535-A57D-67907380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80200"/>
          </a:xfrm>
          <a:prstGeom prst="rect">
            <a:avLst/>
          </a:prstGeom>
        </p:spPr>
        <p:txBody>
          <a:bodyPr tIns="91440" bIns="91440" anchor="ctr"/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8" name="CustomShape 3"/>
          <p:cNvSpPr/>
          <p:nvPr/>
        </p:nvSpPr>
        <p:spPr>
          <a:xfrm>
            <a:off x="0" y="6356520"/>
            <a:ext cx="12191760" cy="36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4906440" y="6356520"/>
            <a:ext cx="5787000" cy="364680"/>
          </a:xfrm>
          <a:prstGeom prst="rect">
            <a:avLst/>
          </a:prstGeom>
        </p:spPr>
        <p:txBody>
          <a:bodyPr tIns="91440" bIns="91440" anchor="ctr"/>
          <a:lstStyle/>
          <a:p>
            <a:endParaRPr lang="en-US" sz="2400" b="0" strike="noStrike" spc="-1" dirty="0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10845000" y="6356520"/>
            <a:ext cx="5342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87B0C6-355D-4C2A-A775-95093AA96D11}" type="slidenum">
              <a:rPr lang="en-US" sz="1000" b="0" strike="noStrike" spc="-1">
                <a:solidFill>
                  <a:srgbClr val="59C5CB"/>
                </a:solidFill>
                <a:latin typeface="Calibri"/>
                <a:ea typeface="Calibri"/>
              </a:rPr>
              <a:t>‹#›</a:t>
            </a:fld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0" y="6265080"/>
            <a:ext cx="7988040" cy="67320"/>
          </a:xfrm>
          <a:custGeom>
            <a:avLst/>
            <a:gdLst/>
            <a:ahLst/>
            <a:cxnLst/>
            <a:rect l="l" t="t" r="r" b="b"/>
            <a:pathLst>
              <a:path w="7988300" h="95250">
                <a:moveTo>
                  <a:pt x="0" y="0"/>
                </a:moveTo>
                <a:lnTo>
                  <a:pt x="7693333" y="0"/>
                </a:lnTo>
                <a:lnTo>
                  <a:pt x="7988300" y="95250"/>
                </a:lnTo>
                <a:lnTo>
                  <a:pt x="0" y="95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7"/>
          <p:cNvSpPr/>
          <p:nvPr/>
        </p:nvSpPr>
        <p:spPr>
          <a:xfrm>
            <a:off x="540360" y="365040"/>
            <a:ext cx="360" cy="88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solidFill>
              <a:schemeClr val="accent1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PlaceHolder 8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tIns="91440" bIns="91440" anchor="ctr"/>
          <a:lstStyle/>
          <a:p>
            <a:endParaRPr lang="en-US" sz="2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79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tiff"/><Relationship Id="rId5" Type="http://schemas.openxmlformats.org/officeDocument/2006/relationships/image" Target="../media/image7.png"/><Relationship Id="rId4" Type="http://schemas.openxmlformats.org/officeDocument/2006/relationships/image" Target="../media/image1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284422" y="4073815"/>
            <a:ext cx="5652059" cy="264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4B67"/>
              </a:buClr>
              <a:buSzPts val="2800"/>
              <a:buFont typeface="Calibri"/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Blockchain &amp; </a:t>
            </a:r>
            <a:r>
              <a:rPr lang="en-US" b="1" i="0" u="none" strike="noStrike" cap="none" dirty="0">
                <a:solidFill>
                  <a:srgbClr val="224B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Belief Systems in Healthcare</a:t>
            </a:r>
            <a:br>
              <a:rPr lang="en-US" b="1" i="0" u="none" strike="noStrike" cap="none" dirty="0">
                <a:solidFill>
                  <a:srgbClr val="224B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2000" b="0" i="0" u="none" strike="noStrike" cap="none" dirty="0">
                <a:solidFill>
                  <a:srgbClr val="224B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October 2018</a:t>
            </a:r>
            <a:br>
              <a:rPr lang="en-US" sz="2000" b="0" i="0" u="none" strike="noStrike" cap="none" dirty="0">
                <a:solidFill>
                  <a:srgbClr val="224B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br>
              <a:rPr lang="en-US" sz="2000" b="0" i="0" u="none" strike="noStrike" cap="none" dirty="0">
                <a:solidFill>
                  <a:srgbClr val="224B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2000" b="0" i="0" u="none" strike="noStrike" cap="none" dirty="0">
                <a:solidFill>
                  <a:srgbClr val="224B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@</a:t>
            </a:r>
            <a:r>
              <a:rPr lang="en-US" sz="2000" b="0" i="0" u="none" strike="noStrike" cap="none" dirty="0" err="1">
                <a:solidFill>
                  <a:srgbClr val="224B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johngbass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@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HashedHealth</a:t>
            </a:r>
            <a:endParaRPr b="0" i="0" u="none" strike="noStrike" cap="none" dirty="0">
              <a:solidFill>
                <a:srgbClr val="224B6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900"/>
              <a:buFont typeface="Calibri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CONFIDENTIAL | HASHED HEALTH 2018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/>
                </a:buClr>
                <a:buSzPts val="1000"/>
                <a:buFont typeface="Calibri"/>
                <a:buNone/>
                <a:tabLst/>
                <a:defRPr/>
              </a:pPr>
              <a:t>1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8F948-E5E6-A84B-A1F4-668270FD0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701" y="1904307"/>
            <a:ext cx="46355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4B25-0E9C-4E5B-94C5-F29AC06A9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80" y="114717"/>
            <a:ext cx="10972440" cy="1144800"/>
          </a:xfrm>
        </p:spPr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 Opportunities &amp; Challenges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EECFAC-C8CB-4DA0-8F00-69B9106801AE}"/>
              </a:ext>
            </a:extLst>
          </p:cNvPr>
          <p:cNvGrpSpPr/>
          <p:nvPr/>
        </p:nvGrpSpPr>
        <p:grpSpPr>
          <a:xfrm>
            <a:off x="220060" y="1615174"/>
            <a:ext cx="6297118" cy="4399925"/>
            <a:chOff x="5827875" y="1419004"/>
            <a:chExt cx="6297118" cy="43999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85EACD0-B609-451F-9A09-C8A31FE70AEF}"/>
                </a:ext>
              </a:extLst>
            </p:cNvPr>
            <p:cNvGrpSpPr/>
            <p:nvPr/>
          </p:nvGrpSpPr>
          <p:grpSpPr>
            <a:xfrm>
              <a:off x="6988639" y="1772916"/>
              <a:ext cx="4473998" cy="3057715"/>
              <a:chOff x="1463737" y="1707549"/>
              <a:chExt cx="5620382" cy="374956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9E8B7B-5DE3-4580-ACDB-6128B72D6EF3}"/>
                  </a:ext>
                </a:extLst>
              </p:cNvPr>
              <p:cNvSpPr/>
              <p:nvPr/>
            </p:nvSpPr>
            <p:spPr>
              <a:xfrm>
                <a:off x="1463737" y="1707549"/>
                <a:ext cx="3699164" cy="3533549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CF107C0-4D34-4006-A7ED-5E3E44D11018}"/>
                  </a:ext>
                </a:extLst>
              </p:cNvPr>
              <p:cNvSpPr/>
              <p:nvPr/>
            </p:nvSpPr>
            <p:spPr>
              <a:xfrm>
                <a:off x="4475572" y="3657600"/>
                <a:ext cx="1790930" cy="1799513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1EBB5E2-FC12-41D1-AE80-6ED73CC71E55}"/>
                  </a:ext>
                </a:extLst>
              </p:cNvPr>
              <p:cNvSpPr/>
              <p:nvPr/>
            </p:nvSpPr>
            <p:spPr>
              <a:xfrm>
                <a:off x="4906534" y="1953454"/>
                <a:ext cx="2177585" cy="2060099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3406490-0626-4FA5-ACCE-B09994581018}"/>
                  </a:ext>
                </a:extLst>
              </p:cNvPr>
              <p:cNvSpPr/>
              <p:nvPr/>
            </p:nvSpPr>
            <p:spPr>
              <a:xfrm>
                <a:off x="5246345" y="4498848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B337884-3356-4E40-87CB-AFF4B7FEFF84}"/>
                  </a:ext>
                </a:extLst>
              </p:cNvPr>
              <p:cNvSpPr/>
              <p:nvPr/>
            </p:nvSpPr>
            <p:spPr>
              <a:xfrm>
                <a:off x="5074877" y="3578114"/>
                <a:ext cx="176047" cy="1589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5CC4C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0699109-4E66-4682-98A7-0B07B7BB1C55}"/>
                  </a:ext>
                </a:extLst>
              </p:cNvPr>
              <p:cNvSpPr/>
              <p:nvPr/>
            </p:nvSpPr>
            <p:spPr>
              <a:xfrm>
                <a:off x="5907302" y="290401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6128C2-57B3-4AE3-9D21-EE625D61F4B0}"/>
                  </a:ext>
                </a:extLst>
              </p:cNvPr>
              <p:cNvSpPr/>
              <p:nvPr/>
            </p:nvSpPr>
            <p:spPr>
              <a:xfrm>
                <a:off x="3225295" y="339483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BADBAD-4AC7-4016-A0B7-EA4C369E8BEC}"/>
                  </a:ext>
                </a:extLst>
              </p:cNvPr>
              <p:cNvSpPr/>
              <p:nvPr/>
            </p:nvSpPr>
            <p:spPr>
              <a:xfrm>
                <a:off x="2852928" y="3062989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54FBEBD-851F-4D76-B6F9-9AB09CA6320F}"/>
                  </a:ext>
                </a:extLst>
              </p:cNvPr>
              <p:cNvSpPr/>
              <p:nvPr/>
            </p:nvSpPr>
            <p:spPr>
              <a:xfrm>
                <a:off x="4868024" y="4132034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700F1F9-BCCA-4541-8FA3-779873435B5A}"/>
                  </a:ext>
                </a:extLst>
              </p:cNvPr>
              <p:cNvSpPr/>
              <p:nvPr/>
            </p:nvSpPr>
            <p:spPr>
              <a:xfrm>
                <a:off x="5535268" y="2556292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DF5696C-DCC3-40DE-A013-766A5B2B1D91}"/>
                  </a:ext>
                </a:extLst>
              </p:cNvPr>
              <p:cNvSpPr/>
              <p:nvPr/>
            </p:nvSpPr>
            <p:spPr>
              <a:xfrm>
                <a:off x="4693006" y="3232276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464AA7B-A175-40AB-B2B2-AF69ECF1A733}"/>
                  </a:ext>
                </a:extLst>
              </p:cNvPr>
              <p:cNvSpPr/>
              <p:nvPr/>
            </p:nvSpPr>
            <p:spPr>
              <a:xfrm>
                <a:off x="4488671" y="3035879"/>
                <a:ext cx="1341357" cy="125241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848E50D-BC51-4800-A4F0-18E241A8B54F}"/>
                  </a:ext>
                </a:extLst>
              </p:cNvPr>
              <p:cNvSpPr/>
              <p:nvPr/>
            </p:nvSpPr>
            <p:spPr>
              <a:xfrm>
                <a:off x="2322356" y="2533420"/>
                <a:ext cx="1963539" cy="1881805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341A84-1EE5-4296-83DA-3842CA07CC93}"/>
                </a:ext>
              </a:extLst>
            </p:cNvPr>
            <p:cNvSpPr txBox="1"/>
            <p:nvPr/>
          </p:nvSpPr>
          <p:spPr>
            <a:xfrm>
              <a:off x="5827875" y="1438934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 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1AE112-68B6-4D7E-B267-713676C6AB83}"/>
                </a:ext>
              </a:extLst>
            </p:cNvPr>
            <p:cNvSpPr txBox="1"/>
            <p:nvPr/>
          </p:nvSpPr>
          <p:spPr>
            <a:xfrm>
              <a:off x="9999712" y="1419004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Technical Model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209775-7DBC-4994-A4EB-EA2469013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9552" y="3374313"/>
              <a:ext cx="3046663" cy="1182432"/>
            </a:xfrm>
            <a:prstGeom prst="straightConnector1">
              <a:avLst/>
            </a:prstGeom>
            <a:ln w="44450" cmpd="thickThin"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BDC000-68D2-480E-85C3-FB1A1ED0BDAF}"/>
                </a:ext>
              </a:extLst>
            </p:cNvPr>
            <p:cNvSpPr txBox="1"/>
            <p:nvPr/>
          </p:nvSpPr>
          <p:spPr>
            <a:xfrm>
              <a:off x="5998165" y="4556745"/>
              <a:ext cx="2619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  <a:latin typeface="Raleway" panose="020B0503030101060003" pitchFamily="34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Finding this is hard</a:t>
              </a:r>
            </a:p>
            <a:p>
              <a:r>
                <a:rPr lang="en-US" i="1" dirty="0">
                  <a:solidFill>
                    <a:schemeClr val="accent5"/>
                  </a:solidFill>
                  <a:latin typeface="Raleway" panose="020B0503030101060003" pitchFamily="34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but rewarding.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B7E857-62E9-4D99-83DC-20034A951805}"/>
                </a:ext>
              </a:extLst>
            </p:cNvPr>
            <p:cNvSpPr txBox="1"/>
            <p:nvPr/>
          </p:nvSpPr>
          <p:spPr>
            <a:xfrm>
              <a:off x="9235164" y="4864822"/>
              <a:ext cx="28898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Governance Structure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(Belief Administration,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Value Accrual)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D34F849-611F-4499-9337-93A7C2C20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63981"/>
              </p:ext>
            </p:extLst>
          </p:nvPr>
        </p:nvGraphicFramePr>
        <p:xfrm>
          <a:off x="7588005" y="1211299"/>
          <a:ext cx="4213646" cy="453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646">
                  <a:extLst>
                    <a:ext uri="{9D8B030D-6E8A-4147-A177-3AD203B41FA5}">
                      <a16:colId xmlns:a16="http://schemas.microsoft.com/office/drawing/2014/main" val="817385267"/>
                    </a:ext>
                  </a:extLst>
                </a:gridCol>
              </a:tblGrid>
              <a:tr h="755724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Solving problems that set the </a:t>
                      </a:r>
                    </a:p>
                    <a:p>
                      <a:pPr algn="ctr"/>
                      <a:r>
                        <a:rPr lang="en-US" sz="180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stage for disruption &amp; decentralization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972715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problem = cost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02329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Real B2B &gt; Future B2C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731089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MVN + MVP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251225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Social &gt; Technical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835751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Business Model 10x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29443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2C338CD4-B359-A84D-885F-481A9EBAE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CC9C84-A039-7D4A-B7D1-62F934F3A900}"/>
              </a:ext>
            </a:extLst>
          </p:cNvPr>
          <p:cNvGrpSpPr/>
          <p:nvPr/>
        </p:nvGrpSpPr>
        <p:grpSpPr>
          <a:xfrm>
            <a:off x="291717" y="1733490"/>
            <a:ext cx="6261483" cy="4364734"/>
            <a:chOff x="5897944" y="1454195"/>
            <a:chExt cx="6261483" cy="43647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5011DC-1259-3A48-B11F-D4F595D5331C}"/>
                </a:ext>
              </a:extLst>
            </p:cNvPr>
            <p:cNvGrpSpPr/>
            <p:nvPr/>
          </p:nvGrpSpPr>
          <p:grpSpPr>
            <a:xfrm>
              <a:off x="6988639" y="1772916"/>
              <a:ext cx="4473998" cy="3057715"/>
              <a:chOff x="1463737" y="1707549"/>
              <a:chExt cx="5620382" cy="374956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60F2AB-F14E-0845-BB49-F73F00874B55}"/>
                  </a:ext>
                </a:extLst>
              </p:cNvPr>
              <p:cNvSpPr/>
              <p:nvPr/>
            </p:nvSpPr>
            <p:spPr>
              <a:xfrm>
                <a:off x="1463737" y="1707549"/>
                <a:ext cx="3699164" cy="3533549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0F2EDE-35FE-CF49-AF01-E263D15D1D53}"/>
                  </a:ext>
                </a:extLst>
              </p:cNvPr>
              <p:cNvSpPr/>
              <p:nvPr/>
            </p:nvSpPr>
            <p:spPr>
              <a:xfrm>
                <a:off x="4475572" y="3657600"/>
                <a:ext cx="1790930" cy="179951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241E531-CBC3-4C4B-A95E-03768ED28D91}"/>
                  </a:ext>
                </a:extLst>
              </p:cNvPr>
              <p:cNvSpPr/>
              <p:nvPr/>
            </p:nvSpPr>
            <p:spPr>
              <a:xfrm>
                <a:off x="4906534" y="1953454"/>
                <a:ext cx="2177585" cy="2060099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365CD79-A648-6A4F-9F5B-C550D65C85A1}"/>
                  </a:ext>
                </a:extLst>
              </p:cNvPr>
              <p:cNvSpPr/>
              <p:nvPr/>
            </p:nvSpPr>
            <p:spPr>
              <a:xfrm>
                <a:off x="5246345" y="4498848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CFCC193-635D-F444-8C70-38676345CD73}"/>
                  </a:ext>
                </a:extLst>
              </p:cNvPr>
              <p:cNvSpPr/>
              <p:nvPr/>
            </p:nvSpPr>
            <p:spPr>
              <a:xfrm>
                <a:off x="5074877" y="3578114"/>
                <a:ext cx="176047" cy="15897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5CC4C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A76FA6E-42F3-694B-BFEF-26348EE761E5}"/>
                  </a:ext>
                </a:extLst>
              </p:cNvPr>
              <p:cNvSpPr/>
              <p:nvPr/>
            </p:nvSpPr>
            <p:spPr>
              <a:xfrm>
                <a:off x="5907302" y="290401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76E2A9D-FA0A-0542-B9A7-30823F40F615}"/>
                  </a:ext>
                </a:extLst>
              </p:cNvPr>
              <p:cNvSpPr/>
              <p:nvPr/>
            </p:nvSpPr>
            <p:spPr>
              <a:xfrm>
                <a:off x="3225295" y="339483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F0598F6-2EB4-7848-AA52-578F73D8D5B0}"/>
                  </a:ext>
                </a:extLst>
              </p:cNvPr>
              <p:cNvSpPr/>
              <p:nvPr/>
            </p:nvSpPr>
            <p:spPr>
              <a:xfrm>
                <a:off x="2852928" y="3062989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AB03ADE-254B-B94A-A896-8D37D0EB596C}"/>
                  </a:ext>
                </a:extLst>
              </p:cNvPr>
              <p:cNvSpPr/>
              <p:nvPr/>
            </p:nvSpPr>
            <p:spPr>
              <a:xfrm>
                <a:off x="4868024" y="4132034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5B107CE-29F9-364D-B37C-177F6B8F507B}"/>
                  </a:ext>
                </a:extLst>
              </p:cNvPr>
              <p:cNvSpPr/>
              <p:nvPr/>
            </p:nvSpPr>
            <p:spPr>
              <a:xfrm>
                <a:off x="5535268" y="2556292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D3059C4-D733-4B40-96C1-993204B4A81C}"/>
                  </a:ext>
                </a:extLst>
              </p:cNvPr>
              <p:cNvSpPr/>
              <p:nvPr/>
            </p:nvSpPr>
            <p:spPr>
              <a:xfrm>
                <a:off x="4693006" y="3232276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E30186B-ACEA-BC4F-A229-B2C8EE364E53}"/>
                  </a:ext>
                </a:extLst>
              </p:cNvPr>
              <p:cNvSpPr/>
              <p:nvPr/>
            </p:nvSpPr>
            <p:spPr>
              <a:xfrm>
                <a:off x="4488671" y="3035879"/>
                <a:ext cx="1341357" cy="125241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D6A6166-101D-AC41-962C-F20C9086B97F}"/>
                  </a:ext>
                </a:extLst>
              </p:cNvPr>
              <p:cNvSpPr/>
              <p:nvPr/>
            </p:nvSpPr>
            <p:spPr>
              <a:xfrm>
                <a:off x="2322356" y="2533420"/>
                <a:ext cx="1963539" cy="1881805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FCF647-AE13-294D-87FA-313C4641D545}"/>
                </a:ext>
              </a:extLst>
            </p:cNvPr>
            <p:cNvSpPr txBox="1"/>
            <p:nvPr/>
          </p:nvSpPr>
          <p:spPr>
            <a:xfrm>
              <a:off x="5897944" y="1474910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 Model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FFC5CF-CEB0-F140-8969-DB09E53B946E}"/>
                </a:ext>
              </a:extLst>
            </p:cNvPr>
            <p:cNvSpPr txBox="1"/>
            <p:nvPr/>
          </p:nvSpPr>
          <p:spPr>
            <a:xfrm>
              <a:off x="10069781" y="1454195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Technical Model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07184D-8F63-CB45-940E-D1314AD102FB}"/>
                </a:ext>
              </a:extLst>
            </p:cNvPr>
            <p:cNvSpPr txBox="1"/>
            <p:nvPr/>
          </p:nvSpPr>
          <p:spPr>
            <a:xfrm>
              <a:off x="9559237" y="4864822"/>
              <a:ext cx="2600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Governance Structure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(Belief Administration,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Value Accrual)</a:t>
              </a:r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55BAC31-8F76-2042-B4E1-437C750F9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35348"/>
              </p:ext>
            </p:extLst>
          </p:nvPr>
        </p:nvGraphicFramePr>
        <p:xfrm>
          <a:off x="7589593" y="1211299"/>
          <a:ext cx="4213646" cy="377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646">
                  <a:extLst>
                    <a:ext uri="{9D8B030D-6E8A-4147-A177-3AD203B41FA5}">
                      <a16:colId xmlns:a16="http://schemas.microsoft.com/office/drawing/2014/main" val="817385267"/>
                    </a:ext>
                  </a:extLst>
                </a:gridCol>
              </a:tblGrid>
              <a:tr h="755724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Beliefs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972715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Transition to Rational, Decentralized Markets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02329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Seller Competition, Consumer Choice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251225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Alignment with Buyers &amp; Sellers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835751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accent5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294431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2E0F8C22-7882-5245-A0F7-C3C807D6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53" y="556279"/>
            <a:ext cx="2445751" cy="5515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2E32BD-8F10-9742-A50F-B5696FB15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CC9C84-A039-7D4A-B7D1-62F934F3A900}"/>
              </a:ext>
            </a:extLst>
          </p:cNvPr>
          <p:cNvGrpSpPr/>
          <p:nvPr/>
        </p:nvGrpSpPr>
        <p:grpSpPr>
          <a:xfrm>
            <a:off x="291717" y="1733490"/>
            <a:ext cx="6261483" cy="4364734"/>
            <a:chOff x="5897944" y="1454195"/>
            <a:chExt cx="6261483" cy="43647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5011DC-1259-3A48-B11F-D4F595D5331C}"/>
                </a:ext>
              </a:extLst>
            </p:cNvPr>
            <p:cNvGrpSpPr/>
            <p:nvPr/>
          </p:nvGrpSpPr>
          <p:grpSpPr>
            <a:xfrm>
              <a:off x="6988639" y="1772916"/>
              <a:ext cx="4473998" cy="3057715"/>
              <a:chOff x="1463737" y="1707549"/>
              <a:chExt cx="5620382" cy="374956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60F2AB-F14E-0845-BB49-F73F00874B55}"/>
                  </a:ext>
                </a:extLst>
              </p:cNvPr>
              <p:cNvSpPr/>
              <p:nvPr/>
            </p:nvSpPr>
            <p:spPr>
              <a:xfrm>
                <a:off x="1463737" y="1707549"/>
                <a:ext cx="3699164" cy="3533549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0F2EDE-35FE-CF49-AF01-E263D15D1D53}"/>
                  </a:ext>
                </a:extLst>
              </p:cNvPr>
              <p:cNvSpPr/>
              <p:nvPr/>
            </p:nvSpPr>
            <p:spPr>
              <a:xfrm>
                <a:off x="4475572" y="3657600"/>
                <a:ext cx="1790930" cy="179951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241E531-CBC3-4C4B-A95E-03768ED28D91}"/>
                  </a:ext>
                </a:extLst>
              </p:cNvPr>
              <p:cNvSpPr/>
              <p:nvPr/>
            </p:nvSpPr>
            <p:spPr>
              <a:xfrm>
                <a:off x="4906534" y="1953454"/>
                <a:ext cx="2177585" cy="2060099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365CD79-A648-6A4F-9F5B-C550D65C85A1}"/>
                  </a:ext>
                </a:extLst>
              </p:cNvPr>
              <p:cNvSpPr/>
              <p:nvPr/>
            </p:nvSpPr>
            <p:spPr>
              <a:xfrm>
                <a:off x="5246345" y="4498848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CFCC193-635D-F444-8C70-38676345CD73}"/>
                  </a:ext>
                </a:extLst>
              </p:cNvPr>
              <p:cNvSpPr/>
              <p:nvPr/>
            </p:nvSpPr>
            <p:spPr>
              <a:xfrm>
                <a:off x="5074877" y="3578114"/>
                <a:ext cx="176047" cy="15897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5CC4C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A76FA6E-42F3-694B-BFEF-26348EE761E5}"/>
                  </a:ext>
                </a:extLst>
              </p:cNvPr>
              <p:cNvSpPr/>
              <p:nvPr/>
            </p:nvSpPr>
            <p:spPr>
              <a:xfrm>
                <a:off x="5907302" y="290401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76E2A9D-FA0A-0542-B9A7-30823F40F615}"/>
                  </a:ext>
                </a:extLst>
              </p:cNvPr>
              <p:cNvSpPr/>
              <p:nvPr/>
            </p:nvSpPr>
            <p:spPr>
              <a:xfrm>
                <a:off x="3225295" y="339483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F0598F6-2EB4-7848-AA52-578F73D8D5B0}"/>
                  </a:ext>
                </a:extLst>
              </p:cNvPr>
              <p:cNvSpPr/>
              <p:nvPr/>
            </p:nvSpPr>
            <p:spPr>
              <a:xfrm>
                <a:off x="2852928" y="3062989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AB03ADE-254B-B94A-A896-8D37D0EB596C}"/>
                  </a:ext>
                </a:extLst>
              </p:cNvPr>
              <p:cNvSpPr/>
              <p:nvPr/>
            </p:nvSpPr>
            <p:spPr>
              <a:xfrm>
                <a:off x="4868024" y="4132034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5B107CE-29F9-364D-B37C-177F6B8F507B}"/>
                  </a:ext>
                </a:extLst>
              </p:cNvPr>
              <p:cNvSpPr/>
              <p:nvPr/>
            </p:nvSpPr>
            <p:spPr>
              <a:xfrm>
                <a:off x="5535268" y="2556292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D3059C4-D733-4B40-96C1-993204B4A81C}"/>
                  </a:ext>
                </a:extLst>
              </p:cNvPr>
              <p:cNvSpPr/>
              <p:nvPr/>
            </p:nvSpPr>
            <p:spPr>
              <a:xfrm>
                <a:off x="4693006" y="3232276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E30186B-ACEA-BC4F-A229-B2C8EE364E53}"/>
                  </a:ext>
                </a:extLst>
              </p:cNvPr>
              <p:cNvSpPr/>
              <p:nvPr/>
            </p:nvSpPr>
            <p:spPr>
              <a:xfrm>
                <a:off x="4488671" y="3035879"/>
                <a:ext cx="1341357" cy="125241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D6A6166-101D-AC41-962C-F20C9086B97F}"/>
                  </a:ext>
                </a:extLst>
              </p:cNvPr>
              <p:cNvSpPr/>
              <p:nvPr/>
            </p:nvSpPr>
            <p:spPr>
              <a:xfrm>
                <a:off x="2322356" y="2533420"/>
                <a:ext cx="1963539" cy="1881805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FCF647-AE13-294D-87FA-313C4641D545}"/>
                </a:ext>
              </a:extLst>
            </p:cNvPr>
            <p:cNvSpPr txBox="1"/>
            <p:nvPr/>
          </p:nvSpPr>
          <p:spPr>
            <a:xfrm>
              <a:off x="5897944" y="1474910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 Model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FFC5CF-CEB0-F140-8969-DB09E53B946E}"/>
                </a:ext>
              </a:extLst>
            </p:cNvPr>
            <p:cNvSpPr txBox="1"/>
            <p:nvPr/>
          </p:nvSpPr>
          <p:spPr>
            <a:xfrm>
              <a:off x="10069781" y="1454195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Technical Model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07184D-8F63-CB45-940E-D1314AD102FB}"/>
                </a:ext>
              </a:extLst>
            </p:cNvPr>
            <p:cNvSpPr txBox="1"/>
            <p:nvPr/>
          </p:nvSpPr>
          <p:spPr>
            <a:xfrm>
              <a:off x="9559237" y="4864822"/>
              <a:ext cx="2600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Governance Structure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(Belief Administration,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Value Accrual)</a:t>
              </a:r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55BAC31-8F76-2042-B4E1-437C750F9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985763"/>
              </p:ext>
            </p:extLst>
          </p:nvPr>
        </p:nvGraphicFramePr>
        <p:xfrm>
          <a:off x="7589593" y="1211299"/>
          <a:ext cx="4213646" cy="377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646">
                  <a:extLst>
                    <a:ext uri="{9D8B030D-6E8A-4147-A177-3AD203B41FA5}">
                      <a16:colId xmlns:a16="http://schemas.microsoft.com/office/drawing/2014/main" val="817385267"/>
                    </a:ext>
                  </a:extLst>
                </a:gridCol>
              </a:tblGrid>
              <a:tr h="755724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Beliefs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972715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Transition to Value Based Care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02329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Privacy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731089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B2B Alignment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251225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accent5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29443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F26CC1C-2C87-CF4F-8EB2-6F8B11D19F0F}"/>
              </a:ext>
            </a:extLst>
          </p:cNvPr>
          <p:cNvSpPr txBox="1"/>
          <p:nvPr/>
        </p:nvSpPr>
        <p:spPr>
          <a:xfrm>
            <a:off x="845326" y="600005"/>
            <a:ext cx="385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hmer MN" panose="02020600050405020304" pitchFamily="18" charset="0"/>
                <a:cs typeface="Khmer MN" panose="02020600050405020304" pitchFamily="18" charset="0"/>
              </a:rPr>
              <a:t>proportional.io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Khmer MN" panose="02020600050405020304" pitchFamily="18" charset="0"/>
              <a:cs typeface="Khmer MN" panose="02020600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9930F1-3163-7B44-ADAB-C6CB1CB1D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CC9C84-A039-7D4A-B7D1-62F934F3A900}"/>
              </a:ext>
            </a:extLst>
          </p:cNvPr>
          <p:cNvGrpSpPr/>
          <p:nvPr/>
        </p:nvGrpSpPr>
        <p:grpSpPr>
          <a:xfrm>
            <a:off x="291717" y="1733490"/>
            <a:ext cx="6261483" cy="4364734"/>
            <a:chOff x="5897944" y="1454195"/>
            <a:chExt cx="6261483" cy="43647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5011DC-1259-3A48-B11F-D4F595D5331C}"/>
                </a:ext>
              </a:extLst>
            </p:cNvPr>
            <p:cNvGrpSpPr/>
            <p:nvPr/>
          </p:nvGrpSpPr>
          <p:grpSpPr>
            <a:xfrm>
              <a:off x="6988639" y="1772916"/>
              <a:ext cx="4473998" cy="3057715"/>
              <a:chOff x="1463737" y="1707549"/>
              <a:chExt cx="5620382" cy="374956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60F2AB-F14E-0845-BB49-F73F00874B55}"/>
                  </a:ext>
                </a:extLst>
              </p:cNvPr>
              <p:cNvSpPr/>
              <p:nvPr/>
            </p:nvSpPr>
            <p:spPr>
              <a:xfrm>
                <a:off x="1463737" y="1707549"/>
                <a:ext cx="3699164" cy="3533549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0F2EDE-35FE-CF49-AF01-E263D15D1D53}"/>
                  </a:ext>
                </a:extLst>
              </p:cNvPr>
              <p:cNvSpPr/>
              <p:nvPr/>
            </p:nvSpPr>
            <p:spPr>
              <a:xfrm>
                <a:off x="4475572" y="3657600"/>
                <a:ext cx="1790930" cy="1799513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241E531-CBC3-4C4B-A95E-03768ED28D91}"/>
                  </a:ext>
                </a:extLst>
              </p:cNvPr>
              <p:cNvSpPr/>
              <p:nvPr/>
            </p:nvSpPr>
            <p:spPr>
              <a:xfrm>
                <a:off x="4906534" y="1953454"/>
                <a:ext cx="2177585" cy="2060099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365CD79-A648-6A4F-9F5B-C550D65C85A1}"/>
                  </a:ext>
                </a:extLst>
              </p:cNvPr>
              <p:cNvSpPr/>
              <p:nvPr/>
            </p:nvSpPr>
            <p:spPr>
              <a:xfrm>
                <a:off x="5246345" y="4498848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CFCC193-635D-F444-8C70-38676345CD73}"/>
                  </a:ext>
                </a:extLst>
              </p:cNvPr>
              <p:cNvSpPr/>
              <p:nvPr/>
            </p:nvSpPr>
            <p:spPr>
              <a:xfrm>
                <a:off x="5074877" y="3578114"/>
                <a:ext cx="176047" cy="15897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5CC4C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A76FA6E-42F3-694B-BFEF-26348EE761E5}"/>
                  </a:ext>
                </a:extLst>
              </p:cNvPr>
              <p:cNvSpPr/>
              <p:nvPr/>
            </p:nvSpPr>
            <p:spPr>
              <a:xfrm>
                <a:off x="5907302" y="290401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76E2A9D-FA0A-0542-B9A7-30823F40F615}"/>
                  </a:ext>
                </a:extLst>
              </p:cNvPr>
              <p:cNvSpPr/>
              <p:nvPr/>
            </p:nvSpPr>
            <p:spPr>
              <a:xfrm>
                <a:off x="3225295" y="339483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F0598F6-2EB4-7848-AA52-578F73D8D5B0}"/>
                  </a:ext>
                </a:extLst>
              </p:cNvPr>
              <p:cNvSpPr/>
              <p:nvPr/>
            </p:nvSpPr>
            <p:spPr>
              <a:xfrm>
                <a:off x="2852928" y="3062989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AB03ADE-254B-B94A-A896-8D37D0EB596C}"/>
                  </a:ext>
                </a:extLst>
              </p:cNvPr>
              <p:cNvSpPr/>
              <p:nvPr/>
            </p:nvSpPr>
            <p:spPr>
              <a:xfrm>
                <a:off x="4868024" y="4132034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5B107CE-29F9-364D-B37C-177F6B8F507B}"/>
                  </a:ext>
                </a:extLst>
              </p:cNvPr>
              <p:cNvSpPr/>
              <p:nvPr/>
            </p:nvSpPr>
            <p:spPr>
              <a:xfrm>
                <a:off x="5535268" y="2556292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D3059C4-D733-4B40-96C1-993204B4A81C}"/>
                  </a:ext>
                </a:extLst>
              </p:cNvPr>
              <p:cNvSpPr/>
              <p:nvPr/>
            </p:nvSpPr>
            <p:spPr>
              <a:xfrm>
                <a:off x="4693006" y="3232276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E30186B-ACEA-BC4F-A229-B2C8EE364E53}"/>
                  </a:ext>
                </a:extLst>
              </p:cNvPr>
              <p:cNvSpPr/>
              <p:nvPr/>
            </p:nvSpPr>
            <p:spPr>
              <a:xfrm>
                <a:off x="4488671" y="3035879"/>
                <a:ext cx="1341357" cy="125241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D6A6166-101D-AC41-962C-F20C9086B97F}"/>
                  </a:ext>
                </a:extLst>
              </p:cNvPr>
              <p:cNvSpPr/>
              <p:nvPr/>
            </p:nvSpPr>
            <p:spPr>
              <a:xfrm>
                <a:off x="2322356" y="2533420"/>
                <a:ext cx="1963539" cy="1881805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</a:schemeClr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FCF647-AE13-294D-87FA-313C4641D545}"/>
                </a:ext>
              </a:extLst>
            </p:cNvPr>
            <p:cNvSpPr txBox="1"/>
            <p:nvPr/>
          </p:nvSpPr>
          <p:spPr>
            <a:xfrm>
              <a:off x="5897944" y="1474910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 Model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FFC5CF-CEB0-F140-8969-DB09E53B946E}"/>
                </a:ext>
              </a:extLst>
            </p:cNvPr>
            <p:cNvSpPr txBox="1"/>
            <p:nvPr/>
          </p:nvSpPr>
          <p:spPr>
            <a:xfrm>
              <a:off x="10069781" y="1454195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Technical Model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07184D-8F63-CB45-940E-D1314AD102FB}"/>
                </a:ext>
              </a:extLst>
            </p:cNvPr>
            <p:cNvSpPr txBox="1"/>
            <p:nvPr/>
          </p:nvSpPr>
          <p:spPr>
            <a:xfrm>
              <a:off x="9559237" y="4864822"/>
              <a:ext cx="2600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Governance Structure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(Belief Administration,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Value Accrual)</a:t>
              </a:r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55BAC31-8F76-2042-B4E1-437C750F9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45323"/>
              </p:ext>
            </p:extLst>
          </p:nvPr>
        </p:nvGraphicFramePr>
        <p:xfrm>
          <a:off x="7589593" y="1211299"/>
          <a:ext cx="4213646" cy="377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646">
                  <a:extLst>
                    <a:ext uri="{9D8B030D-6E8A-4147-A177-3AD203B41FA5}">
                      <a16:colId xmlns:a16="http://schemas.microsoft.com/office/drawing/2014/main" val="817385267"/>
                    </a:ext>
                  </a:extLst>
                </a:gridCol>
              </a:tblGrid>
              <a:tr h="755724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Beliefs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972715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Transition to Industry Utility Model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02329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 Marketplace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731089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B2B Before B2C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251225"/>
                  </a:ext>
                </a:extLst>
              </a:tr>
              <a:tr h="75572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Payers &amp; Health Systems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835751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A0BC211C-9296-E349-8C79-7F218468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85" y="528309"/>
            <a:ext cx="2790607" cy="654513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B6AD46-9282-C941-8E97-3B2236AFC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4B25-0E9C-4E5B-94C5-F29AC06A9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213" y="282669"/>
            <a:ext cx="10972440" cy="1144800"/>
          </a:xfrm>
        </p:spPr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 As The Last Mile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EECFAC-C8CB-4DA0-8F00-69B9106801AE}"/>
              </a:ext>
            </a:extLst>
          </p:cNvPr>
          <p:cNvGrpSpPr/>
          <p:nvPr/>
        </p:nvGrpSpPr>
        <p:grpSpPr>
          <a:xfrm>
            <a:off x="220060" y="1615174"/>
            <a:ext cx="6297118" cy="4399925"/>
            <a:chOff x="5827875" y="1419004"/>
            <a:chExt cx="6297118" cy="43999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85EACD0-B609-451F-9A09-C8A31FE70AEF}"/>
                </a:ext>
              </a:extLst>
            </p:cNvPr>
            <p:cNvGrpSpPr/>
            <p:nvPr/>
          </p:nvGrpSpPr>
          <p:grpSpPr>
            <a:xfrm>
              <a:off x="6988639" y="1772916"/>
              <a:ext cx="4473998" cy="3057715"/>
              <a:chOff x="1463737" y="1707549"/>
              <a:chExt cx="5620382" cy="374956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9E8B7B-5DE3-4580-ACDB-6128B72D6EF3}"/>
                  </a:ext>
                </a:extLst>
              </p:cNvPr>
              <p:cNvSpPr/>
              <p:nvPr/>
            </p:nvSpPr>
            <p:spPr>
              <a:xfrm>
                <a:off x="1463737" y="1707549"/>
                <a:ext cx="3699164" cy="3533549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CF107C0-4D34-4006-A7ED-5E3E44D11018}"/>
                  </a:ext>
                </a:extLst>
              </p:cNvPr>
              <p:cNvSpPr/>
              <p:nvPr/>
            </p:nvSpPr>
            <p:spPr>
              <a:xfrm>
                <a:off x="4475572" y="3657600"/>
                <a:ext cx="1790930" cy="179951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1EBB5E2-FC12-41D1-AE80-6ED73CC71E55}"/>
                  </a:ext>
                </a:extLst>
              </p:cNvPr>
              <p:cNvSpPr/>
              <p:nvPr/>
            </p:nvSpPr>
            <p:spPr>
              <a:xfrm>
                <a:off x="4906534" y="1953454"/>
                <a:ext cx="2177585" cy="2060099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3406490-0626-4FA5-ACCE-B09994581018}"/>
                  </a:ext>
                </a:extLst>
              </p:cNvPr>
              <p:cNvSpPr/>
              <p:nvPr/>
            </p:nvSpPr>
            <p:spPr>
              <a:xfrm>
                <a:off x="5246345" y="4498848"/>
                <a:ext cx="176047" cy="158972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B337884-3356-4E40-87CB-AFF4B7FEFF84}"/>
                  </a:ext>
                </a:extLst>
              </p:cNvPr>
              <p:cNvSpPr/>
              <p:nvPr/>
            </p:nvSpPr>
            <p:spPr>
              <a:xfrm>
                <a:off x="5074877" y="3578114"/>
                <a:ext cx="176047" cy="15897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5CC4C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0699109-4E66-4682-98A7-0B07B7BB1C55}"/>
                  </a:ext>
                </a:extLst>
              </p:cNvPr>
              <p:cNvSpPr/>
              <p:nvPr/>
            </p:nvSpPr>
            <p:spPr>
              <a:xfrm>
                <a:off x="5907302" y="290401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6128C2-57B3-4AE3-9D21-EE625D61F4B0}"/>
                  </a:ext>
                </a:extLst>
              </p:cNvPr>
              <p:cNvSpPr/>
              <p:nvPr/>
            </p:nvSpPr>
            <p:spPr>
              <a:xfrm>
                <a:off x="3225295" y="3394837"/>
                <a:ext cx="176047" cy="158972"/>
              </a:xfrm>
              <a:prstGeom prst="ellipse">
                <a:avLst/>
              </a:prstGeom>
              <a:noFill/>
              <a:ln>
                <a:solidFill>
                  <a:srgbClr val="F4611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BADBAD-4AC7-4016-A0B7-EA4C369E8BEC}"/>
                  </a:ext>
                </a:extLst>
              </p:cNvPr>
              <p:cNvSpPr/>
              <p:nvPr/>
            </p:nvSpPr>
            <p:spPr>
              <a:xfrm>
                <a:off x="2852928" y="3062989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54FBEBD-851F-4D76-B6F9-9AB09CA6320F}"/>
                  </a:ext>
                </a:extLst>
              </p:cNvPr>
              <p:cNvSpPr/>
              <p:nvPr/>
            </p:nvSpPr>
            <p:spPr>
              <a:xfrm>
                <a:off x="4868024" y="4132034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700F1F9-BCCA-4541-8FA3-779873435B5A}"/>
                  </a:ext>
                </a:extLst>
              </p:cNvPr>
              <p:cNvSpPr/>
              <p:nvPr/>
            </p:nvSpPr>
            <p:spPr>
              <a:xfrm>
                <a:off x="5535268" y="2556292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DF5696C-DCC3-40DE-A013-766A5B2B1D91}"/>
                  </a:ext>
                </a:extLst>
              </p:cNvPr>
              <p:cNvSpPr/>
              <p:nvPr/>
            </p:nvSpPr>
            <p:spPr>
              <a:xfrm>
                <a:off x="4693006" y="3232276"/>
                <a:ext cx="932688" cy="85064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464AA7B-A175-40AB-B2B2-AF69ECF1A733}"/>
                  </a:ext>
                </a:extLst>
              </p:cNvPr>
              <p:cNvSpPr/>
              <p:nvPr/>
            </p:nvSpPr>
            <p:spPr>
              <a:xfrm>
                <a:off x="4488671" y="3035879"/>
                <a:ext cx="1341357" cy="1252416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848E50D-BC51-4800-A4F0-18E241A8B54F}"/>
                  </a:ext>
                </a:extLst>
              </p:cNvPr>
              <p:cNvSpPr/>
              <p:nvPr/>
            </p:nvSpPr>
            <p:spPr>
              <a:xfrm>
                <a:off x="2322356" y="2533420"/>
                <a:ext cx="1963539" cy="1881805"/>
              </a:xfrm>
              <a:prstGeom prst="ellipse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341A84-1EE5-4296-83DA-3842CA07CC93}"/>
                </a:ext>
              </a:extLst>
            </p:cNvPr>
            <p:cNvSpPr txBox="1"/>
            <p:nvPr/>
          </p:nvSpPr>
          <p:spPr>
            <a:xfrm>
              <a:off x="5827875" y="1438934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 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1AE112-68B6-4D7E-B267-713676C6AB83}"/>
                </a:ext>
              </a:extLst>
            </p:cNvPr>
            <p:cNvSpPr txBox="1"/>
            <p:nvPr/>
          </p:nvSpPr>
          <p:spPr>
            <a:xfrm>
              <a:off x="9999712" y="1419004"/>
              <a:ext cx="1908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Technical Model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B7E857-62E9-4D99-83DC-20034A951805}"/>
                </a:ext>
              </a:extLst>
            </p:cNvPr>
            <p:cNvSpPr txBox="1"/>
            <p:nvPr/>
          </p:nvSpPr>
          <p:spPr>
            <a:xfrm>
              <a:off x="9235164" y="4864822"/>
              <a:ext cx="28898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Governance Structure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(Belief Administration,</a:t>
              </a: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Value Accrual)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156214-A23C-4E4C-BBE6-A78C3CFAD376}"/>
              </a:ext>
            </a:extLst>
          </p:cNvPr>
          <p:cNvSpPr txBox="1"/>
          <p:nvPr/>
        </p:nvSpPr>
        <p:spPr>
          <a:xfrm>
            <a:off x="7747461" y="2948199"/>
            <a:ext cx="421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Governance Failure: 340b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718109-D800-744D-B15E-3DEEC4C7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78E3-1AD4-4D1C-A899-3D277CB47E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Power of Belief Systems in Healthcare</a:t>
            </a:r>
          </a:p>
        </p:txBody>
      </p:sp>
      <p:pic>
        <p:nvPicPr>
          <p:cNvPr id="4100" name="Picture 4" descr="https://static.thenounproject.com/png/1293488-200.png">
            <a:extLst>
              <a:ext uri="{FF2B5EF4-FFF2-40B4-BE49-F238E27FC236}">
                <a16:creationId xmlns:a16="http://schemas.microsoft.com/office/drawing/2014/main" id="{A7A7A6A2-89EC-4BB1-B00D-72B1116E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71" y="1541892"/>
            <a:ext cx="4116694" cy="41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B41B83-C828-4FB2-B110-69C625B82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00617"/>
              </p:ext>
            </p:extLst>
          </p:nvPr>
        </p:nvGraphicFramePr>
        <p:xfrm>
          <a:off x="759109" y="1418400"/>
          <a:ext cx="5950056" cy="464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056">
                  <a:extLst>
                    <a:ext uri="{9D8B030D-6E8A-4147-A177-3AD203B41FA5}">
                      <a16:colId xmlns:a16="http://schemas.microsoft.com/office/drawing/2014/main" val="4057057884"/>
                    </a:ext>
                  </a:extLst>
                </a:gridCol>
              </a:tblGrid>
              <a:tr h="643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 is coming …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69150"/>
                  </a:ext>
                </a:extLst>
              </a:tr>
              <a:tr h="75541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latin typeface="Raleway" panose="020B0503030101060003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Raleway" panose="020B0503030101060003" pitchFamily="34" charset="0"/>
                        </a:rPr>
                        <a:t>New methods of building infrastructure &amp; apps that embed belief systems such as behavioral economics, value-based care, self-sovereign identity, corporate </a:t>
                      </a:r>
                      <a:r>
                        <a:rPr lang="en-US" sz="1800" b="1" dirty="0">
                          <a:latin typeface="Raleway" panose="020B0503030101060003" pitchFamily="34" charset="0"/>
                        </a:rPr>
                        <a:t>“ecosystems of shared value.”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25401"/>
                  </a:ext>
                </a:extLst>
              </a:tr>
              <a:tr h="7554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Raleway" panose="020B0503030101060003" pitchFamily="34" charset="0"/>
                        </a:rPr>
                        <a:t>New business models designed for network effects.</a:t>
                      </a:r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29084"/>
                  </a:ext>
                </a:extLst>
              </a:tr>
              <a:tr h="7554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Raleway" panose="020B0503030101060003" pitchFamily="34" charset="0"/>
                        </a:rPr>
                        <a:t>New economies / markets / value chains.</a:t>
                      </a:r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13407"/>
                  </a:ext>
                </a:extLst>
              </a:tr>
              <a:tr h="7554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Raleway" panose="020B0503030101060003" pitchFamily="34" charset="0"/>
                        </a:rPr>
                        <a:t>New actors &amp; new jobs.</a:t>
                      </a:r>
                      <a:endParaRPr lang="en-US" dirty="0"/>
                    </a:p>
                  </a:txBody>
                  <a:tcPr anchor="ctr">
                    <a:lnT w="190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313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5D919D7-9C80-4F41-BD16-0E1028684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0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ECFA-1911-455C-8164-55D1C04EE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Disclaimers &amp; Hashed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04A5C-421C-3A4F-AEBE-E20A25163434}"/>
              </a:ext>
            </a:extLst>
          </p:cNvPr>
          <p:cNvSpPr txBox="1"/>
          <p:nvPr/>
        </p:nvSpPr>
        <p:spPr>
          <a:xfrm>
            <a:off x="609480" y="1329396"/>
            <a:ext cx="62235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Thesis: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Protocol-agnostic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B2B before B2C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 Development + Market Development + Product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Built on Learning / Experimentation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Belief that Costs Are Not Sustainable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Enterprise Clients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Non-Profits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Federal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Technology Vendors</a:t>
            </a:r>
          </a:p>
          <a:p>
            <a:endParaRPr lang="en-US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C23478-1C67-F04F-9BC0-BAB58301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09" y="2202622"/>
            <a:ext cx="2424228" cy="5685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73E8C1-7863-E249-BBBD-2844D327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376" y="3074141"/>
            <a:ext cx="2445751" cy="5515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E00376-4E78-364F-95D7-C6CC99ADC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116" y="3804121"/>
            <a:ext cx="834481" cy="8344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8288E88-0A3B-5E40-BE66-C6F1C5051B0C}"/>
              </a:ext>
            </a:extLst>
          </p:cNvPr>
          <p:cNvSpPr txBox="1"/>
          <p:nvPr/>
        </p:nvSpPr>
        <p:spPr>
          <a:xfrm>
            <a:off x="8038114" y="4023045"/>
            <a:ext cx="244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hmer MN" panose="02020600050405020304" pitchFamily="18" charset="0"/>
                <a:cs typeface="Khmer MN" panose="02020600050405020304" pitchFamily="18" charset="0"/>
              </a:rPr>
              <a:t>proportional.io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Khmer MN" panose="02020600050405020304" pitchFamily="18" charset="0"/>
              <a:cs typeface="Khmer MN" panose="02020600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680A9-B6FC-DB4B-BCAE-9C354D198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1CB2-13CF-47B8-8B9F-9C66B4B68D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0847" y="273600"/>
            <a:ext cx="10972440" cy="1144800"/>
          </a:xfrm>
        </p:spPr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Context: “Blockchain” &amp; DLT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71C0D5-347F-4879-BC6F-B0D141750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78263"/>
              </p:ext>
            </p:extLst>
          </p:nvPr>
        </p:nvGraphicFramePr>
        <p:xfrm>
          <a:off x="609480" y="1418400"/>
          <a:ext cx="10739290" cy="4831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3645">
                  <a:extLst>
                    <a:ext uri="{9D8B030D-6E8A-4147-A177-3AD203B41FA5}">
                      <a16:colId xmlns:a16="http://schemas.microsoft.com/office/drawing/2014/main" val="2881094316"/>
                    </a:ext>
                  </a:extLst>
                </a:gridCol>
                <a:gridCol w="9585645">
                  <a:extLst>
                    <a:ext uri="{9D8B030D-6E8A-4147-A177-3AD203B41FA5}">
                      <a16:colId xmlns:a16="http://schemas.microsoft.com/office/drawing/2014/main" val="3756032698"/>
                    </a:ext>
                  </a:extLst>
                </a:gridCol>
              </a:tblGrid>
              <a:tr h="1207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accent5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The Blockchain is a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time-stamped registry 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that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securely records &amp; shares transactions / events / data across a network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124372"/>
                  </a:ext>
                </a:extLst>
              </a:tr>
              <a:tr h="1207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Public or private 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records are linked using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cryptography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, creating an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immutable record 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of events that can be used to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enforce business rules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 (“smart contracts”) across a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market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without a third party governor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.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218128"/>
                  </a:ext>
                </a:extLst>
              </a:tr>
              <a:tr h="1207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accent5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It is a transformative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new way of developing “market-level” products.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420107"/>
                  </a:ext>
                </a:extLst>
              </a:tr>
              <a:tr h="1207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accent5"/>
                        </a:solidFill>
                        <a:latin typeface="Raleway" panose="020B0503030101060003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“Blockchain” represents a 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spectrum of technologies </a:t>
                      </a:r>
                      <a:r>
                        <a:rPr lang="en-US" sz="1800" b="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ranging from Distributed Ledger Technology (DLT) to open, decentralized protocols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that power distributed networks. Protocols and solutions inherit the </a:t>
                      </a:r>
                      <a:r>
                        <a:rPr lang="en-US" sz="1800" b="1" i="1" u="sng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belief systems 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Raleway" panose="020B0503030101060003" pitchFamily="34" charset="0"/>
                        </a:rPr>
                        <a:t>of their creators and operators.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16999"/>
                  </a:ext>
                </a:extLst>
              </a:tr>
            </a:tbl>
          </a:graphicData>
        </a:graphic>
      </p:graphicFrame>
      <p:pic>
        <p:nvPicPr>
          <p:cNvPr id="5122" name="Picture 2" descr="https://static.thenounproject.com/png/155688-200.png">
            <a:extLst>
              <a:ext uri="{FF2B5EF4-FFF2-40B4-BE49-F238E27FC236}">
                <a16:creationId xmlns:a16="http://schemas.microsoft.com/office/drawing/2014/main" id="{5D248F53-2541-4626-93EF-0BF4CD9B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7" y="14688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thenounproject.com/png/960993-200.png">
            <a:extLst>
              <a:ext uri="{FF2B5EF4-FFF2-40B4-BE49-F238E27FC236}">
                <a16:creationId xmlns:a16="http://schemas.microsoft.com/office/drawing/2014/main" id="{7FC220E1-2B6F-4E84-A149-A75B13B6B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" y="2685427"/>
            <a:ext cx="991652" cy="9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tatic.thenounproject.com/png/1759047-200.png">
            <a:extLst>
              <a:ext uri="{FF2B5EF4-FFF2-40B4-BE49-F238E27FC236}">
                <a16:creationId xmlns:a16="http://schemas.microsoft.com/office/drawing/2014/main" id="{076F67D0-A32A-40A3-ABE5-318686BE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4" y="3941157"/>
            <a:ext cx="1102795" cy="11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atic.thenounproject.com/png/1540084-200.png">
            <a:extLst>
              <a:ext uri="{FF2B5EF4-FFF2-40B4-BE49-F238E27FC236}">
                <a16:creationId xmlns:a16="http://schemas.microsoft.com/office/drawing/2014/main" id="{B3D2E221-83F6-4AC0-A346-E0700884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6" y="5221197"/>
            <a:ext cx="996358" cy="9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83C7B9-A348-1449-B736-25190EFCD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6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7B8B-103D-4121-AB60-0917817F72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Value?  What Are You Solving?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70721987-2ADE-2647-BF5E-2FEFB5DA3737}"/>
              </a:ext>
            </a:extLst>
          </p:cNvPr>
          <p:cNvSpPr/>
          <p:nvPr/>
        </p:nvSpPr>
        <p:spPr>
          <a:xfrm>
            <a:off x="1147156" y="3238499"/>
            <a:ext cx="9445730" cy="712669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4CA7E-FEBB-F245-A398-B0026A7DFAE1}"/>
              </a:ext>
            </a:extLst>
          </p:cNvPr>
          <p:cNvSpPr txBox="1"/>
          <p:nvPr/>
        </p:nvSpPr>
        <p:spPr>
          <a:xfrm>
            <a:off x="8996842" y="2379916"/>
            <a:ext cx="3192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Blockchain</a:t>
            </a:r>
          </a:p>
          <a:p>
            <a:pPr algn="ctr"/>
            <a:r>
              <a:rPr lang="en-US" dirty="0"/>
              <a:t>Open &amp; Decentralized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82C608-7AB6-6545-8EAC-09ECDB01B884}"/>
              </a:ext>
            </a:extLst>
          </p:cNvPr>
          <p:cNvSpPr txBox="1"/>
          <p:nvPr/>
        </p:nvSpPr>
        <p:spPr>
          <a:xfrm>
            <a:off x="-118096" y="2318327"/>
            <a:ext cx="3192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DLT</a:t>
            </a:r>
            <a:endParaRPr lang="en-US" b="1" dirty="0"/>
          </a:p>
          <a:p>
            <a:pPr algn="ctr"/>
            <a:r>
              <a:rPr lang="en-US" dirty="0"/>
              <a:t>Private, Permissioned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B8251-E71C-7E49-AB7B-E7D50D845DF5}"/>
              </a:ext>
            </a:extLst>
          </p:cNvPr>
          <p:cNvSpPr/>
          <p:nvPr/>
        </p:nvSpPr>
        <p:spPr>
          <a:xfrm>
            <a:off x="3171893" y="1550498"/>
            <a:ext cx="43607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censorship resistance,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privacy,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permissioning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throughput,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payload,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B3C3D8A-E134-B245-ABCB-252061252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12501"/>
              </p:ext>
            </p:extLst>
          </p:nvPr>
        </p:nvGraphicFramePr>
        <p:xfrm>
          <a:off x="1147156" y="3975969"/>
          <a:ext cx="3189198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9198">
                  <a:extLst>
                    <a:ext uri="{9D8B030D-6E8A-4147-A177-3AD203B41FA5}">
                      <a16:colId xmlns:a16="http://schemas.microsoft.com/office/drawing/2014/main" val="535704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Enterprise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2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Meaningful Work 2018-2021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6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Corporate Belief Systems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54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Centralization / Centralized Validation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52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 Barriers To Adoption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360877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2CB9368-7993-3E48-8E1F-1840EBDC2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95056"/>
              </p:ext>
            </p:extLst>
          </p:nvPr>
        </p:nvGraphicFramePr>
        <p:xfrm>
          <a:off x="7164368" y="3965965"/>
          <a:ext cx="3428517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517">
                  <a:extLst>
                    <a:ext uri="{9D8B030D-6E8A-4147-A177-3AD203B41FA5}">
                      <a16:colId xmlns:a16="http://schemas.microsoft.com/office/drawing/2014/main" val="535704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Consumer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2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Disruptive 2022+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6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Consumer Belief Systems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54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Independent Validation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52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 Barriers to Adoption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1627165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DB0DA1D9-D766-B64C-AC0A-754D03935963}"/>
              </a:ext>
            </a:extLst>
          </p:cNvPr>
          <p:cNvSpPr/>
          <p:nvPr/>
        </p:nvSpPr>
        <p:spPr>
          <a:xfrm>
            <a:off x="6196192" y="1573913"/>
            <a:ext cx="3486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elements,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scalability,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model constraints,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governance constraints,</a:t>
            </a:r>
          </a:p>
          <a:p>
            <a:pPr marL="342900" indent="-342900">
              <a:buFont typeface="Arial" charset="0"/>
              <a:buChar char="•"/>
            </a:pPr>
            <a:r>
              <a:rPr lang="mr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A24303-CA11-DB47-89AB-7A52A516C74C}"/>
              </a:ext>
            </a:extLst>
          </p:cNvPr>
          <p:cNvCxnSpPr/>
          <p:nvPr/>
        </p:nvCxnSpPr>
        <p:spPr>
          <a:xfrm>
            <a:off x="5830928" y="4191000"/>
            <a:ext cx="0" cy="161436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F761891-1993-BC43-A97A-AE6D80EDB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8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46" y="409481"/>
            <a:ext cx="10515600" cy="8805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The Internet of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CONFIDENTIAL </a:t>
            </a:r>
            <a:r>
              <a:rPr lang="en-US">
                <a:solidFill>
                  <a:schemeClr val="bg1"/>
                </a:solidFill>
              </a:rPr>
              <a:t>| HASHED HEALTH 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8506" y="1290060"/>
          <a:ext cx="11071660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7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www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www 2.0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www 3.0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Primary</a:t>
                      </a:r>
                      <a:r>
                        <a:rPr lang="en-US" sz="2800" baseline="0" dirty="0">
                          <a:solidFill>
                            <a:schemeClr val="accent6"/>
                          </a:solidFill>
                        </a:rPr>
                        <a:t> focus</a:t>
                      </a:r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/>
                          </a:solidFill>
                        </a:rPr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/>
                          </a:solidFill>
                        </a:rPr>
                        <a:t>reputation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/>
                          </a:solidFill>
                        </a:rPr>
                        <a:t>value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Primary unit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/>
                          </a:solidFill>
                        </a:rPr>
                        <a:t>search /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/>
                          </a:solidFill>
                        </a:rPr>
                        <a:t>likes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/>
                          </a:solidFill>
                        </a:rPr>
                        <a:t>assets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Dominant Platform</a:t>
                      </a: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Google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Facebook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6"/>
                          </a:solidFill>
                        </a:rPr>
                        <a:t>?</a:t>
                      </a: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rame 7"/>
          <p:cNvSpPr/>
          <p:nvPr/>
        </p:nvSpPr>
        <p:spPr>
          <a:xfrm>
            <a:off x="8616462" y="1013517"/>
            <a:ext cx="2760784" cy="3003185"/>
          </a:xfrm>
          <a:prstGeom prst="frame">
            <a:avLst>
              <a:gd name="adj1" fmla="val 358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39989" y="454713"/>
            <a:ext cx="3113730" cy="526473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Gartner:  $3T by 2030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9B88C2-DF5D-9B47-A628-7446BADBE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1DAD6A8E-8E71-5846-994A-88A4C471D26A}"/>
              </a:ext>
            </a:extLst>
          </p:cNvPr>
          <p:cNvSpPr txBox="1">
            <a:spLocks/>
          </p:cNvSpPr>
          <p:nvPr/>
        </p:nvSpPr>
        <p:spPr>
          <a:xfrm>
            <a:off x="7800052" y="4529087"/>
            <a:ext cx="4108921" cy="526473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Mass coordination / collaboration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Open source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More resilient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Less fragile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F3E3614A-0520-3D4E-9FF0-2148E776BCD8}"/>
              </a:ext>
            </a:extLst>
          </p:cNvPr>
          <p:cNvSpPr txBox="1">
            <a:spLocks/>
          </p:cNvSpPr>
          <p:nvPr/>
        </p:nvSpPr>
        <p:spPr>
          <a:xfrm>
            <a:off x="1382319" y="4529087"/>
            <a:ext cx="4108921" cy="526473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Digital Assets = Value Instruments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Governance = Rules By Which Assets Markets Are Operated, Assets Created / Exchanged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147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3327" y="1001491"/>
            <a:ext cx="871416" cy="871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1713" y="1159263"/>
            <a:ext cx="713644" cy="71364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40000" lnSpcReduction="20000"/>
          </a:bodyPr>
          <a:lstStyle/>
          <a:p>
            <a:fld id="{86CB4B4D-7CA3-9044-876B-883B54F8677D}" type="slidenum">
              <a:t>6</a:t>
            </a:fld>
            <a:endParaRPr/>
          </a:p>
        </p:txBody>
      </p:sp>
      <p:graphicFrame>
        <p:nvGraphicFramePr>
          <p:cNvPr id="13" name="Content Placeholder 8"/>
          <p:cNvGraphicFramePr/>
          <p:nvPr>
            <p:extLst>
              <p:ext uri="{D42A27DB-BD31-4B8C-83A1-F6EECF244321}">
                <p14:modId xmlns:p14="http://schemas.microsoft.com/office/powerpoint/2010/main" val="2030297790"/>
              </p:ext>
            </p:extLst>
          </p:nvPr>
        </p:nvGraphicFramePr>
        <p:xfrm>
          <a:off x="681391" y="2024878"/>
          <a:ext cx="11303872" cy="4046410"/>
        </p:xfrm>
        <a:graphic>
          <a:graphicData uri="http://schemas.openxmlformats.org/drawingml/2006/table">
            <a:tbl>
              <a:tblPr/>
              <a:tblGrid>
                <a:gridCol w="129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571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900" b="1" dirty="0"/>
                        <a:t>Belief System</a:t>
                      </a:r>
                      <a:endParaRPr sz="1900" b="1" dirty="0"/>
                    </a:p>
                  </a:txBody>
                  <a:tcPr marL="45720" marR="45720" horzOverflow="overflow"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900" dirty="0"/>
                        <a:t>Libertarian / </a:t>
                      </a:r>
                      <a:r>
                        <a:rPr sz="1900" dirty="0"/>
                        <a:t>Digital </a:t>
                      </a:r>
                      <a:r>
                        <a:rPr lang="en-US" sz="1900" dirty="0"/>
                        <a:t>M</a:t>
                      </a:r>
                      <a:r>
                        <a:rPr sz="1900" dirty="0"/>
                        <a:t>oney
Send </a:t>
                      </a:r>
                      <a:r>
                        <a:rPr sz="1900" i="1" dirty="0"/>
                        <a:t>Currency</a:t>
                      </a:r>
                      <a:r>
                        <a:rPr sz="1900" dirty="0"/>
                        <a:t> Without </a:t>
                      </a:r>
                      <a:r>
                        <a:rPr lang="en-US" sz="1900" dirty="0"/>
                        <a:t>”Trusted Intermediaries”</a:t>
                      </a:r>
                    </a:p>
                    <a:p>
                      <a:pPr algn="l">
                        <a:defRPr sz="1800"/>
                      </a:pPr>
                      <a:endParaRPr lang="en-US" sz="1900" dirty="0"/>
                    </a:p>
                    <a:p>
                      <a:pPr algn="l">
                        <a:defRPr sz="1800"/>
                      </a:pPr>
                      <a:r>
                        <a:rPr lang="en-US" sz="1900" dirty="0"/>
                        <a:t>Censorship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900" dirty="0"/>
                        <a:t>Immutability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900" dirty="0"/>
                        <a:t>Decentralization</a:t>
                      </a:r>
                      <a:endParaRPr sz="1900"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900"/>
                      </a:pPr>
                      <a:r>
                        <a:rPr lang="en-US" dirty="0"/>
                        <a:t>Developer / </a:t>
                      </a:r>
                      <a:r>
                        <a:rPr dirty="0"/>
                        <a:t>Smart Contracts</a:t>
                      </a:r>
                    </a:p>
                    <a:p>
                      <a:pPr algn="l">
                        <a:defRPr sz="1900"/>
                      </a:pPr>
                      <a:endParaRPr dirty="0"/>
                    </a:p>
                    <a:p>
                      <a:pPr algn="l">
                        <a:defRPr sz="1900"/>
                      </a:pPr>
                      <a:r>
                        <a:rPr dirty="0"/>
                        <a:t>Send </a:t>
                      </a:r>
                      <a:r>
                        <a:rPr i="1" dirty="0"/>
                        <a:t>Digital Assets </a:t>
                      </a:r>
                      <a:r>
                        <a:rPr dirty="0"/>
                        <a:t>Without Middleman </a:t>
                      </a:r>
                      <a:r>
                        <a:rPr b="1" dirty="0"/>
                        <a:t>if/when…</a:t>
                      </a:r>
                      <a:endParaRPr lang="en-US" b="1" dirty="0"/>
                    </a:p>
                    <a:p>
                      <a:pPr algn="l">
                        <a:defRPr sz="1900"/>
                      </a:pPr>
                      <a:endParaRPr lang="en-US" b="1" dirty="0"/>
                    </a:p>
                    <a:p>
                      <a:pPr algn="l">
                        <a:defRPr sz="1900"/>
                      </a:pPr>
                      <a:r>
                        <a:rPr lang="en-US" b="0" dirty="0"/>
                        <a:t>Internet of Value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2000" b="0" dirty="0"/>
                        <a:t>DAOs / Virtual Orgs (Rules in smart contracts)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2000" b="0" dirty="0"/>
                        <a:t>Ocean (Staking)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2000" b="0" dirty="0" err="1"/>
                        <a:t>Tezos</a:t>
                      </a:r>
                      <a:r>
                        <a:rPr lang="en-US" sz="2000" b="0" dirty="0"/>
                        <a:t> (</a:t>
                      </a:r>
                      <a:r>
                        <a:rPr lang="en-US" sz="2000" b="0" dirty="0" err="1"/>
                        <a:t>Onchain</a:t>
                      </a:r>
                      <a:r>
                        <a:rPr lang="en-US" sz="2000" b="0" dirty="0"/>
                        <a:t> Governance)</a:t>
                      </a:r>
                    </a:p>
                    <a:p>
                      <a:pPr algn="ctr">
                        <a:defRPr sz="1800"/>
                      </a:pPr>
                      <a:endParaRPr lang="en-US" sz="2000" b="0" i="0" dirty="0"/>
                    </a:p>
                    <a:p>
                      <a:pPr algn="l">
                        <a:defRPr sz="1800"/>
                      </a:pPr>
                      <a:r>
                        <a:rPr lang="en-US" sz="2000" b="0" i="1" dirty="0"/>
                        <a:t>Concepts Represent              Belief System of Communities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2000" b="0" i="1" dirty="0"/>
                        <a:t>(decentralization, automation, ethics, environment, tax collection, value extraction) </a:t>
                      </a:r>
                    </a:p>
                    <a:p>
                      <a:pPr algn="ctr">
                        <a:defRPr sz="1800"/>
                      </a:pPr>
                      <a:r>
                        <a:rPr lang="en-US" sz="1200" b="0" i="1" dirty="0"/>
                        <a:t>(when designed well)</a:t>
                      </a:r>
                      <a:endParaRPr sz="1200" b="0" i="1"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09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 b="1" dirty="0"/>
                        <a:t>Founding</a:t>
                      </a:r>
                    </a:p>
                  </a:txBody>
                  <a:tcPr marL="45720" marR="45720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/>
                        <a:t>Satoshi Nakamoto 2009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900"/>
                        <a:t>Vitalik Buterin 2015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000" b="0" dirty="0"/>
                        <a:t>2017, 2018 +</a:t>
                      </a:r>
                      <a:endParaRPr sz="2000" b="0" dirty="0"/>
                    </a:p>
                  </a:txBody>
                  <a:tcPr marL="45720" marR="45720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1C0EC5-44AE-E344-AEC4-D97C3D4BB3E0}"/>
              </a:ext>
            </a:extLst>
          </p:cNvPr>
          <p:cNvSpPr txBox="1"/>
          <p:nvPr/>
        </p:nvSpPr>
        <p:spPr>
          <a:xfrm>
            <a:off x="1113905" y="376691"/>
            <a:ext cx="630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Calibri" panose="020F0502020204030204" pitchFamily="34" charset="0"/>
              </a:rPr>
              <a:t>Blockchain</a:t>
            </a:r>
            <a:r>
              <a:rPr lang="en-US" sz="3600" dirty="0">
                <a:cs typeface="Calibri" panose="020F0502020204030204" pitchFamily="34" charset="0"/>
              </a:rPr>
              <a:t> Belief Systems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13AE0F-B594-B144-B225-E825716A2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65C199-2032-5A41-9931-376309E7F5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63" r="15382" b="4999"/>
          <a:stretch/>
        </p:blipFill>
        <p:spPr>
          <a:xfrm>
            <a:off x="9512713" y="1000568"/>
            <a:ext cx="994574" cy="8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6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40000" lnSpcReduction="20000"/>
          </a:bodyPr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0EC5-44AE-E344-AEC4-D97C3D4BB3E0}"/>
              </a:ext>
            </a:extLst>
          </p:cNvPr>
          <p:cNvSpPr txBox="1"/>
          <p:nvPr/>
        </p:nvSpPr>
        <p:spPr>
          <a:xfrm>
            <a:off x="1113904" y="376691"/>
            <a:ext cx="827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Calibri" panose="020F0502020204030204" pitchFamily="34" charset="0"/>
              </a:rPr>
              <a:t>Belief Systems in Healthcare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77AAF-A719-7F43-90B6-19BF463D797A}"/>
              </a:ext>
            </a:extLst>
          </p:cNvPr>
          <p:cNvSpPr txBox="1"/>
          <p:nvPr/>
        </p:nvSpPr>
        <p:spPr>
          <a:xfrm>
            <a:off x="709907" y="1672517"/>
            <a:ext cx="10643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Network Governance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Degrees of Trust, Transparency, Incentive Alignment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Broad Examples in Health: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Behavioral Economics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Value-Based 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Impact Bonds / Outcomes Based Financing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Self-Sovereign Identity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Community-Owned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B5538-0E98-C14D-94AC-7E6DEAF5B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| HASHED HEALTH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pPr/>
              <a:t>8</a:t>
            </a:fld>
            <a:endParaRPr lang="en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E659830-03B3-F845-ACC3-E121A99F3570}" type="datetime1">
              <a:rPr lang="en-US"/>
              <a:t>10/24/18</a:t>
            </a:fld>
            <a:endParaRPr lang="en-US" dirty="0"/>
          </a:p>
        </p:txBody>
      </p:sp>
      <p:pic>
        <p:nvPicPr>
          <p:cNvPr id="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8075" y="1951762"/>
            <a:ext cx="4986939" cy="293329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68300" y="1951760"/>
            <a:ext cx="4200022" cy="334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800" b="1" dirty="0">
                <a:latin typeface="Helvetica Light"/>
                <a:ea typeface="Helvetica Light"/>
                <a:cs typeface="Helvetica Light"/>
                <a:sym typeface="Helvetica Light"/>
              </a:rPr>
              <a:t>Corporate-Focused / Data-Focused</a:t>
            </a:r>
          </a:p>
          <a:p>
            <a:pPr algn="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Transactions.</a:t>
            </a:r>
          </a:p>
          <a:p>
            <a:pPr algn="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Lacks Consumer Choice. </a:t>
            </a:r>
          </a:p>
          <a:p>
            <a:pPr algn="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Irrational Pricing. </a:t>
            </a:r>
          </a:p>
          <a:p>
            <a:pPr algn="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Less Competition. </a:t>
            </a:r>
          </a:p>
          <a:p>
            <a:pPr algn="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Massive Infrastructure Bloat. </a:t>
            </a:r>
          </a:p>
          <a:p>
            <a:pPr algn="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Massive Administrative Burden.</a:t>
            </a:r>
          </a:p>
          <a:p>
            <a:pPr algn="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 Development on </a:t>
            </a:r>
            <a:r>
              <a:rPr lang="en-US" sz="2000" dirty="0" err="1">
                <a:latin typeface="Helvetica Light"/>
                <a:ea typeface="Helvetica Light"/>
                <a:cs typeface="Helvetica Light"/>
                <a:sym typeface="Helvetica Light"/>
              </a:rPr>
              <a:t>Silo’d</a:t>
            </a: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 Systems.</a:t>
            </a:r>
          </a:p>
          <a:p>
            <a:pPr algn="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dirty="0">
                <a:latin typeface="Helvetica Light"/>
                <a:ea typeface="Helvetica Light"/>
                <a:cs typeface="Helvetica Light"/>
                <a:sym typeface="Helvetica Light"/>
              </a:rPr>
              <a:t>Hacks &amp; Privacy Concerns.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838200" y="452880"/>
            <a:ext cx="10515600" cy="88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Healthcare: Working As Designed</a:t>
            </a:r>
          </a:p>
        </p:txBody>
      </p:sp>
      <p:sp>
        <p:nvSpPr>
          <p:cNvPr id="4" name="Double Bracket 3"/>
          <p:cNvSpPr/>
          <p:nvPr/>
        </p:nvSpPr>
        <p:spPr>
          <a:xfrm>
            <a:off x="152400" y="1951761"/>
            <a:ext cx="5092700" cy="315363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45100" y="3403600"/>
            <a:ext cx="8255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1D770B-9302-F243-A71B-16A6B4123E5D}"/>
              </a:ext>
            </a:extLst>
          </p:cNvPr>
          <p:cNvSpPr/>
          <p:nvPr/>
        </p:nvSpPr>
        <p:spPr>
          <a:xfrm>
            <a:off x="825500" y="5296572"/>
            <a:ext cx="10286793" cy="77134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008EF5-9E8F-624D-A549-D7114D6E7149}"/>
              </a:ext>
            </a:extLst>
          </p:cNvPr>
          <p:cNvSpPr txBox="1"/>
          <p:nvPr/>
        </p:nvSpPr>
        <p:spPr>
          <a:xfrm>
            <a:off x="1252266" y="5702300"/>
            <a:ext cx="2743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18% of </a:t>
            </a:r>
            <a:r>
              <a:rPr lang="en-US" i="1">
                <a:solidFill>
                  <a:schemeClr val="tx1">
                    <a:lumMod val="75000"/>
                  </a:schemeClr>
                </a:solidFill>
              </a:rPr>
              <a:t>GDP in 2018</a:t>
            </a:r>
            <a:endParaRPr lang="en-US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B27455-A7A0-224A-B803-669F27E74E53}"/>
              </a:ext>
            </a:extLst>
          </p:cNvPr>
          <p:cNvSpPr/>
          <p:nvPr/>
        </p:nvSpPr>
        <p:spPr>
          <a:xfrm>
            <a:off x="4541455" y="5688256"/>
            <a:ext cx="185178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&gt;$5.7T by 2023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442F0F-F142-2B42-9DCA-1613E5E9209D}"/>
              </a:ext>
            </a:extLst>
          </p:cNvPr>
          <p:cNvSpPr/>
          <p:nvPr/>
        </p:nvSpPr>
        <p:spPr>
          <a:xfrm>
            <a:off x="7297535" y="5702300"/>
            <a:ext cx="282801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1/3 Administrative Waste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2600F-A73C-6142-8E4D-E3DE0F6FB10C}"/>
              </a:ext>
            </a:extLst>
          </p:cNvPr>
          <p:cNvSpPr txBox="1"/>
          <p:nvPr/>
        </p:nvSpPr>
        <p:spPr>
          <a:xfrm>
            <a:off x="1221206" y="5296572"/>
            <a:ext cx="88732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tx1">
                    <a:lumMod val="75000"/>
                  </a:schemeClr>
                </a:solidFill>
              </a:rPr>
              <a:t>The Big Problem: Prices &amp; Cost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D3287D-1698-E444-80DE-90D79A2A8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D2FE-2B4B-44E2-BC77-487877774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Healthcare Blockchain: 2018 Market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D6417-F670-4F1B-B3E7-8573C7CCB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71" y="1117478"/>
            <a:ext cx="8515349" cy="4968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617F0-4916-964F-B6A7-7A984853BECC}"/>
              </a:ext>
            </a:extLst>
          </p:cNvPr>
          <p:cNvSpPr txBox="1"/>
          <p:nvPr/>
        </p:nvSpPr>
        <p:spPr>
          <a:xfrm>
            <a:off x="299257" y="1878676"/>
            <a:ext cx="32752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B2B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Corporate Governance / Belief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Solve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A4B75-6F6D-9243-B3E3-6EE657A1E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078" y="82004"/>
            <a:ext cx="590309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02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3F8A8E"/>
      </a:dk2>
      <a:lt2>
        <a:srgbClr val="59C5CB"/>
      </a:lt2>
      <a:accent1>
        <a:srgbClr val="204D68"/>
      </a:accent1>
      <a:accent2>
        <a:srgbClr val="F3611C"/>
      </a:accent2>
      <a:accent3>
        <a:srgbClr val="AB4514"/>
      </a:accent3>
      <a:accent4>
        <a:srgbClr val="3F8A8E"/>
      </a:accent4>
      <a:accent5>
        <a:srgbClr val="173649"/>
      </a:accent5>
      <a:accent6>
        <a:srgbClr val="424242"/>
      </a:accent6>
      <a:hlink>
        <a:srgbClr val="FFD30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14314</TotalTime>
  <Words>920</Words>
  <Application>Microsoft Macintosh PowerPoint</Application>
  <PresentationFormat>Widescreen</PresentationFormat>
  <Paragraphs>216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Helvetica Light</vt:lpstr>
      <vt:lpstr>Helvetica Neue</vt:lpstr>
      <vt:lpstr>Helvetica Neue Light</vt:lpstr>
      <vt:lpstr>Khmer MN</vt:lpstr>
      <vt:lpstr>Open Sans</vt:lpstr>
      <vt:lpstr>Raleway</vt:lpstr>
      <vt:lpstr>Symbol</vt:lpstr>
      <vt:lpstr>Times New Roman</vt:lpstr>
      <vt:lpstr>Wingdings</vt:lpstr>
      <vt:lpstr>1_Office Theme</vt:lpstr>
      <vt:lpstr>2_Office Theme</vt:lpstr>
      <vt:lpstr>Blockchain &amp; Belief Systems in Healthcare October 2018  @johngbass, @HashedHealth</vt:lpstr>
      <vt:lpstr>Disclaimers &amp; Hashed Context</vt:lpstr>
      <vt:lpstr>Context: “Blockchain” &amp; DLT</vt:lpstr>
      <vt:lpstr>What Do You Value?  What Are You Solving?</vt:lpstr>
      <vt:lpstr>The Internet of Value</vt:lpstr>
      <vt:lpstr>PowerPoint Presentation</vt:lpstr>
      <vt:lpstr>PowerPoint Presentation</vt:lpstr>
      <vt:lpstr>PowerPoint Presentation</vt:lpstr>
      <vt:lpstr>Healthcare Blockchain: 2018 Market Applications</vt:lpstr>
      <vt:lpstr>Governance Opportunities &amp; Challenges</vt:lpstr>
      <vt:lpstr>PowerPoint Presentation</vt:lpstr>
      <vt:lpstr>PowerPoint Presentation</vt:lpstr>
      <vt:lpstr>PowerPoint Presentation</vt:lpstr>
      <vt:lpstr>Governance As The Last Mile</vt:lpstr>
      <vt:lpstr>The Power of Belief Systems in Healthcare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Tiffani DeLorenzo</cp:lastModifiedBy>
  <cp:revision>128</cp:revision>
  <cp:lastPrinted>2018-10-16T20:58:28Z</cp:lastPrinted>
  <dcterms:created xsi:type="dcterms:W3CDTF">2018-07-11T15:12:30Z</dcterms:created>
  <dcterms:modified xsi:type="dcterms:W3CDTF">2018-10-24T14:02:08Z</dcterms:modified>
</cp:coreProperties>
</file>