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1377" r:id="rId4"/>
    <p:sldId id="1280" r:id="rId5"/>
    <p:sldId id="270" r:id="rId6"/>
    <p:sldId id="1623" r:id="rId7"/>
    <p:sldId id="1177" r:id="rId8"/>
    <p:sldId id="1431" r:id="rId9"/>
    <p:sldId id="1478" r:id="rId10"/>
    <p:sldId id="1624" r:id="rId11"/>
    <p:sldId id="1381" r:id="rId12"/>
    <p:sldId id="262" r:id="rId13"/>
    <p:sldId id="279" r:id="rId14"/>
    <p:sldId id="266" r:id="rId15"/>
    <p:sldId id="265" r:id="rId16"/>
    <p:sldId id="280" r:id="rId17"/>
    <p:sldId id="269" r:id="rId18"/>
    <p:sldId id="281" r:id="rId19"/>
    <p:sldId id="272" r:id="rId20"/>
    <p:sldId id="264" r:id="rId21"/>
    <p:sldId id="273" r:id="rId22"/>
    <p:sldId id="267" r:id="rId23"/>
    <p:sldId id="1568" r:id="rId24"/>
    <p:sldId id="275" r:id="rId25"/>
    <p:sldId id="277" r:id="rId26"/>
    <p:sldId id="274" r:id="rId27"/>
    <p:sldId id="276" r:id="rId28"/>
    <p:sldId id="278" r:id="rId29"/>
    <p:sldId id="2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5C6C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F9DDA-56A7-4DDE-8018-1370148C97D2}" v="116" dt="2019-10-10T05:23:55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80124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EFE6-3F44-4A7D-9056-31AD383DB3D6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4093-E64B-4444-BA08-FE36D920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9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system level:</a:t>
            </a:r>
          </a:p>
          <a:p>
            <a:pPr marL="171450" indent="-171450">
              <a:buFontTx/>
              <a:buChar char="-"/>
            </a:pPr>
            <a:r>
              <a:rPr lang="en-US" dirty="0"/>
              <a:t>True data liquidity between endpoints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of these endpoints are both a data input endpoint and a data visualization tool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system needs access to a subset of the complete longitudinal record – consent contracts control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4280-3DB7-460C-A265-0D1DA88B6D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reference about granular consent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GDPR Article 6, Recital 32 : “Consent should cover all processing activities carried out for the same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or purposes. When the processing has multiple purposes, consent should be given for all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them”.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from the WP29 guidelines on granularity and freely given consent: “If the controller has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conflated several purposes for processing and has not attempted to seek separate consent for each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purpose, there is a lack of freedom. This granularity is closely related to the need of consent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specific…when data processing is done in pursuit of several purposes, the solution to comply with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 for valid consent lies in granularity, i.e. the separation of these purposes and obtaining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consent for each purpose”.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4280-3DB7-460C-A265-0D1DA88B6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Colorado’s clinical health data organizations, Colorado Regional Health Information Organization (CORHIO), Quality Health Network (QHN) and Colorado Community Managed Care Network (CCMCN), partnered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BurstIQ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organizations were required by the state of Colorado to provide quality reporting metrics for state-run federally-qualified health programs, such as Colorado Access, CHIP, HRSA-supported network.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04093-E64B-4444-BA08-FE36D92038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6D23-952F-49A7-AA0A-B3E29070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F3558-3EFF-4BE9-B9BE-E40BF9B2E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D55D-9A10-4164-A204-B9A07BAB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6751-31AA-494F-8F82-393B37FB44DD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9C30-3DC4-46A1-9B56-B7583B65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B5738-1936-4EF2-95C3-58A8EA6F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3D95-B884-40FF-8558-73910A0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E73EF-7372-4E79-BED2-AC2F34C3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E3726-DEA1-4423-A78C-48BCDD38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ED4-804D-4345-AAEF-495F4B38A8E1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09BD-FE1C-4F3A-88A8-CDF59096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ACB78-D1A1-4039-9848-BE177D45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96404-0C81-4C5F-BE69-AF2645FA9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9117A-FF2C-413C-8F04-65F69E5C4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DCA6-BA0F-4794-AF26-090E5BE4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D32F-1ACD-4763-B386-F46109C7F7CF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EB03-9D52-4F93-9352-01AB0223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EA9F-4FCB-4516-B97B-2E81DBC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C8C9-D5E8-4DED-944F-7C916477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C67D-F7F9-4E15-ABC4-439A97E7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16E9-C77F-4A64-A7BE-418C238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CEDF-A7ED-4137-8193-67CDE3CF502F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037A-7843-40FD-98D7-E6EF4586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720F8-3D07-4A15-8541-FCBB2443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251-D314-4440-8E89-128BE1AC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6FD5C-EC4E-43C8-8039-AD4F88DBF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97F6-057F-4BF3-8F25-3D7E5E83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B7EE-D0E2-4AAA-AD13-5F1D361335EB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E17C-E72E-4381-9F8B-2CE42A8E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DDCF-CAE6-45AD-885B-8E7FCD02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7F50-A856-4D58-B8EB-39958D22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A19C-51AA-4DCA-990B-FA5BC3A69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15E85-8509-4370-BF04-0AFD653D0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8BC1-61B7-4209-96AD-BF5FE277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57A0-39AE-4DD2-A6AF-E90D947457E7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A62B-C360-478E-8541-402D5A5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777FC-7077-4B42-8235-E81DEF50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497F-E117-4F5E-ACBE-2214BCE0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BBB1-150A-46EF-B196-FFD45A9B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89A9C-5715-489C-BEF6-B48179EFE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E2C8E-AC46-4F3D-AA5E-0F558A438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B16F3-DA0C-44D5-B076-64FC32805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70B90-4806-4463-B7C5-5CDCFD3C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AA23-76B4-4866-8FBF-B3A1BE5087B2}" type="datetime1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33473-5DF1-480E-9343-E22022FB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8C5D0-7819-4128-9BF7-3482B20C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9A8E-0186-4E0B-84DE-8AA5A6B7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FCCEF-2651-4757-B98E-05041F36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476D-B9DB-4997-A4FB-87B272A73141}" type="datetime1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C2C0-8AFF-4DA0-A63C-7D3AB21D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5401F-6EBE-4216-B20A-A44C1482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74197-D104-4A78-88A8-CD15879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42E4-102F-422F-80CD-6EC684520F57}" type="datetime1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85343-FFCD-4885-9B06-56DD4046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C56C-DB74-4FA0-B87C-290FCF61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C18F-83BD-4311-8341-D2319DCB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3E16-0A5D-4211-BA23-E4A60046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9E5E5-BB7A-4E28-8EC1-C7AF200CC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A6257-C8CE-498D-85B7-9F72A8C6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CA9E-8940-44C1-80BB-B4F392CF7199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CD60-1E9E-4B6B-BA95-293882FB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93904-E83B-4DA2-AE3D-32954D3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172B-693E-4001-AA58-C123E7FA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DF8AE-2F96-47C7-AF37-00E949120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3AF84-A7DE-4E39-83FF-A05F053CE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3F137-AE1D-41E5-ACF2-2A2C8E45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94BE-8C00-45D0-904A-66314AB39780}" type="datetime1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E135E-805C-45F3-844E-8EB4A683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6E4BD-47BE-49F2-BBD3-7EB26C93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A9C00-038F-449B-AA2F-3EBFD45A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1DC9F-074D-48A5-AE7F-7155A01F1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B725F-824E-4C1F-8386-DA6D92149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5AFE-14AC-4EE5-8ED8-0BDABD7DF388}" type="datetime1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8D65-1271-4E7B-99E8-EF33EDE40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F734-4154-4D83-9C23-A195E0D5E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9F50-2BE0-46EC-9137-41FF075A1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600" baseline="0">
          <a:solidFill>
            <a:srgbClr val="275C6C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tiff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tif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09D09-8292-4295-9606-1E15833E9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446" y="1078523"/>
            <a:ext cx="4910945" cy="5580184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</a:rPr>
              <a:t>Validated </a:t>
            </a:r>
            <a:br>
              <a:rPr lang="en-US" sz="6700" dirty="0">
                <a:solidFill>
                  <a:schemeClr val="bg1"/>
                </a:solidFill>
              </a:rPr>
            </a:br>
            <a:r>
              <a:rPr lang="en-US" sz="6700" dirty="0">
                <a:solidFill>
                  <a:schemeClr val="bg1"/>
                </a:solidFill>
              </a:rPr>
              <a:t>Use Cases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Frank Ricotta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Wendy Charles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Kenneth Colón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ConV2X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15 October 2019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37BEA-5C2F-C545-A2DB-906348B4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F50-2BE0-46EC-9137-41FF075A1CE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2B775-1361-E845-A9BA-B497D9273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02" y="2403160"/>
            <a:ext cx="4194544" cy="2051679"/>
          </a:xfrm>
          <a:prstGeom prst="rect">
            <a:avLst/>
          </a:prstGeo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B033B0C-B354-C947-ACD2-A1BA83E0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68" y="2401159"/>
            <a:ext cx="5331032" cy="26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E6A2-B406-4875-8BD4-12E13393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329" y="2353585"/>
            <a:ext cx="5505832" cy="28891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cap="none" dirty="0">
                <a:solidFill>
                  <a:schemeClr val="tx1"/>
                </a:solidFill>
              </a:rPr>
              <a:t>Blockchain &amp; Machine Learning for Provider Data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E95D0B-F588-4646-AAFE-55496499A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B1E70-538F-4CCB-AB66-8FEF8289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28750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F2E9F50-2BE0-46EC-9137-41FF075A1CE8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11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83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What is Provider Data?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972772" y="1958974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Contact Information</a:t>
            </a:r>
          </a:p>
          <a:p>
            <a:pPr lvl="1"/>
            <a:r>
              <a:rPr lang="en-US" sz="2800" dirty="0"/>
              <a:t>Multiple Addresses + Phone #s</a:t>
            </a:r>
          </a:p>
          <a:p>
            <a:r>
              <a:rPr lang="en-US" sz="3200" dirty="0"/>
              <a:t>Professional Information</a:t>
            </a:r>
          </a:p>
          <a:p>
            <a:pPr lvl="1"/>
            <a:r>
              <a:rPr lang="en-US" sz="2800" dirty="0"/>
              <a:t>Training, Specialties and Credentials</a:t>
            </a:r>
          </a:p>
          <a:p>
            <a:r>
              <a:rPr lang="en-US" sz="3200" dirty="0"/>
              <a:t>Network Status</a:t>
            </a:r>
          </a:p>
          <a:p>
            <a:r>
              <a:rPr lang="en-US" sz="3200" dirty="0"/>
              <a:t>Panel Status</a:t>
            </a:r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12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9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The Status Quo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972772" y="1958974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$2B+ spent annually by health plans (CAQH)</a:t>
            </a:r>
          </a:p>
          <a:p>
            <a:r>
              <a:rPr lang="en-US" sz="3200" dirty="0"/>
              <a:t>Provider directories are &lt;50% accurate (CMS)</a:t>
            </a:r>
          </a:p>
          <a:p>
            <a:r>
              <a:rPr lang="en-US" sz="3200" dirty="0"/>
              <a:t>1 in 7 patients receive a surprise bill due to inaccurate network information (HCCI)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13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The Status Quo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Regulatory Actions</a:t>
            </a:r>
          </a:p>
          <a:p>
            <a:pPr lvl="1"/>
            <a:r>
              <a:rPr lang="en-US" sz="2800" dirty="0"/>
              <a:t>Federal fines ($25,000 per beneficiary)</a:t>
            </a:r>
          </a:p>
          <a:p>
            <a:pPr lvl="1"/>
            <a:r>
              <a:rPr lang="en-US" sz="2800" dirty="0"/>
              <a:t>Mandated reimbursements</a:t>
            </a:r>
          </a:p>
          <a:p>
            <a:pPr lvl="1"/>
            <a:r>
              <a:rPr lang="en-US" sz="2800" dirty="0"/>
              <a:t>Blocks on new enrollments</a:t>
            </a:r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14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Orderly’s Approach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1B+ data points from public and proprietary sources</a:t>
            </a:r>
          </a:p>
          <a:p>
            <a:r>
              <a:rPr lang="en-US" sz="3200" dirty="0"/>
              <a:t>Machine learning engine</a:t>
            </a:r>
          </a:p>
          <a:p>
            <a:r>
              <a:rPr lang="en-US" sz="3200" dirty="0"/>
              <a:t>Results:</a:t>
            </a:r>
          </a:p>
          <a:p>
            <a:pPr lvl="1"/>
            <a:r>
              <a:rPr lang="en-US" sz="2800" dirty="0"/>
              <a:t>≥90% accuracy</a:t>
            </a:r>
          </a:p>
          <a:p>
            <a:pPr lvl="1"/>
            <a:r>
              <a:rPr lang="en-US" sz="2800" dirty="0"/>
              <a:t>≥75% cost-savings</a:t>
            </a:r>
          </a:p>
          <a:p>
            <a:endParaRPr lang="en-US" sz="3200" dirty="0"/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15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How do we securely store this data? </a:t>
            </a:r>
          </a:p>
          <a:p>
            <a:r>
              <a:rPr lang="en-US" sz="3200" dirty="0"/>
              <a:t>How do we manage sharing this data?</a:t>
            </a:r>
          </a:p>
          <a:p>
            <a:r>
              <a:rPr lang="en-US" sz="3200" dirty="0"/>
              <a:t>How do we create an audit trail for regulators?</a:t>
            </a:r>
          </a:p>
          <a:p>
            <a:endParaRPr lang="en-US" sz="3200" dirty="0"/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16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3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Joint Solution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17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BD8C5-23C5-0347-AABC-3F90F8CCA3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229" y="2247526"/>
            <a:ext cx="4572000" cy="1100030"/>
          </a:xfrm>
          <a:prstGeom prst="rect">
            <a:avLst/>
          </a:prstGeom>
        </p:spPr>
      </p:pic>
      <p:pic>
        <p:nvPicPr>
          <p:cNvPr id="1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A64F59A-460E-9C45-914A-32A5FF085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442" y="3757734"/>
            <a:ext cx="4078434" cy="2039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B4E020-6D5D-6F48-B643-9BF8DE54F77E}"/>
              </a:ext>
            </a:extLst>
          </p:cNvPr>
          <p:cNvSpPr txBox="1"/>
          <p:nvPr/>
        </p:nvSpPr>
        <p:spPr>
          <a:xfrm>
            <a:off x="5123229" y="35885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577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Key Benefits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1134085" y="1978207"/>
            <a:ext cx="2508250" cy="10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SECURITY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B350948F-388B-4B15-875E-433A96032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060459"/>
            <a:ext cx="3809999" cy="298608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18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79A530-9B66-924A-89D3-4015585724FB}"/>
              </a:ext>
            </a:extLst>
          </p:cNvPr>
          <p:cNvSpPr txBox="1">
            <a:spLocks/>
          </p:cNvSpPr>
          <p:nvPr/>
        </p:nvSpPr>
        <p:spPr>
          <a:xfrm>
            <a:off x="1134085" y="4060459"/>
            <a:ext cx="2508250" cy="10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SHARING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F28C7-7134-2147-9D14-D661522D7DB5}"/>
              </a:ext>
            </a:extLst>
          </p:cNvPr>
          <p:cNvSpPr txBox="1">
            <a:spLocks/>
          </p:cNvSpPr>
          <p:nvPr/>
        </p:nvSpPr>
        <p:spPr>
          <a:xfrm>
            <a:off x="5677548" y="1978207"/>
            <a:ext cx="2508250" cy="10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ACCURACY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126EDAB-38BE-0E43-89CE-85110AC21D3A}"/>
              </a:ext>
            </a:extLst>
          </p:cNvPr>
          <p:cNvSpPr txBox="1">
            <a:spLocks/>
          </p:cNvSpPr>
          <p:nvPr/>
        </p:nvSpPr>
        <p:spPr>
          <a:xfrm>
            <a:off x="5667651" y="4060459"/>
            <a:ext cx="2508250" cy="102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AUDITABILITY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EBAFD7-3469-D040-B4A9-895913C84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0945" y="2524096"/>
            <a:ext cx="1590582" cy="13815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FE44D5-7EAF-E84D-9679-F1F302760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0945" y="4573770"/>
            <a:ext cx="1590582" cy="13815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9D0966-4442-6D4D-8A1F-4C96CB6EE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43149" y="4683818"/>
            <a:ext cx="1590582" cy="13815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96FB58C-5E8E-9941-8F44-9437DEB4F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59253" y="2524096"/>
            <a:ext cx="1590582" cy="13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E6A2-B406-4875-8BD4-12E13393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84443"/>
            <a:ext cx="6167846" cy="28891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cap="none" dirty="0">
                <a:solidFill>
                  <a:schemeClr val="tx1"/>
                </a:solidFill>
              </a:rPr>
              <a:t>Blockchain-Enabled Data Aggregation in Clinical Health Data Organizations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E95D0B-F588-4646-AAFE-55496499A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B1E70-538F-4CCB-AB66-8FEF8289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F2E9F50-2BE0-46EC-9137-41FF075A1CE8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19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79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9C21BA8-B6B7-467A-BE06-B7134F39F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04096"/>
              </p:ext>
            </p:extLst>
          </p:nvPr>
        </p:nvGraphicFramePr>
        <p:xfrm>
          <a:off x="838199" y="2629803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002694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438475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86861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38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37805"/>
                  </a:ext>
                </a:extLst>
              </a:tr>
            </a:tbl>
          </a:graphicData>
        </a:graphic>
      </p:graphicFrame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6A44864E-BB7F-4F31-8897-8CEFC22EB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12" y="2152099"/>
            <a:ext cx="2438767" cy="2438767"/>
          </a:xfrm>
          <a:prstGeom prst="rect">
            <a:avLst/>
          </a:prstGeom>
        </p:spPr>
      </p:pic>
      <p:pic>
        <p:nvPicPr>
          <p:cNvPr id="12" name="Picture 1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74491BD-E7ED-4F29-888A-9968B018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830" y="2152099"/>
            <a:ext cx="2438768" cy="2438768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69AF86D-0E11-4BCD-88FB-333B0B8CF8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615" y="2152099"/>
            <a:ext cx="2438767" cy="24492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403B10-BCBB-49CF-9CBB-FB615142F174}"/>
              </a:ext>
            </a:extLst>
          </p:cNvPr>
          <p:cNvSpPr txBox="1"/>
          <p:nvPr/>
        </p:nvSpPr>
        <p:spPr>
          <a:xfrm>
            <a:off x="1407532" y="5006761"/>
            <a:ext cx="209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Frank Ricotta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33CD2-8002-4AF7-9BC9-DC6899BBA489}"/>
              </a:ext>
            </a:extLst>
          </p:cNvPr>
          <p:cNvSpPr txBox="1"/>
          <p:nvPr/>
        </p:nvSpPr>
        <p:spPr>
          <a:xfrm>
            <a:off x="4889131" y="5006761"/>
            <a:ext cx="236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Wendy Charles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D7F5A-2D09-4BB5-A34C-D22332DAC4F2}"/>
              </a:ext>
            </a:extLst>
          </p:cNvPr>
          <p:cNvSpPr txBox="1"/>
          <p:nvPr/>
        </p:nvSpPr>
        <p:spPr>
          <a:xfrm>
            <a:off x="8599748" y="5006761"/>
            <a:ext cx="232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(Body)"/>
              </a:rPr>
              <a:t>Kenneth Col</a:t>
            </a:r>
            <a:r>
              <a:rPr lang="en-US" sz="2800" dirty="0"/>
              <a:t>ó</a:t>
            </a:r>
            <a:r>
              <a:rPr lang="en-US" sz="2800" dirty="0">
                <a:latin typeface="Calibri (Body)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6806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Colorado clinical health data organizations:</a:t>
            </a:r>
          </a:p>
          <a:p>
            <a:r>
              <a:rPr lang="en-US" dirty="0"/>
              <a:t>Colorado Regional Health Information Organization (CORHIO)</a:t>
            </a:r>
          </a:p>
          <a:p>
            <a:r>
              <a:rPr lang="en-US" dirty="0"/>
              <a:t>Quality Health Network (QHN)</a:t>
            </a:r>
          </a:p>
          <a:p>
            <a:r>
              <a:rPr lang="en-US" dirty="0"/>
              <a:t>Colorado Community Managed Care Network (CCMN)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Required to provide quality metrics for </a:t>
            </a:r>
            <a:br>
              <a:rPr lang="en-US" sz="3200" dirty="0"/>
            </a:br>
            <a:r>
              <a:rPr lang="en-US" sz="3200" dirty="0"/>
              <a:t>state-run federally-qualified health programs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20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Share data for aggregated CQM reporting</a:t>
            </a:r>
          </a:p>
          <a:p>
            <a:r>
              <a:rPr lang="en-US" sz="3200" dirty="0"/>
              <a:t>Protect data confidentiality </a:t>
            </a:r>
          </a:p>
          <a:p>
            <a:r>
              <a:rPr lang="en-US" sz="3200" dirty="0"/>
              <a:t>Reduce administrative costs and burdens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21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7C342-B8E6-4F7A-95BD-1D7086BBD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56" y="4308801"/>
            <a:ext cx="2327032" cy="1031299"/>
          </a:xfrm>
          <a:prstGeom prst="rect">
            <a:avLst/>
          </a:prstGeom>
        </p:spPr>
      </p:pic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6F63B1B8-B618-480D-90B3-CA3A63528C8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09" y="4220362"/>
            <a:ext cx="2506194" cy="97145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197EA-377B-4789-8B17-E59250069D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502" y="5191819"/>
            <a:ext cx="2445136" cy="12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Data organizations partnered with </a:t>
            </a:r>
            <a:r>
              <a:rPr lang="en-US" sz="3200" dirty="0" err="1"/>
              <a:t>BurstIQ</a:t>
            </a:r>
            <a:r>
              <a:rPr lang="en-US" sz="3200" dirty="0"/>
              <a:t> in August 2018</a:t>
            </a:r>
          </a:p>
          <a:p>
            <a:r>
              <a:rPr lang="en-US" sz="3200" dirty="0"/>
              <a:t>Placed clinical quality measures (CQM) on HIPAA-compliant blockchain</a:t>
            </a:r>
          </a:p>
          <a:p>
            <a:r>
              <a:rPr lang="en-US" sz="3200" dirty="0"/>
              <a:t>Funded by Colorado State Innovation Model program</a:t>
            </a:r>
          </a:p>
          <a:p>
            <a:r>
              <a:rPr lang="en-US" sz="3200" dirty="0"/>
              <a:t>First-of-its-kind project and partnership in Colorado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22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B6B0-08B9-7A4A-A40E-31D2A923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0" y="170553"/>
            <a:ext cx="11913200" cy="820033"/>
          </a:xfrm>
        </p:spPr>
        <p:txBody>
          <a:bodyPr/>
          <a:lstStyle/>
          <a:p>
            <a:r>
              <a:rPr lang="en-US" dirty="0"/>
              <a:t>INTEROPERABILITY</a:t>
            </a:r>
            <a:br>
              <a:rPr lang="en-US" dirty="0"/>
            </a:br>
            <a:r>
              <a:rPr lang="en-US" sz="2400" b="0" i="1" cap="none" spc="0" dirty="0"/>
              <a:t>True Data Liquidity Between Endpoints, Stakeholders &amp; Systems</a:t>
            </a:r>
            <a:endParaRPr lang="en-US" b="0" i="1" spc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FF693-9F31-B443-93B6-A6B0D22C169F}"/>
              </a:ext>
            </a:extLst>
          </p:cNvPr>
          <p:cNvSpPr txBox="1"/>
          <p:nvPr/>
        </p:nvSpPr>
        <p:spPr>
          <a:xfrm>
            <a:off x="4259869" y="6199684"/>
            <a:ext cx="325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accent3"/>
                </a:solidFill>
              </a:rPr>
              <a:t>STATE-RUN TOOLS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36AA35-40A0-EB49-A166-8D5205736558}"/>
              </a:ext>
            </a:extLst>
          </p:cNvPr>
          <p:cNvGrpSpPr/>
          <p:nvPr/>
        </p:nvGrpSpPr>
        <p:grpSpPr>
          <a:xfrm>
            <a:off x="5324023" y="3516464"/>
            <a:ext cx="1060704" cy="914400"/>
            <a:chOff x="5527223" y="3516464"/>
            <a:chExt cx="1060704" cy="9144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60BC67-DA7E-D44D-A10A-0F1BC70E2ADC}"/>
                </a:ext>
              </a:extLst>
            </p:cNvPr>
            <p:cNvSpPr/>
            <p:nvPr/>
          </p:nvSpPr>
          <p:spPr>
            <a:xfrm>
              <a:off x="5527223" y="3516464"/>
              <a:ext cx="1060704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DDF3A46-6E25-0E4C-A5A2-1B8E90B636F8}"/>
                </a:ext>
              </a:extLst>
            </p:cNvPr>
            <p:cNvSpPr/>
            <p:nvPr/>
          </p:nvSpPr>
          <p:spPr>
            <a:xfrm>
              <a:off x="5688333" y="3589654"/>
              <a:ext cx="799613" cy="908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D16A18E6-0A4E-E141-8ABA-0B532E2F5DE8}"/>
                </a:ext>
              </a:extLst>
            </p:cNvPr>
            <p:cNvSpPr/>
            <p:nvPr/>
          </p:nvSpPr>
          <p:spPr>
            <a:xfrm>
              <a:off x="5688333" y="3759355"/>
              <a:ext cx="799613" cy="908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BF65885-DF82-5546-84DB-C0CC0887FD61}"/>
                </a:ext>
              </a:extLst>
            </p:cNvPr>
            <p:cNvSpPr/>
            <p:nvPr/>
          </p:nvSpPr>
          <p:spPr>
            <a:xfrm>
              <a:off x="5688333" y="3929055"/>
              <a:ext cx="799613" cy="908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83C7EE5-F4E2-CF46-A45E-119C28B4F339}"/>
                </a:ext>
              </a:extLst>
            </p:cNvPr>
            <p:cNvSpPr/>
            <p:nvPr/>
          </p:nvSpPr>
          <p:spPr>
            <a:xfrm>
              <a:off x="5688333" y="4098756"/>
              <a:ext cx="799613" cy="908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E4C4380-66F3-2D4D-B27B-4B126792C686}"/>
                </a:ext>
              </a:extLst>
            </p:cNvPr>
            <p:cNvSpPr/>
            <p:nvPr/>
          </p:nvSpPr>
          <p:spPr>
            <a:xfrm>
              <a:off x="5688332" y="4268457"/>
              <a:ext cx="799613" cy="908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115E234-EBED-CC44-94AC-6B50671A9FA9}"/>
                </a:ext>
              </a:extLst>
            </p:cNvPr>
            <p:cNvSpPr/>
            <p:nvPr/>
          </p:nvSpPr>
          <p:spPr>
            <a:xfrm>
              <a:off x="5688332" y="3579153"/>
              <a:ext cx="97221" cy="108559"/>
            </a:xfrm>
            <a:custGeom>
              <a:avLst/>
              <a:gdLst>
                <a:gd name="connsiteX0" fmla="*/ 0 w 898072"/>
                <a:gd name="connsiteY0" fmla="*/ 816429 h 1289958"/>
                <a:gd name="connsiteX1" fmla="*/ 326572 w 898072"/>
                <a:gd name="connsiteY1" fmla="*/ 1289958 h 1289958"/>
                <a:gd name="connsiteX2" fmla="*/ 898072 w 898072"/>
                <a:gd name="connsiteY2" fmla="*/ 0 h 12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072" h="1289958">
                  <a:moveTo>
                    <a:pt x="0" y="816429"/>
                  </a:moveTo>
                  <a:lnTo>
                    <a:pt x="326572" y="1289958"/>
                  </a:lnTo>
                  <a:lnTo>
                    <a:pt x="898072" y="0"/>
                  </a:lnTo>
                </a:path>
              </a:pathLst>
            </a:custGeom>
            <a:noFill/>
            <a:ln w="38100" cap="rnd">
              <a:solidFill>
                <a:srgbClr val="F3531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A540785-6AD3-3F47-B5B5-64C375294C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88332" y="3753758"/>
              <a:ext cx="97222" cy="100080"/>
              <a:chOff x="5426228" y="1843884"/>
              <a:chExt cx="365760" cy="36576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2C9EA07-679A-204A-A659-C578866FF7F2}"/>
                  </a:ext>
                </a:extLst>
              </p:cNvPr>
              <p:cNvCxnSpPr/>
              <p:nvPr/>
            </p:nvCxnSpPr>
            <p:spPr>
              <a:xfrm>
                <a:off x="5426228" y="1843884"/>
                <a:ext cx="365760" cy="365760"/>
              </a:xfrm>
              <a:prstGeom prst="line">
                <a:avLst/>
              </a:prstGeom>
              <a:ln w="38100" cap="rnd">
                <a:solidFill>
                  <a:srgbClr val="F353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7DE1683-F056-0649-A7C8-9E3AB8355EF7}"/>
                  </a:ext>
                </a:extLst>
              </p:cNvPr>
              <p:cNvCxnSpPr/>
              <p:nvPr/>
            </p:nvCxnSpPr>
            <p:spPr>
              <a:xfrm flipH="1">
                <a:off x="5426228" y="1843884"/>
                <a:ext cx="365760" cy="365760"/>
              </a:xfrm>
              <a:prstGeom prst="line">
                <a:avLst/>
              </a:prstGeom>
              <a:ln w="38100" cap="rnd">
                <a:solidFill>
                  <a:srgbClr val="F353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C1E88B3-D530-FE4F-815E-D7E0627E3372}"/>
                </a:ext>
              </a:extLst>
            </p:cNvPr>
            <p:cNvSpPr/>
            <p:nvPr/>
          </p:nvSpPr>
          <p:spPr>
            <a:xfrm>
              <a:off x="5688332" y="4089951"/>
              <a:ext cx="97221" cy="108559"/>
            </a:xfrm>
            <a:custGeom>
              <a:avLst/>
              <a:gdLst>
                <a:gd name="connsiteX0" fmla="*/ 0 w 898072"/>
                <a:gd name="connsiteY0" fmla="*/ 816429 h 1289958"/>
                <a:gd name="connsiteX1" fmla="*/ 326572 w 898072"/>
                <a:gd name="connsiteY1" fmla="*/ 1289958 h 1289958"/>
                <a:gd name="connsiteX2" fmla="*/ 898072 w 898072"/>
                <a:gd name="connsiteY2" fmla="*/ 0 h 12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072" h="1289958">
                  <a:moveTo>
                    <a:pt x="0" y="816429"/>
                  </a:moveTo>
                  <a:lnTo>
                    <a:pt x="326572" y="1289958"/>
                  </a:lnTo>
                  <a:lnTo>
                    <a:pt x="898072" y="0"/>
                  </a:lnTo>
                </a:path>
              </a:pathLst>
            </a:custGeom>
            <a:noFill/>
            <a:ln w="38100" cap="rnd">
              <a:solidFill>
                <a:srgbClr val="F3531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E5541-BA29-2F40-9D6B-344821ECC3D6}"/>
                </a:ext>
              </a:extLst>
            </p:cNvPr>
            <p:cNvSpPr/>
            <p:nvPr/>
          </p:nvSpPr>
          <p:spPr>
            <a:xfrm>
              <a:off x="5688332" y="4259615"/>
              <a:ext cx="97221" cy="108559"/>
            </a:xfrm>
            <a:custGeom>
              <a:avLst/>
              <a:gdLst>
                <a:gd name="connsiteX0" fmla="*/ 0 w 898072"/>
                <a:gd name="connsiteY0" fmla="*/ 816429 h 1289958"/>
                <a:gd name="connsiteX1" fmla="*/ 326572 w 898072"/>
                <a:gd name="connsiteY1" fmla="*/ 1289958 h 1289958"/>
                <a:gd name="connsiteX2" fmla="*/ 898072 w 898072"/>
                <a:gd name="connsiteY2" fmla="*/ 0 h 12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072" h="1289958">
                  <a:moveTo>
                    <a:pt x="0" y="816429"/>
                  </a:moveTo>
                  <a:lnTo>
                    <a:pt x="326572" y="1289958"/>
                  </a:lnTo>
                  <a:lnTo>
                    <a:pt x="898072" y="0"/>
                  </a:lnTo>
                </a:path>
              </a:pathLst>
            </a:custGeom>
            <a:noFill/>
            <a:ln w="38100" cap="rnd">
              <a:solidFill>
                <a:srgbClr val="F3531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43B6703-2773-A74C-9B40-4EB0CD7CB2E9}"/>
                </a:ext>
              </a:extLst>
            </p:cNvPr>
            <p:cNvSpPr/>
            <p:nvPr/>
          </p:nvSpPr>
          <p:spPr>
            <a:xfrm>
              <a:off x="5688332" y="3920214"/>
              <a:ext cx="97221" cy="108559"/>
            </a:xfrm>
            <a:custGeom>
              <a:avLst/>
              <a:gdLst>
                <a:gd name="connsiteX0" fmla="*/ 0 w 898072"/>
                <a:gd name="connsiteY0" fmla="*/ 816429 h 1289958"/>
                <a:gd name="connsiteX1" fmla="*/ 326572 w 898072"/>
                <a:gd name="connsiteY1" fmla="*/ 1289958 h 1289958"/>
                <a:gd name="connsiteX2" fmla="*/ 898072 w 898072"/>
                <a:gd name="connsiteY2" fmla="*/ 0 h 12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072" h="1289958">
                  <a:moveTo>
                    <a:pt x="0" y="816429"/>
                  </a:moveTo>
                  <a:lnTo>
                    <a:pt x="326572" y="1289958"/>
                  </a:lnTo>
                  <a:lnTo>
                    <a:pt x="898072" y="0"/>
                  </a:lnTo>
                </a:path>
              </a:pathLst>
            </a:custGeom>
            <a:noFill/>
            <a:ln w="38100" cap="rnd">
              <a:solidFill>
                <a:srgbClr val="F3531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8" name="Elbow Connector 267">
            <a:extLst>
              <a:ext uri="{FF2B5EF4-FFF2-40B4-BE49-F238E27FC236}">
                <a16:creationId xmlns:a16="http://schemas.microsoft.com/office/drawing/2014/main" id="{6057AC36-29DC-8A41-9CA2-44A74AC027B4}"/>
              </a:ext>
            </a:extLst>
          </p:cNvPr>
          <p:cNvCxnSpPr>
            <a:cxnSpLocks/>
            <a:stCxn id="89" idx="1"/>
          </p:cNvCxnSpPr>
          <p:nvPr/>
        </p:nvCxnSpPr>
        <p:spPr>
          <a:xfrm rot="10800000">
            <a:off x="3131215" y="3579154"/>
            <a:ext cx="2192808" cy="394511"/>
          </a:xfrm>
          <a:prstGeom prst="bentConnector3">
            <a:avLst>
              <a:gd name="adj1" fmla="val 50000"/>
            </a:avLst>
          </a:prstGeom>
          <a:ln w="114300" cmpd="dbl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08">
            <a:extLst>
              <a:ext uri="{FF2B5EF4-FFF2-40B4-BE49-F238E27FC236}">
                <a16:creationId xmlns:a16="http://schemas.microsoft.com/office/drawing/2014/main" id="{D21E5B2C-FBDD-1A40-B9F5-C7D596B30F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05769" y="2875434"/>
            <a:ext cx="859284" cy="422776"/>
          </a:xfrm>
          <a:prstGeom prst="bentConnector3">
            <a:avLst>
              <a:gd name="adj1" fmla="val 50000"/>
            </a:avLst>
          </a:prstGeom>
          <a:ln w="114300" cmpd="dbl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Elbow Connector 312">
            <a:extLst>
              <a:ext uri="{FF2B5EF4-FFF2-40B4-BE49-F238E27FC236}">
                <a16:creationId xmlns:a16="http://schemas.microsoft.com/office/drawing/2014/main" id="{A8CB0AAD-867A-2F4C-B860-246FEE3330F7}"/>
              </a:ext>
            </a:extLst>
          </p:cNvPr>
          <p:cNvCxnSpPr>
            <a:cxnSpLocks/>
            <a:endCxn id="89" idx="3"/>
          </p:cNvCxnSpPr>
          <p:nvPr/>
        </p:nvCxnSpPr>
        <p:spPr>
          <a:xfrm rot="10800000" flipV="1">
            <a:off x="6384728" y="3207026"/>
            <a:ext cx="2748283" cy="766638"/>
          </a:xfrm>
          <a:prstGeom prst="bentConnector3">
            <a:avLst>
              <a:gd name="adj1" fmla="val 50000"/>
            </a:avLst>
          </a:prstGeom>
          <a:ln w="114300" cmpd="dbl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1D60C48-4FBE-F44E-A000-630AE8B920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62" y="3874784"/>
            <a:ext cx="765721" cy="78279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50CFD51-9593-DA42-B73C-D762F3B84556}"/>
              </a:ext>
            </a:extLst>
          </p:cNvPr>
          <p:cNvCxnSpPr>
            <a:cxnSpLocks/>
          </p:cNvCxnSpPr>
          <p:nvPr/>
        </p:nvCxnSpPr>
        <p:spPr>
          <a:xfrm flipH="1">
            <a:off x="5852566" y="4430864"/>
            <a:ext cx="1809" cy="891613"/>
          </a:xfrm>
          <a:prstGeom prst="line">
            <a:avLst/>
          </a:prstGeom>
          <a:ln w="114300" cmpd="dbl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1383B85-5980-2847-AFB7-248F07D9E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095" y="2629383"/>
            <a:ext cx="2178941" cy="1089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2EAAC-E60A-7D4A-A262-4BDAF71E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134" y="1686853"/>
            <a:ext cx="2152449" cy="945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F9D3B4-B631-BD4F-A3B4-B5E22C41B4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20" y="2933660"/>
            <a:ext cx="2263184" cy="1054322"/>
          </a:xfrm>
          <a:prstGeom prst="snip2SameRect">
            <a:avLst>
              <a:gd name="adj1" fmla="val 0"/>
              <a:gd name="adj2" fmla="val 9728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29E3A-D29F-E649-AF4A-3DB982991E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94" y="5349935"/>
            <a:ext cx="854951" cy="8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The blockchain-based platform allows:</a:t>
            </a:r>
          </a:p>
          <a:p>
            <a:r>
              <a:rPr lang="en-US" sz="3200" dirty="0"/>
              <a:t>Interoperability across organizations</a:t>
            </a:r>
          </a:p>
          <a:p>
            <a:r>
              <a:rPr lang="en-US" sz="3200" dirty="0"/>
              <a:t>Data consolidation and contextualization</a:t>
            </a:r>
          </a:p>
          <a:p>
            <a:r>
              <a:rPr lang="en-US" sz="3200" dirty="0"/>
              <a:t>Data sharing without revealing individual data points to each other</a:t>
            </a:r>
          </a:p>
          <a:p>
            <a:r>
              <a:rPr lang="en-US" sz="3200" dirty="0"/>
              <a:t>Data standardization without having to change internal organization standards</a:t>
            </a:r>
          </a:p>
          <a:p>
            <a:r>
              <a:rPr lang="en-US" sz="3200" dirty="0"/>
              <a:t>Accessibility to complex set of stakeholders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24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Complex ownership and granular consent allows each organization to:</a:t>
            </a:r>
          </a:p>
          <a:p>
            <a:r>
              <a:rPr lang="en-US" sz="3200" dirty="0"/>
              <a:t>Control own data</a:t>
            </a:r>
          </a:p>
          <a:p>
            <a:r>
              <a:rPr lang="en-US" sz="3200" dirty="0"/>
              <a:t>Specify how data move between different stakeholders</a:t>
            </a:r>
            <a:endParaRPr lang="en-US" sz="2800" dirty="0"/>
          </a:p>
          <a:p>
            <a:r>
              <a:rPr lang="en-US" sz="3200" dirty="0"/>
              <a:t>Automate permissible access and data uses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25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Reducing administrative burdens of aggregating CQMs</a:t>
            </a:r>
          </a:p>
          <a:p>
            <a:r>
              <a:rPr lang="en-US" sz="3200" dirty="0"/>
              <a:t>Simpler process for extracting and reporting organization-level and consolidated results </a:t>
            </a:r>
          </a:p>
          <a:p>
            <a:r>
              <a:rPr lang="en-US" sz="3200" dirty="0"/>
              <a:t>More privacy and control over data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26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Initial Challenges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Questions about jurisdiction</a:t>
            </a:r>
          </a:p>
          <a:p>
            <a:r>
              <a:rPr lang="en-US" sz="3200" dirty="0"/>
              <a:t>Need for: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Governance structures with layers of decision-making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Data management policies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Stakeholder and community education about blockchain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27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C74392D2-70D6-4C6B-A9F2-F06C7C45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0" y="0"/>
            <a:ext cx="250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630EA-9D73-4EDD-991A-E945E6A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729046" cy="1325563"/>
          </a:xfrm>
        </p:spPr>
        <p:txBody>
          <a:bodyPr/>
          <a:lstStyle/>
          <a:p>
            <a:r>
              <a:rPr lang="en-US" dirty="0"/>
              <a:t>Future Potential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7E453ED-B28B-48DE-BC11-1F75A8119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452438"/>
            <a:ext cx="2476500" cy="12382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18E1DC-F7C5-40E8-8AC7-EB6F6DBEF0AD}"/>
              </a:ext>
            </a:extLst>
          </p:cNvPr>
          <p:cNvSpPr txBox="1">
            <a:spLocks/>
          </p:cNvSpPr>
          <p:nvPr/>
        </p:nvSpPr>
        <p:spPr>
          <a:xfrm>
            <a:off x="873369" y="1837348"/>
            <a:ext cx="807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Building out data ecosystems across other state agencies or health service providers</a:t>
            </a:r>
          </a:p>
          <a:p>
            <a:r>
              <a:rPr lang="en-US" sz="3200" dirty="0"/>
              <a:t>More consumer-directed data sharing options (e.g., research, marketplace services)</a:t>
            </a:r>
          </a:p>
          <a:p>
            <a:r>
              <a:rPr lang="en-US" sz="3200" dirty="0"/>
              <a:t>Research and public health surveillance: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Massive data sets for analysis without access</a:t>
            </a:r>
            <a:br>
              <a:rPr lang="en-US" sz="2800" dirty="0"/>
            </a:br>
            <a:r>
              <a:rPr lang="en-US" sz="2800" dirty="0"/>
              <a:t>to individual data points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Longitudinal analyses for trends</a:t>
            </a:r>
          </a:p>
          <a:p>
            <a:endParaRPr lang="en-US" sz="32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732DD4-061D-489C-9532-FB4E6589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071" y="6310312"/>
            <a:ext cx="2743200" cy="365125"/>
          </a:xfrm>
        </p:spPr>
        <p:txBody>
          <a:bodyPr/>
          <a:lstStyle/>
          <a:p>
            <a:fld id="{AF2E9F50-2BE0-46EC-9137-41FF075A1CE8}" type="slidenum">
              <a:rPr lang="en-US" sz="2000" smtClean="0">
                <a:solidFill>
                  <a:schemeClr val="bg1"/>
                </a:solidFill>
              </a:rPr>
              <a:t>28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aptop, computer, drawing, sitting&#10;&#10;Description automatically generated">
            <a:extLst>
              <a:ext uri="{FF2B5EF4-FFF2-40B4-BE49-F238E27FC236}">
                <a16:creationId xmlns:a16="http://schemas.microsoft.com/office/drawing/2014/main" id="{997BD308-B307-49B7-AFCB-6678570B6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9" y="4160520"/>
            <a:ext cx="38099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7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D50937E8-4A41-2E44-A326-A2467A878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039" y="3094186"/>
            <a:ext cx="1469317" cy="1469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61294F-CDC7-6B4A-9B0D-4356E970A68D}"/>
              </a:ext>
            </a:extLst>
          </p:cNvPr>
          <p:cNvSpPr txBox="1"/>
          <p:nvPr/>
        </p:nvSpPr>
        <p:spPr>
          <a:xfrm>
            <a:off x="188589" y="2633362"/>
            <a:ext cx="2755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SUPPLY CHAIN, PHARMACY &amp; CUSTODY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Chain of Custody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Protocol Adherence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Prescription Misuse / Fraud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Asset Tracking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3E31BF-15B1-5B43-B5D8-94B58F290B06}"/>
              </a:ext>
            </a:extLst>
          </p:cNvPr>
          <p:cNvSpPr txBox="1"/>
          <p:nvPr/>
        </p:nvSpPr>
        <p:spPr>
          <a:xfrm>
            <a:off x="2409756" y="4601603"/>
            <a:ext cx="28949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IDENTITY &amp; CONSENT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Identity Verification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Master Patient Index (MPI)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Provider Directory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Licensure &amp; Credentials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Data Access Tracking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Informal to Informed Consent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89E37-1A13-2748-81E2-50CA4306D74C}"/>
              </a:ext>
            </a:extLst>
          </p:cNvPr>
          <p:cNvSpPr txBox="1"/>
          <p:nvPr/>
        </p:nvSpPr>
        <p:spPr>
          <a:xfrm>
            <a:off x="4723154" y="2562760"/>
            <a:ext cx="27456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OPERATIONS &amp; ADMINISTRATIVE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Interoperability and </a:t>
            </a:r>
            <a:r>
              <a:rPr lang="en-US" sz="1200" i="1" dirty="0" err="1">
                <a:latin typeface="Avenir Book" panose="02000503020000020003" pitchFamily="2" charset="0"/>
              </a:rPr>
              <a:t>Transperancy</a:t>
            </a:r>
            <a:endParaRPr lang="en-US" sz="1200" i="1" dirty="0">
              <a:latin typeface="Avenir Book" panose="02000503020000020003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Claims Auto-Adjudication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Revenue Optimization &amp; Recovery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Authorizations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Work Flow Optimization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Clinical Decision Collaboration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59374-65A7-5642-B064-72E2BF97FA35}"/>
              </a:ext>
            </a:extLst>
          </p:cNvPr>
          <p:cNvSpPr txBox="1"/>
          <p:nvPr/>
        </p:nvSpPr>
        <p:spPr>
          <a:xfrm>
            <a:off x="9073792" y="2560557"/>
            <a:ext cx="2940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RESEARCH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Intellectual Property Ownership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Clinical Trial Recruitment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Research Collaborations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Investigator-CRO-Sponsor Data 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41ECB-8551-E141-8D0E-413E3D094591}"/>
              </a:ext>
            </a:extLst>
          </p:cNvPr>
          <p:cNvSpPr txBox="1"/>
          <p:nvPr/>
        </p:nvSpPr>
        <p:spPr>
          <a:xfrm>
            <a:off x="6960465" y="4563503"/>
            <a:ext cx="274569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GOVT &amp; REGULATORY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Regulatory Compliance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Fraud Prevention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Cross-Agency Data Sharing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Mandatory Reporting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latin typeface="Avenir Book" panose="02000503020000020003" pitchFamily="2" charset="0"/>
              </a:rPr>
              <a:t>Social Services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872502D-1DBD-6B47-9DA5-E2D5B40C8C6D}"/>
              </a:ext>
            </a:extLst>
          </p:cNvPr>
          <p:cNvSpPr/>
          <p:nvPr/>
        </p:nvSpPr>
        <p:spPr>
          <a:xfrm>
            <a:off x="4114972" y="4055477"/>
            <a:ext cx="376080" cy="358971"/>
          </a:xfrm>
          <a:custGeom>
            <a:avLst/>
            <a:gdLst>
              <a:gd name="connsiteX0" fmla="*/ 0 w 898072"/>
              <a:gd name="connsiteY0" fmla="*/ 816429 h 1289958"/>
              <a:gd name="connsiteX1" fmla="*/ 326572 w 898072"/>
              <a:gd name="connsiteY1" fmla="*/ 1289958 h 1289958"/>
              <a:gd name="connsiteX2" fmla="*/ 898072 w 898072"/>
              <a:gd name="connsiteY2" fmla="*/ 0 h 12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072" h="1289958">
                <a:moveTo>
                  <a:pt x="0" y="816429"/>
                </a:moveTo>
                <a:lnTo>
                  <a:pt x="326572" y="1289958"/>
                </a:lnTo>
                <a:lnTo>
                  <a:pt x="898072" y="0"/>
                </a:lnTo>
              </a:path>
            </a:pathLst>
          </a:custGeom>
          <a:noFill/>
          <a:ln w="114300" cap="rnd">
            <a:solidFill>
              <a:srgbClr val="F3531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AC7A8-8F3B-7A48-AA5B-506BFD219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92" y="3208724"/>
            <a:ext cx="1542437" cy="1352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EB8CC-73CE-2C4A-91B1-5CD68B08B9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02" y="1442114"/>
            <a:ext cx="1234874" cy="93653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8B83800-F4E2-8D4B-B9C3-58CFAC3E23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212" y="1428513"/>
            <a:ext cx="1183568" cy="11835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6D1EDB9-E2DC-AA4E-BED3-2B4A62CD00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26" y="2010437"/>
            <a:ext cx="355462" cy="55011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21C3375-27BA-584D-9388-1D452B38A8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87" y="1227942"/>
            <a:ext cx="1039814" cy="1332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01B62-17CE-F94F-9733-354D330B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" y="20991"/>
            <a:ext cx="10515600" cy="1325563"/>
          </a:xfrm>
        </p:spPr>
        <p:txBody>
          <a:bodyPr/>
          <a:lstStyle/>
          <a:p>
            <a:r>
              <a:rPr lang="en-US" dirty="0"/>
              <a:t>Blockchain health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212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0" y="170553"/>
            <a:ext cx="11394314" cy="547842"/>
          </a:xfrm>
        </p:spPr>
        <p:txBody>
          <a:bodyPr/>
          <a:lstStyle/>
          <a:p>
            <a:r>
              <a:rPr lang="en-US" sz="3200" dirty="0"/>
              <a:t>Data is the Foundational Use Case</a:t>
            </a:r>
            <a:endParaRPr lang="en-US" sz="3200" baseline="30000" dirty="0"/>
          </a:p>
        </p:txBody>
      </p:sp>
      <p:sp>
        <p:nvSpPr>
          <p:cNvPr id="89" name="TextBox 88"/>
          <p:cNvSpPr txBox="1"/>
          <p:nvPr/>
        </p:nvSpPr>
        <p:spPr>
          <a:xfrm>
            <a:off x="1873048" y="5963592"/>
            <a:ext cx="9219896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3200" b="1" cap="all" spc="600" dirty="0">
                <a:solidFill>
                  <a:schemeClr val="accent3"/>
                </a:solidFill>
                <a:latin typeface="Avenir LT Std 65 Medium" panose="020B0603020203020204" pitchFamily="34" charset="0"/>
              </a:rPr>
              <a:t>For care, For health, For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2" y="679970"/>
            <a:ext cx="12737434" cy="50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E6A2-B406-4875-8BD4-12E13393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2488497"/>
            <a:ext cx="6172782" cy="28891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cap="none" dirty="0">
                <a:solidFill>
                  <a:schemeClr val="tx1"/>
                </a:solidFill>
              </a:rPr>
              <a:t>Identity, Health Profiles, and Consent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E95D0B-F588-4646-AAFE-55496499A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B1E70-538F-4CCB-AB66-8FEF8289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3084" y="29387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F2E9F50-2BE0-46EC-9137-41FF075A1CE8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5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236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53F891-1E2C-C542-98A1-44BA99C7405F}"/>
              </a:ext>
            </a:extLst>
          </p:cNvPr>
          <p:cNvSpPr/>
          <p:nvPr/>
        </p:nvSpPr>
        <p:spPr>
          <a:xfrm>
            <a:off x="431253" y="1822676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MPI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A9ACD-25EC-A94F-9DFF-C5B2CFF4AFAE}"/>
              </a:ext>
            </a:extLst>
          </p:cNvPr>
          <p:cNvSpPr/>
          <p:nvPr/>
        </p:nvSpPr>
        <p:spPr>
          <a:xfrm>
            <a:off x="431252" y="2546697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Government 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D095A9-302C-9840-AAC1-A702693B3A4A}"/>
              </a:ext>
            </a:extLst>
          </p:cNvPr>
          <p:cNvSpPr/>
          <p:nvPr/>
        </p:nvSpPr>
        <p:spPr>
          <a:xfrm>
            <a:off x="431252" y="3982504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Bank Account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1287A9-6015-1540-B024-5198D79A12F3}"/>
              </a:ext>
            </a:extLst>
          </p:cNvPr>
          <p:cNvSpPr/>
          <p:nvPr/>
        </p:nvSpPr>
        <p:spPr>
          <a:xfrm>
            <a:off x="7252668" y="1822676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Fitness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5F6F3D-D6E9-D54C-A1D9-E2CB1E21F544}"/>
              </a:ext>
            </a:extLst>
          </p:cNvPr>
          <p:cNvSpPr/>
          <p:nvPr/>
        </p:nvSpPr>
        <p:spPr>
          <a:xfrm>
            <a:off x="7252668" y="2546698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Public Records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CFCDC3-3451-D147-9021-D785154618B4}"/>
              </a:ext>
            </a:extLst>
          </p:cNvPr>
          <p:cNvSpPr/>
          <p:nvPr/>
        </p:nvSpPr>
        <p:spPr>
          <a:xfrm>
            <a:off x="7252668" y="3264601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Professional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Credentials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AE3B375-71A1-9E4E-ADB2-250FCC801540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>
            <a:off x="2717253" y="2142716"/>
            <a:ext cx="1201366" cy="1281905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4E6A824-3CA9-A240-AEA9-4E2F2567C1A7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717252" y="2866737"/>
            <a:ext cx="1201367" cy="557884"/>
          </a:xfrm>
          <a:prstGeom prst="bentConnector3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AA050DA8-93A0-E249-8985-F023CD75BC4F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 flipV="1">
            <a:off x="2720305" y="3424621"/>
            <a:ext cx="1198314" cy="160020"/>
          </a:xfrm>
          <a:prstGeom prst="bentConnector3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5624D401-11B1-304C-9CAB-B74C71B67B3F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2717252" y="3424621"/>
            <a:ext cx="1201367" cy="877923"/>
          </a:xfrm>
          <a:prstGeom prst="bentConnector3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CA51D5C-DBF0-8B48-A63D-DE9993263599}"/>
              </a:ext>
            </a:extLst>
          </p:cNvPr>
          <p:cNvCxnSpPr>
            <a:cxnSpLocks/>
            <a:stCxn id="18" idx="1"/>
            <a:endCxn id="14" idx="3"/>
          </p:cNvCxnSpPr>
          <p:nvPr/>
        </p:nvCxnSpPr>
        <p:spPr>
          <a:xfrm rot="10800000" flipV="1">
            <a:off x="6051302" y="2142715"/>
            <a:ext cx="1201366" cy="1281905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69058344-85EE-D447-BB30-77CC9A1EAB10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rot="10800000" flipV="1">
            <a:off x="6051302" y="2866737"/>
            <a:ext cx="1201366" cy="557883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360A7DB-0FD7-154D-9137-B17329835D4C}"/>
              </a:ext>
            </a:extLst>
          </p:cNvPr>
          <p:cNvCxnSpPr>
            <a:cxnSpLocks/>
            <a:stCxn id="20" idx="1"/>
            <a:endCxn id="14" idx="3"/>
          </p:cNvCxnSpPr>
          <p:nvPr/>
        </p:nvCxnSpPr>
        <p:spPr>
          <a:xfrm rot="10800000">
            <a:off x="6051302" y="3424621"/>
            <a:ext cx="1201366" cy="160020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34042-14F5-EF42-885C-D418929C067F}"/>
              </a:ext>
            </a:extLst>
          </p:cNvPr>
          <p:cNvSpPr/>
          <p:nvPr/>
        </p:nvSpPr>
        <p:spPr>
          <a:xfrm>
            <a:off x="434305" y="3264601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Health Record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2C028-AD22-6F46-A947-E7345F118A63}"/>
              </a:ext>
            </a:extLst>
          </p:cNvPr>
          <p:cNvSpPr txBox="1"/>
          <p:nvPr/>
        </p:nvSpPr>
        <p:spPr>
          <a:xfrm>
            <a:off x="1821187" y="1334949"/>
            <a:ext cx="637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pc="300" dirty="0"/>
              <a:t>A COMMON IDENTITY TRUST FABRIC</a:t>
            </a:r>
          </a:p>
          <a:p>
            <a:pPr algn="ctr"/>
            <a:r>
              <a:rPr lang="en-US" sz="2000" b="1" i="1" spc="3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B832E-967F-E647-877E-8FDDB0E3A1BB}"/>
              </a:ext>
            </a:extLst>
          </p:cNvPr>
          <p:cNvSpPr/>
          <p:nvPr/>
        </p:nvSpPr>
        <p:spPr>
          <a:xfrm>
            <a:off x="7252668" y="3982504"/>
            <a:ext cx="228600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Sovereign ID (s)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6B672-04BF-3341-A233-13C04EC67388}"/>
              </a:ext>
            </a:extLst>
          </p:cNvPr>
          <p:cNvSpPr/>
          <p:nvPr/>
        </p:nvSpPr>
        <p:spPr>
          <a:xfrm>
            <a:off x="3918619" y="3264601"/>
            <a:ext cx="2132683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9C81C0EA-0C03-C845-B7D2-C33066CF694F}"/>
              </a:ext>
            </a:extLst>
          </p:cNvPr>
          <p:cNvCxnSpPr>
            <a:cxnSpLocks/>
            <a:stCxn id="23" idx="1"/>
            <a:endCxn id="14" idx="3"/>
          </p:cNvCxnSpPr>
          <p:nvPr/>
        </p:nvCxnSpPr>
        <p:spPr>
          <a:xfrm rot="10800000">
            <a:off x="6051302" y="3424622"/>
            <a:ext cx="1201366" cy="877923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9CCE94-CD28-3B47-8F30-8C28E14E36EF}"/>
              </a:ext>
            </a:extLst>
          </p:cNvPr>
          <p:cNvGrpSpPr>
            <a:grpSpLocks noChangeAspect="1"/>
          </p:cNvGrpSpPr>
          <p:nvPr/>
        </p:nvGrpSpPr>
        <p:grpSpPr>
          <a:xfrm>
            <a:off x="3744330" y="2122845"/>
            <a:ext cx="2525868" cy="2468170"/>
            <a:chOff x="354054" y="1117261"/>
            <a:chExt cx="1502744" cy="14684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4AA429-4D06-8741-B789-D4C9953C44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4054" y="1117261"/>
              <a:ext cx="1502744" cy="1468417"/>
              <a:chOff x="-1221422" y="5475761"/>
              <a:chExt cx="3816234" cy="372906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37D4FB0-9BC6-684B-81B3-5D6C5F472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21422" y="5475761"/>
                <a:ext cx="3816234" cy="3729061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54B55B-91EE-AA4A-972E-0843EDCFA921}"/>
                  </a:ext>
                </a:extLst>
              </p:cNvPr>
              <p:cNvSpPr/>
              <p:nvPr/>
            </p:nvSpPr>
            <p:spPr>
              <a:xfrm>
                <a:off x="-730976" y="5997530"/>
                <a:ext cx="2743200" cy="274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E665BB-5A2E-7849-873F-F54221A6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188" y="1328265"/>
              <a:ext cx="1014468" cy="1012780"/>
            </a:xfrm>
            <a:prstGeom prst="rect">
              <a:avLst/>
            </a:prstGeom>
          </p:spPr>
        </p:pic>
      </p:grpSp>
      <p:pic>
        <p:nvPicPr>
          <p:cNvPr id="30" name="Picture 29" descr="A picture containing bird&#10;&#10;Description automatically generated">
            <a:extLst>
              <a:ext uri="{FF2B5EF4-FFF2-40B4-BE49-F238E27FC236}">
                <a16:creationId xmlns:a16="http://schemas.microsoft.com/office/drawing/2014/main" id="{6507F5CA-B5E8-1843-80D1-74AE3D33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230" y="0"/>
            <a:ext cx="250825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211654-B1E1-CC49-844E-D6C5961130C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534470" y="4434659"/>
            <a:ext cx="2540000" cy="25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6BF9ED-1BCD-ED4B-ABD2-12C55E06D679}"/>
              </a:ext>
            </a:extLst>
          </p:cNvPr>
          <p:cNvSpPr/>
          <p:nvPr/>
        </p:nvSpPr>
        <p:spPr>
          <a:xfrm>
            <a:off x="1324599" y="4964233"/>
            <a:ext cx="8403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Diverse data sources form the basis for universal identity &amp; profile management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57275F-D79C-9C48-ACD8-5310DABC1CAA}"/>
              </a:ext>
            </a:extLst>
          </p:cNvPr>
          <p:cNvSpPr txBox="1"/>
          <p:nvPr/>
        </p:nvSpPr>
        <p:spPr>
          <a:xfrm rot="16200000">
            <a:off x="-1361792" y="3079935"/>
            <a:ext cx="33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Verified &amp; Self Attested Attributes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28DE0C-772C-A34C-A151-5B586C8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" y="-116659"/>
            <a:ext cx="10515600" cy="1325563"/>
          </a:xfrm>
        </p:spPr>
        <p:txBody>
          <a:bodyPr/>
          <a:lstStyle/>
          <a:p>
            <a:r>
              <a:rPr lang="en-US" dirty="0"/>
              <a:t>A Global Sovereign Health profile</a:t>
            </a:r>
            <a:br>
              <a:rPr lang="en-US" dirty="0"/>
            </a:br>
            <a:r>
              <a:rPr lang="en-US" sz="2400" i="1" cap="none" dirty="0">
                <a:solidFill>
                  <a:schemeClr val="bg2">
                    <a:lumMod val="25000"/>
                  </a:schemeClr>
                </a:solidFill>
              </a:rPr>
              <a:t>For People, Places, and Things</a:t>
            </a:r>
            <a:endParaRPr lang="en-US" i="1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C57E8-85CE-7E43-A697-4419411DEB35}"/>
              </a:ext>
            </a:extLst>
          </p:cNvPr>
          <p:cNvSpPr txBox="1"/>
          <p:nvPr/>
        </p:nvSpPr>
        <p:spPr>
          <a:xfrm rot="5400000">
            <a:off x="8040368" y="3068253"/>
            <a:ext cx="33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Verified &amp; Self Attested Attributes</a:t>
            </a:r>
          </a:p>
        </p:txBody>
      </p:sp>
    </p:spTree>
    <p:extLst>
      <p:ext uri="{BB962C8B-B14F-4D97-AF65-F5344CB8AC3E}">
        <p14:creationId xmlns:p14="http://schemas.microsoft.com/office/powerpoint/2010/main" val="240912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C0A6-196E-EF40-AC5B-3C267DDE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0" y="170553"/>
            <a:ext cx="11394314" cy="488852"/>
          </a:xfrm>
        </p:spPr>
        <p:txBody>
          <a:bodyPr/>
          <a:lstStyle/>
          <a:p>
            <a:r>
              <a:rPr lang="en-US" dirty="0"/>
              <a:t>Three parts to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4BE5-355C-0A45-BAE8-D5A681F3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67" y="1253331"/>
            <a:ext cx="837879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Claims</a:t>
            </a:r>
          </a:p>
          <a:p>
            <a:pPr lvl="1"/>
            <a:r>
              <a:rPr lang="en-US" dirty="0"/>
              <a:t>Identity claim made by the person our business</a:t>
            </a:r>
          </a:p>
          <a:p>
            <a:r>
              <a:rPr lang="en-US" dirty="0"/>
              <a:t>Proofs</a:t>
            </a:r>
          </a:p>
          <a:p>
            <a:pPr lvl="1"/>
            <a:r>
              <a:rPr lang="en-US" dirty="0"/>
              <a:t>Evidence such as a document that provides evidence for the claim</a:t>
            </a:r>
          </a:p>
          <a:p>
            <a:pPr lvl="1"/>
            <a:r>
              <a:rPr lang="en-US" dirty="0"/>
              <a:t>Can come in all forms:  Drivers license, passport, birth certificate, utility bill</a:t>
            </a:r>
          </a:p>
          <a:p>
            <a:pPr lvl="1"/>
            <a:r>
              <a:rPr lang="en-US" dirty="0"/>
              <a:t>Two key items to open a non resident bank account in Bermuda:  Government ID and copies of utility bill to demonstrate residency. </a:t>
            </a:r>
          </a:p>
          <a:p>
            <a:r>
              <a:rPr lang="en-US" dirty="0"/>
              <a:t>Attestation</a:t>
            </a:r>
          </a:p>
          <a:p>
            <a:pPr lvl="1"/>
            <a:r>
              <a:rPr lang="en-US" dirty="0"/>
              <a:t>Third party validation of the claim/proof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AC1C5D6F-FB80-5040-8821-21C7256A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652" y="23561"/>
            <a:ext cx="25082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A1509-246D-4148-A8B7-3F6A8F0031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534470" y="443465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0846C2-A7DD-6749-89DB-E5DA6D7C8A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27" y="1332633"/>
            <a:ext cx="2676822" cy="2676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85" y="-15852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You control your on-line persona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912A656-7EC8-D948-9398-DE60D00B8944}"/>
              </a:ext>
            </a:extLst>
          </p:cNvPr>
          <p:cNvSpPr/>
          <p:nvPr/>
        </p:nvSpPr>
        <p:spPr>
          <a:xfrm>
            <a:off x="8629855" y="3204615"/>
            <a:ext cx="519527" cy="495892"/>
          </a:xfrm>
          <a:custGeom>
            <a:avLst/>
            <a:gdLst>
              <a:gd name="connsiteX0" fmla="*/ 0 w 898072"/>
              <a:gd name="connsiteY0" fmla="*/ 816429 h 1289958"/>
              <a:gd name="connsiteX1" fmla="*/ 326572 w 898072"/>
              <a:gd name="connsiteY1" fmla="*/ 1289958 h 1289958"/>
              <a:gd name="connsiteX2" fmla="*/ 898072 w 898072"/>
              <a:gd name="connsiteY2" fmla="*/ 0 h 12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072" h="1289958">
                <a:moveTo>
                  <a:pt x="0" y="816429"/>
                </a:moveTo>
                <a:lnTo>
                  <a:pt x="326572" y="1289958"/>
                </a:lnTo>
                <a:lnTo>
                  <a:pt x="898072" y="0"/>
                </a:lnTo>
              </a:path>
            </a:pathLst>
          </a:custGeom>
          <a:noFill/>
          <a:ln w="114300" cap="rnd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E57AB-BB7E-1B41-852C-1A9CA87F8B43}"/>
              </a:ext>
            </a:extLst>
          </p:cNvPr>
          <p:cNvSpPr txBox="1"/>
          <p:nvPr/>
        </p:nvSpPr>
        <p:spPr>
          <a:xfrm>
            <a:off x="617964" y="432589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Anonymous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88667D-ACBE-0246-B1B4-FE2EEE40F8A6}"/>
              </a:ext>
            </a:extLst>
          </p:cNvPr>
          <p:cNvSpPr txBox="1"/>
          <p:nvPr/>
        </p:nvSpPr>
        <p:spPr>
          <a:xfrm>
            <a:off x="3826502" y="4325890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Partial or Alias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CED31-75C2-8B47-A32A-99B034893E7B}"/>
              </a:ext>
            </a:extLst>
          </p:cNvPr>
          <p:cNvSpPr txBox="1"/>
          <p:nvPr/>
        </p:nvSpPr>
        <p:spPr>
          <a:xfrm>
            <a:off x="7382785" y="434063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Everything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7083C4-2169-D04C-B486-AFA51C30D8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20" y="1385538"/>
            <a:ext cx="2676822" cy="2676822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51D9259E-99C8-4145-89EF-C542AF349297}"/>
              </a:ext>
            </a:extLst>
          </p:cNvPr>
          <p:cNvSpPr/>
          <p:nvPr/>
        </p:nvSpPr>
        <p:spPr>
          <a:xfrm>
            <a:off x="5244522" y="3302937"/>
            <a:ext cx="519527" cy="495892"/>
          </a:xfrm>
          <a:custGeom>
            <a:avLst/>
            <a:gdLst>
              <a:gd name="connsiteX0" fmla="*/ 0 w 898072"/>
              <a:gd name="connsiteY0" fmla="*/ 816429 h 1289958"/>
              <a:gd name="connsiteX1" fmla="*/ 326572 w 898072"/>
              <a:gd name="connsiteY1" fmla="*/ 1289958 h 1289958"/>
              <a:gd name="connsiteX2" fmla="*/ 898072 w 898072"/>
              <a:gd name="connsiteY2" fmla="*/ 0 h 12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072" h="1289958">
                <a:moveTo>
                  <a:pt x="0" y="816429"/>
                </a:moveTo>
                <a:lnTo>
                  <a:pt x="326572" y="1289958"/>
                </a:lnTo>
                <a:lnTo>
                  <a:pt x="898072" y="0"/>
                </a:lnTo>
              </a:path>
            </a:pathLst>
          </a:custGeom>
          <a:noFill/>
          <a:ln w="114300" cap="rnd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82F78-1E02-544C-B6AC-DB9D8E7F0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01" y="1711591"/>
            <a:ext cx="2029754" cy="2029754"/>
          </a:xfrm>
          <a:prstGeom prst="rect">
            <a:avLst/>
          </a:prstGeom>
          <a:noFill/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BAE92B3-17CF-0649-A950-801EED057153}"/>
              </a:ext>
            </a:extLst>
          </p:cNvPr>
          <p:cNvSpPr/>
          <p:nvPr/>
        </p:nvSpPr>
        <p:spPr>
          <a:xfrm>
            <a:off x="1762348" y="3327473"/>
            <a:ext cx="519527" cy="495892"/>
          </a:xfrm>
          <a:custGeom>
            <a:avLst/>
            <a:gdLst>
              <a:gd name="connsiteX0" fmla="*/ 0 w 898072"/>
              <a:gd name="connsiteY0" fmla="*/ 816429 h 1289958"/>
              <a:gd name="connsiteX1" fmla="*/ 326572 w 898072"/>
              <a:gd name="connsiteY1" fmla="*/ 1289958 h 1289958"/>
              <a:gd name="connsiteX2" fmla="*/ 898072 w 898072"/>
              <a:gd name="connsiteY2" fmla="*/ 0 h 12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072" h="1289958">
                <a:moveTo>
                  <a:pt x="0" y="816429"/>
                </a:moveTo>
                <a:lnTo>
                  <a:pt x="326572" y="1289958"/>
                </a:lnTo>
                <a:lnTo>
                  <a:pt x="898072" y="0"/>
                </a:lnTo>
              </a:path>
            </a:pathLst>
          </a:custGeom>
          <a:noFill/>
          <a:ln w="114300" cap="rnd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4" name="Picture 13" descr="A picture containing bird&#10;&#10;Description automatically generated">
            <a:extLst>
              <a:ext uri="{FF2B5EF4-FFF2-40B4-BE49-F238E27FC236}">
                <a16:creationId xmlns:a16="http://schemas.microsoft.com/office/drawing/2014/main" id="{A3213280-4943-7C40-9A4D-83141934E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597" y="23561"/>
            <a:ext cx="2508250" cy="6858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6284CC-DF98-BD44-B03B-1572DD44A06E}"/>
              </a:ext>
            </a:extLst>
          </p:cNvPr>
          <p:cNvCxnSpPr/>
          <p:nvPr/>
        </p:nvCxnSpPr>
        <p:spPr>
          <a:xfrm flipH="1" flipV="1">
            <a:off x="8497042" y="6929053"/>
            <a:ext cx="2987705" cy="99500"/>
          </a:xfrm>
          <a:prstGeom prst="line">
            <a:avLst/>
          </a:prstGeom>
          <a:ln w="76200">
            <a:solidFill>
              <a:srgbClr val="DCF4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BE62EB2-7F38-7441-8240-BC3DE4353B1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534470" y="443465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0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33585-77AD-6549-8EA7-AB627952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26" y="287077"/>
            <a:ext cx="10515600" cy="1325563"/>
          </a:xfrm>
        </p:spPr>
        <p:txBody>
          <a:bodyPr/>
          <a:lstStyle/>
          <a:p>
            <a:r>
              <a:rPr lang="en-US" dirty="0"/>
              <a:t>Granular informed Consent</a:t>
            </a:r>
            <a:endParaRPr lang="en-US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4" name="Picture 83" descr="A picture containing bird&#10;&#10;Description automatically generated">
            <a:extLst>
              <a:ext uri="{FF2B5EF4-FFF2-40B4-BE49-F238E27FC236}">
                <a16:creationId xmlns:a16="http://schemas.microsoft.com/office/drawing/2014/main" id="{3EC9DA1D-2E4F-3C40-820D-D0321DFE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597" y="23561"/>
            <a:ext cx="25082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28031-B8B5-EE4F-B5CE-1EFF2DC2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00" y="1612640"/>
            <a:ext cx="8091295" cy="419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30E2D-E8FA-E540-A629-6985DFD2DDDB}"/>
              </a:ext>
            </a:extLst>
          </p:cNvPr>
          <p:cNvSpPr txBox="1"/>
          <p:nvPr/>
        </p:nvSpPr>
        <p:spPr>
          <a:xfrm>
            <a:off x="1381970" y="6026046"/>
            <a:ext cx="683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Ecosystem of Managed Interactions, Data Sharing, and Monetization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BEA70-E015-5540-A1D9-47383AB93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028BD69-9754-964B-8DD9-C78D704DC6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534470" y="443465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991</Words>
  <Application>Microsoft Office PowerPoint</Application>
  <PresentationFormat>Widescreen</PresentationFormat>
  <Paragraphs>197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Avenir Light</vt:lpstr>
      <vt:lpstr>Avenir LT Std 65 Medium</vt:lpstr>
      <vt:lpstr>Calibri</vt:lpstr>
      <vt:lpstr>Calibri (Body)</vt:lpstr>
      <vt:lpstr>Courier New</vt:lpstr>
      <vt:lpstr>Office Theme</vt:lpstr>
      <vt:lpstr>Validated  Use Cases  Frank Ricotta  Wendy Charles Kenneth Colón  ConV2X 15 October 2019 </vt:lpstr>
      <vt:lpstr>Speakers</vt:lpstr>
      <vt:lpstr>Blockchain health applications</vt:lpstr>
      <vt:lpstr>Data is the Foundational Use Case</vt:lpstr>
      <vt:lpstr>Identity, Health Profiles, and Consent</vt:lpstr>
      <vt:lpstr>A Global Sovereign Health profile For People, Places, and Things</vt:lpstr>
      <vt:lpstr>Three parts to identity</vt:lpstr>
      <vt:lpstr>You control your on-line persona</vt:lpstr>
      <vt:lpstr>Granular informed Consent</vt:lpstr>
      <vt:lpstr>PowerPoint Presentation</vt:lpstr>
      <vt:lpstr>Blockchain &amp; Machine Learning for Provider Data</vt:lpstr>
      <vt:lpstr>What is Provider Data?</vt:lpstr>
      <vt:lpstr>The Status Quo</vt:lpstr>
      <vt:lpstr>The Status Quo</vt:lpstr>
      <vt:lpstr>Orderly’s Approach</vt:lpstr>
      <vt:lpstr>Challenges</vt:lpstr>
      <vt:lpstr>Joint Solution</vt:lpstr>
      <vt:lpstr>Key Benefits</vt:lpstr>
      <vt:lpstr>Blockchain-Enabled Data Aggregation in Clinical Health Data Organizations</vt:lpstr>
      <vt:lpstr>Situation</vt:lpstr>
      <vt:lpstr>Goals</vt:lpstr>
      <vt:lpstr>Solution</vt:lpstr>
      <vt:lpstr>INTEROPERABILITY True Data Liquidity Between Endpoints, Stakeholders &amp; Systems</vt:lpstr>
      <vt:lpstr>How it Works</vt:lpstr>
      <vt:lpstr>How it Works</vt:lpstr>
      <vt:lpstr>Results</vt:lpstr>
      <vt:lpstr>Initial Challenges</vt:lpstr>
      <vt:lpstr>Future Potential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BurstIQ Blockchain</dc:title>
  <dc:creator>Wendy Charles</dc:creator>
  <cp:lastModifiedBy>tory cenaj</cp:lastModifiedBy>
  <cp:revision>20</cp:revision>
  <dcterms:created xsi:type="dcterms:W3CDTF">2019-10-10T01:14:03Z</dcterms:created>
  <dcterms:modified xsi:type="dcterms:W3CDTF">2020-01-19T11:17:27Z</dcterms:modified>
</cp:coreProperties>
</file>