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We have the most advanced product, because we know the industry worldwide, and we know we are years ahead competition.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We have the most advanced product, because we know the industry worldwide, and we know we are years ahead competition.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Bonjour et merci de me recevoir pour présenter notre entreprise.</a:t>
            </a:r>
          </a:p>
          <a:p>
            <a:pPr>
              <a:lnSpc>
                <a:spcPct val="100000"/>
              </a:lnSpc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lnSpc>
                <a:spcPct val="100000"/>
              </a:lnSpc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Je m’appelle Pierre-Alexandre Fournier, je suis président et co-fondateur de Carré Technologies, qui commercialise un produit unique pour la mesure de la santé qu’on appelle Hexoskin.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Bonjour et merci de me recevoir pour présenter notre entreprise.</a:t>
            </a:r>
          </a:p>
          <a:p>
            <a:pPr>
              <a:lnSpc>
                <a:spcPct val="100000"/>
              </a:lnSpc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lnSpc>
                <a:spcPct val="100000"/>
              </a:lnSpc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Je m’appelle Pierre-Alexandre Fournier, je suis président et co-fondateur de Carré Technologies, qui commercialise un produit unique pour la mesure de la santé qu’on appelle Hexoskin.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Hexoskin’ Data science team has a long experience with :</a:t>
            </a:r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Large physiological data sets</a:t>
            </a:r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Tests results</a:t>
            </a:r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Time series</a:t>
            </a:r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Analyzing datasets of Thousands of people at once</a:t>
            </a:r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Terabytes of data</a:t>
            </a:r>
            <a:br/>
            <a:r>
              <a:t>We developed and use Industrial solutions for data management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476" y="1650762"/>
            <a:ext cx="531927" cy="2134985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3851671" y="0"/>
            <a:ext cx="16680658" cy="2428875"/>
          </a:xfrm>
          <a:prstGeom prst="rect">
            <a:avLst/>
          </a:prstGeom>
        </p:spPr>
        <p:txBody>
          <a:bodyPr lIns="0" tIns="0" rIns="0" bIns="0" anchor="b"/>
          <a:lstStyle>
            <a:lvl1pPr algn="l" defTabSz="642937">
              <a:defRPr sz="5800" b="1">
                <a:uFill>
                  <a:solidFill>
                    <a:srgbClr val="0088CE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xfrm>
            <a:off x="3851671" y="3125390"/>
            <a:ext cx="16680658" cy="10590610"/>
          </a:xfrm>
          <a:prstGeom prst="rect">
            <a:avLst/>
          </a:prstGeom>
        </p:spPr>
        <p:txBody>
          <a:bodyPr lIns="0" tIns="0" rIns="0" bIns="0" anchor="t"/>
          <a:lstStyle>
            <a:lvl1pPr defTabSz="821531"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92200" defTabSz="821531"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549400" defTabSz="821531"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006600" defTabSz="821531"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463800" defTabSz="821531"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344399"/>
            <a:ext cx="4267200" cy="736601"/>
          </a:xfrm>
          <a:prstGeom prst="rect">
            <a:avLst/>
          </a:prstGeom>
        </p:spPr>
        <p:txBody>
          <a:bodyPr wrap="square" lIns="64293" tIns="64293" rIns="64293" bIns="64293" anchor="ctr"/>
          <a:lstStyle>
            <a:lvl1pPr algn="r" defTabSz="821531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55" y="1752601"/>
            <a:ext cx="531926" cy="2134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3851671" y="0"/>
            <a:ext cx="16680658" cy="2428875"/>
          </a:xfrm>
          <a:prstGeom prst="rect">
            <a:avLst/>
          </a:prstGeom>
        </p:spPr>
        <p:txBody>
          <a:bodyPr lIns="0" tIns="0" rIns="0" bIns="0" anchor="b"/>
          <a:lstStyle>
            <a:lvl1pPr algn="l" defTabSz="821531">
              <a:defRPr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xfrm>
            <a:off x="3851671" y="3125390"/>
            <a:ext cx="16680658" cy="10590610"/>
          </a:xfrm>
          <a:prstGeom prst="rect">
            <a:avLst/>
          </a:prstGeom>
        </p:spPr>
        <p:txBody>
          <a:bodyPr lIns="0" tIns="0" rIns="0" bIns="0" anchor="t"/>
          <a:lstStyle>
            <a:lvl1pPr defTabSz="821531"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92200" defTabSz="821531"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549400" defTabSz="821531"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006600" defTabSz="821531"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463800" defTabSz="821531"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344399"/>
            <a:ext cx="4267200" cy="736601"/>
          </a:xfrm>
          <a:prstGeom prst="rect">
            <a:avLst/>
          </a:prstGeom>
        </p:spPr>
        <p:txBody>
          <a:bodyPr wrap="square" lIns="64293" tIns="64293" rIns="64293" bIns="64293" anchor="ctr"/>
          <a:lstStyle>
            <a:lvl1pPr algn="r" defTabSz="821531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Diapositive de ti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344400"/>
            <a:ext cx="4267200" cy="73660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37">
              <a:defRPr sz="2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roblem"/>
          <p:cNvSpPr txBox="1"/>
          <p:nvPr/>
        </p:nvSpPr>
        <p:spPr>
          <a:xfrm>
            <a:off x="2007984" y="756427"/>
            <a:ext cx="5749875" cy="16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642937">
              <a:defRPr sz="8400" b="0">
                <a:solidFill>
                  <a:srgbClr val="919191"/>
                </a:solidFill>
                <a:uFill>
                  <a:solidFill>
                    <a:srgbClr val="0088CE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Problem</a:t>
            </a:r>
          </a:p>
        </p:txBody>
      </p:sp>
      <p:sp>
        <p:nvSpPr>
          <p:cNvPr id="147" name="Medical devices not acceptable for long-term use.…"/>
          <p:cNvSpPr txBox="1"/>
          <p:nvPr/>
        </p:nvSpPr>
        <p:spPr>
          <a:xfrm>
            <a:off x="697061" y="5659104"/>
            <a:ext cx="8041634" cy="750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85000" lnSpcReduction="10000"/>
          </a:bodyPr>
          <a:lstStyle/>
          <a:p>
            <a:pPr marL="730955" indent="-730955" algn="l" defTabSz="642937">
              <a:lnSpc>
                <a:spcPts val="7200"/>
              </a:lnSpc>
              <a:buClr>
                <a:srgbClr val="4F4F4F"/>
              </a:buClr>
              <a:buSzPct val="90000"/>
              <a:buChar char="๏"/>
              <a:defRPr sz="4200" b="0">
                <a:solidFill>
                  <a:srgbClr val="4F4F4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Medical devices not acceptable for long-term use. </a:t>
            </a:r>
          </a:p>
          <a:p>
            <a:pPr algn="l" defTabSz="642937">
              <a:lnSpc>
                <a:spcPts val="7200"/>
              </a:lnSpc>
              <a:defRPr sz="4200" b="0">
                <a:solidFill>
                  <a:srgbClr val="4F4F4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  <a:p>
            <a:pPr marL="730955" indent="-730955" algn="l" defTabSz="642937">
              <a:lnSpc>
                <a:spcPts val="7200"/>
              </a:lnSpc>
              <a:buClr>
                <a:srgbClr val="4F4F4F"/>
              </a:buClr>
              <a:buSzPct val="90000"/>
              <a:buChar char="๏"/>
              <a:defRPr sz="4200" b="0">
                <a:solidFill>
                  <a:srgbClr val="4F4F4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Wearables not designed for at-risk population.</a:t>
            </a:r>
          </a:p>
          <a:p>
            <a:pPr algn="l" defTabSz="642937">
              <a:lnSpc>
                <a:spcPts val="7200"/>
              </a:lnSpc>
              <a:defRPr sz="4200" b="0">
                <a:solidFill>
                  <a:srgbClr val="4F4F4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  <a:p>
            <a:pPr marL="730955" indent="-730955" algn="l" defTabSz="642937">
              <a:lnSpc>
                <a:spcPts val="7200"/>
              </a:lnSpc>
              <a:buClr>
                <a:srgbClr val="4F4F4F"/>
              </a:buClr>
              <a:buSzPct val="90000"/>
              <a:buChar char="๏"/>
              <a:defRPr sz="4200" b="0">
                <a:solidFill>
                  <a:srgbClr val="4F4F4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Post-acute/Rehab programs</a:t>
            </a:r>
            <a:r>
              <a:t> need solutions for long-term monitoring.</a:t>
            </a:r>
          </a:p>
        </p:txBody>
      </p:sp>
      <p:sp>
        <p:nvSpPr>
          <p:cNvPr id="148" name="Vital Signs…"/>
          <p:cNvSpPr txBox="1"/>
          <p:nvPr/>
        </p:nvSpPr>
        <p:spPr>
          <a:xfrm>
            <a:off x="862105" y="2543143"/>
            <a:ext cx="8041634" cy="207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642937">
              <a:lnSpc>
                <a:spcPts val="8900"/>
              </a:lnSpc>
              <a:defRPr sz="5600" b="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Vital Signs</a:t>
            </a:r>
          </a:p>
          <a:p>
            <a:pPr defTabSz="642937">
              <a:lnSpc>
                <a:spcPts val="8900"/>
              </a:lnSpc>
              <a:defRPr sz="5600" b="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Monitoring at Home</a:t>
            </a:r>
          </a:p>
        </p:txBody>
      </p:sp>
      <p:grpSp>
        <p:nvGrpSpPr>
          <p:cNvPr id="151" name="Group"/>
          <p:cNvGrpSpPr/>
          <p:nvPr/>
        </p:nvGrpSpPr>
        <p:grpSpPr>
          <a:xfrm>
            <a:off x="9243472" y="-165799"/>
            <a:ext cx="15205912" cy="14047598"/>
            <a:chOff x="0" y="0"/>
            <a:chExt cx="15205910" cy="14047596"/>
          </a:xfrm>
        </p:grpSpPr>
        <p:pic>
          <p:nvPicPr>
            <p:cNvPr id="14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205911" cy="14047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" name="Rounded Rectangle"/>
            <p:cNvSpPr/>
            <p:nvPr/>
          </p:nvSpPr>
          <p:spPr>
            <a:xfrm>
              <a:off x="10623059" y="12497698"/>
              <a:ext cx="1177266" cy="1066963"/>
            </a:xfrm>
            <a:prstGeom prst="roundRect">
              <a:avLst>
                <a:gd name="adj" fmla="val 3778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160859">
                <a:defRPr sz="4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Real-Man-with-Sensors-JPG.jpg" descr="Real-Man-with-Sensors-JPG.jpg"/>
          <p:cNvPicPr>
            <a:picLocks noChangeAspect="1"/>
          </p:cNvPicPr>
          <p:nvPr/>
        </p:nvPicPr>
        <p:blipFill>
          <a:blip r:embed="rId3">
            <a:extLst/>
          </a:blip>
          <a:srcRect t="44877"/>
          <a:stretch>
            <a:fillRect/>
          </a:stretch>
        </p:blipFill>
        <p:spPr>
          <a:xfrm>
            <a:off x="10733386" y="2537618"/>
            <a:ext cx="13546309" cy="8640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6724" t="2017" r="2628" b="2016"/>
          <a:stretch>
            <a:fillRect/>
          </a:stretch>
        </p:blipFill>
        <p:spPr>
          <a:xfrm>
            <a:off x="1251557" y="2537618"/>
            <a:ext cx="7644393" cy="8640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extrusionOk="0">
                <a:moveTo>
                  <a:pt x="7348" y="0"/>
                </a:moveTo>
                <a:lnTo>
                  <a:pt x="7036" y="204"/>
                </a:lnTo>
                <a:cubicBezTo>
                  <a:pt x="6505" y="553"/>
                  <a:pt x="4892" y="1459"/>
                  <a:pt x="4439" y="1664"/>
                </a:cubicBezTo>
                <a:cubicBezTo>
                  <a:pt x="4246" y="1751"/>
                  <a:pt x="3800" y="1906"/>
                  <a:pt x="3451" y="2007"/>
                </a:cubicBezTo>
                <a:cubicBezTo>
                  <a:pt x="2297" y="2343"/>
                  <a:pt x="2169" y="2462"/>
                  <a:pt x="1700" y="3643"/>
                </a:cubicBezTo>
                <a:cubicBezTo>
                  <a:pt x="1353" y="4519"/>
                  <a:pt x="1265" y="5040"/>
                  <a:pt x="1180" y="6681"/>
                </a:cubicBezTo>
                <a:cubicBezTo>
                  <a:pt x="1137" y="7519"/>
                  <a:pt x="1085" y="8278"/>
                  <a:pt x="1067" y="8367"/>
                </a:cubicBezTo>
                <a:cubicBezTo>
                  <a:pt x="1048" y="8457"/>
                  <a:pt x="966" y="9113"/>
                  <a:pt x="885" y="9827"/>
                </a:cubicBezTo>
                <a:cubicBezTo>
                  <a:pt x="804" y="10540"/>
                  <a:pt x="624" y="11620"/>
                  <a:pt x="485" y="12227"/>
                </a:cubicBezTo>
                <a:cubicBezTo>
                  <a:pt x="26" y="14231"/>
                  <a:pt x="-105" y="16111"/>
                  <a:pt x="83" y="17955"/>
                </a:cubicBezTo>
                <a:cubicBezTo>
                  <a:pt x="179" y="18887"/>
                  <a:pt x="155" y="21316"/>
                  <a:pt x="48" y="21551"/>
                </a:cubicBezTo>
                <a:cubicBezTo>
                  <a:pt x="39" y="21571"/>
                  <a:pt x="37" y="21586"/>
                  <a:pt x="42" y="21600"/>
                </a:cubicBezTo>
                <a:lnTo>
                  <a:pt x="2118" y="21600"/>
                </a:lnTo>
                <a:lnTo>
                  <a:pt x="2166" y="20971"/>
                </a:lnTo>
                <a:cubicBezTo>
                  <a:pt x="2251" y="19860"/>
                  <a:pt x="2295" y="19622"/>
                  <a:pt x="2417" y="19622"/>
                </a:cubicBezTo>
                <a:cubicBezTo>
                  <a:pt x="2553" y="19622"/>
                  <a:pt x="2917" y="20681"/>
                  <a:pt x="2979" y="21260"/>
                </a:cubicBezTo>
                <a:lnTo>
                  <a:pt x="3016" y="21600"/>
                </a:lnTo>
                <a:lnTo>
                  <a:pt x="18176" y="21600"/>
                </a:lnTo>
                <a:lnTo>
                  <a:pt x="18148" y="21503"/>
                </a:lnTo>
                <a:cubicBezTo>
                  <a:pt x="18123" y="21414"/>
                  <a:pt x="17991" y="20837"/>
                  <a:pt x="17853" y="20221"/>
                </a:cubicBezTo>
                <a:cubicBezTo>
                  <a:pt x="17714" y="19605"/>
                  <a:pt x="17515" y="18883"/>
                  <a:pt x="17412" y="18616"/>
                </a:cubicBezTo>
                <a:cubicBezTo>
                  <a:pt x="17173" y="17996"/>
                  <a:pt x="16873" y="16555"/>
                  <a:pt x="16824" y="15796"/>
                </a:cubicBezTo>
                <a:cubicBezTo>
                  <a:pt x="16803" y="15473"/>
                  <a:pt x="16716" y="14658"/>
                  <a:pt x="16633" y="13983"/>
                </a:cubicBezTo>
                <a:cubicBezTo>
                  <a:pt x="16484" y="12782"/>
                  <a:pt x="16484" y="12724"/>
                  <a:pt x="16605" y="11485"/>
                </a:cubicBezTo>
                <a:cubicBezTo>
                  <a:pt x="16690" y="10612"/>
                  <a:pt x="16760" y="10186"/>
                  <a:pt x="16830" y="10122"/>
                </a:cubicBezTo>
                <a:cubicBezTo>
                  <a:pt x="16918" y="10043"/>
                  <a:pt x="16942" y="10055"/>
                  <a:pt x="17007" y="10206"/>
                </a:cubicBezTo>
                <a:cubicBezTo>
                  <a:pt x="17269" y="10819"/>
                  <a:pt x="17692" y="12617"/>
                  <a:pt x="17962" y="14270"/>
                </a:cubicBezTo>
                <a:cubicBezTo>
                  <a:pt x="18087" y="15037"/>
                  <a:pt x="18320" y="16234"/>
                  <a:pt x="18482" y="16929"/>
                </a:cubicBezTo>
                <a:cubicBezTo>
                  <a:pt x="18968" y="19021"/>
                  <a:pt x="19062" y="19574"/>
                  <a:pt x="19106" y="20643"/>
                </a:cubicBezTo>
                <a:lnTo>
                  <a:pt x="19145" y="21600"/>
                </a:lnTo>
                <a:lnTo>
                  <a:pt x="21495" y="21600"/>
                </a:lnTo>
                <a:lnTo>
                  <a:pt x="21495" y="20809"/>
                </a:lnTo>
                <a:cubicBezTo>
                  <a:pt x="21492" y="20806"/>
                  <a:pt x="21490" y="20803"/>
                  <a:pt x="21487" y="20799"/>
                </a:cubicBezTo>
                <a:lnTo>
                  <a:pt x="21295" y="20594"/>
                </a:lnTo>
                <a:lnTo>
                  <a:pt x="21339" y="19200"/>
                </a:lnTo>
                <a:cubicBezTo>
                  <a:pt x="21364" y="18433"/>
                  <a:pt x="21423" y="17455"/>
                  <a:pt x="21468" y="17026"/>
                </a:cubicBezTo>
                <a:cubicBezTo>
                  <a:pt x="21482" y="16896"/>
                  <a:pt x="21488" y="16700"/>
                  <a:pt x="21495" y="16520"/>
                </a:cubicBezTo>
                <a:lnTo>
                  <a:pt x="21495" y="14908"/>
                </a:lnTo>
                <a:cubicBezTo>
                  <a:pt x="21475" y="14310"/>
                  <a:pt x="21442" y="13733"/>
                  <a:pt x="21389" y="13378"/>
                </a:cubicBezTo>
                <a:cubicBezTo>
                  <a:pt x="21351" y="13119"/>
                  <a:pt x="21223" y="12535"/>
                  <a:pt x="21103" y="12081"/>
                </a:cubicBezTo>
                <a:cubicBezTo>
                  <a:pt x="20671" y="10431"/>
                  <a:pt x="20344" y="8510"/>
                  <a:pt x="20222" y="6908"/>
                </a:cubicBezTo>
                <a:cubicBezTo>
                  <a:pt x="20022" y="4288"/>
                  <a:pt x="19538" y="2556"/>
                  <a:pt x="18887" y="2114"/>
                </a:cubicBezTo>
                <a:cubicBezTo>
                  <a:pt x="18754" y="2024"/>
                  <a:pt x="18205" y="1818"/>
                  <a:pt x="17665" y="1656"/>
                </a:cubicBezTo>
                <a:cubicBezTo>
                  <a:pt x="17125" y="1493"/>
                  <a:pt x="16519" y="1288"/>
                  <a:pt x="16318" y="1200"/>
                </a:cubicBezTo>
                <a:cubicBezTo>
                  <a:pt x="15922" y="1027"/>
                  <a:pt x="14441" y="196"/>
                  <a:pt x="14240" y="35"/>
                </a:cubicBezTo>
                <a:cubicBezTo>
                  <a:pt x="14224" y="22"/>
                  <a:pt x="14194" y="10"/>
                  <a:pt x="14154" y="0"/>
                </a:cubicBezTo>
                <a:lnTo>
                  <a:pt x="7348" y="0"/>
                </a:lnTo>
                <a:close/>
                <a:moveTo>
                  <a:pt x="4739" y="9562"/>
                </a:moveTo>
                <a:cubicBezTo>
                  <a:pt x="4773" y="9574"/>
                  <a:pt x="4805" y="9630"/>
                  <a:pt x="4859" y="9743"/>
                </a:cubicBezTo>
                <a:cubicBezTo>
                  <a:pt x="5003" y="10051"/>
                  <a:pt x="5322" y="11458"/>
                  <a:pt x="5376" y="12032"/>
                </a:cubicBezTo>
                <a:cubicBezTo>
                  <a:pt x="5408" y="12361"/>
                  <a:pt x="5386" y="12584"/>
                  <a:pt x="5298" y="12843"/>
                </a:cubicBezTo>
                <a:cubicBezTo>
                  <a:pt x="5083" y="13478"/>
                  <a:pt x="4846" y="14353"/>
                  <a:pt x="4726" y="14955"/>
                </a:cubicBezTo>
                <a:cubicBezTo>
                  <a:pt x="4609" y="15539"/>
                  <a:pt x="4059" y="16939"/>
                  <a:pt x="3698" y="17572"/>
                </a:cubicBezTo>
                <a:cubicBezTo>
                  <a:pt x="3595" y="17754"/>
                  <a:pt x="3498" y="17902"/>
                  <a:pt x="3482" y="17902"/>
                </a:cubicBezTo>
                <a:cubicBezTo>
                  <a:pt x="3466" y="17902"/>
                  <a:pt x="3352" y="17788"/>
                  <a:pt x="3228" y="17649"/>
                </a:cubicBezTo>
                <a:cubicBezTo>
                  <a:pt x="2972" y="17362"/>
                  <a:pt x="2964" y="17296"/>
                  <a:pt x="3114" y="16542"/>
                </a:cubicBezTo>
                <a:cubicBezTo>
                  <a:pt x="3174" y="16240"/>
                  <a:pt x="3273" y="15423"/>
                  <a:pt x="3335" y="14726"/>
                </a:cubicBezTo>
                <a:cubicBezTo>
                  <a:pt x="3397" y="14029"/>
                  <a:pt x="3513" y="13170"/>
                  <a:pt x="3593" y="12817"/>
                </a:cubicBezTo>
                <a:cubicBezTo>
                  <a:pt x="3793" y="11935"/>
                  <a:pt x="4520" y="9718"/>
                  <a:pt x="4647" y="9604"/>
                </a:cubicBezTo>
                <a:cubicBezTo>
                  <a:pt x="4669" y="9583"/>
                  <a:pt x="4687" y="9570"/>
                  <a:pt x="4703" y="9564"/>
                </a:cubicBezTo>
                <a:cubicBezTo>
                  <a:pt x="4716" y="9559"/>
                  <a:pt x="4728" y="9558"/>
                  <a:pt x="4739" y="956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7" name="Arrow"/>
          <p:cNvSpPr/>
          <p:nvPr/>
        </p:nvSpPr>
        <p:spPr>
          <a:xfrm>
            <a:off x="9366199" y="6257960"/>
            <a:ext cx="1785939" cy="1200080"/>
          </a:xfrm>
          <a:prstGeom prst="rightArrow">
            <a:avLst>
              <a:gd name="adj1" fmla="val 32000"/>
              <a:gd name="adj2" fmla="val 95244"/>
            </a:avLst>
          </a:prstGeom>
          <a:solidFill>
            <a:srgbClr val="3F7BA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 b="0" cap="all" spc="512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9" y="-2384784"/>
            <a:ext cx="24381502" cy="1625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1.png" descr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9476" y="1650762"/>
            <a:ext cx="531927" cy="2134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ava-rett-syndrome-boston-2019.jpg" descr="ava-rett-syndrome-boston-201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31244" y="-1676400"/>
            <a:ext cx="12151528" cy="16292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BCHlogomotto_primary_300dpi.jpg" descr="BCHlogomotto_primary_300dpi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8422" y="6618216"/>
            <a:ext cx="8042294" cy="4477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Unknown.png" descr="Unknow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08422" y="2620023"/>
            <a:ext cx="8042294" cy="166730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mote Clinical Trials for Rare Diseases"/>
          <p:cNvSpPr txBox="1"/>
          <p:nvPr/>
        </p:nvSpPr>
        <p:spPr>
          <a:xfrm>
            <a:off x="257535" y="273866"/>
            <a:ext cx="112842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600">
                <a:solidFill>
                  <a:srgbClr val="0389D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Remote Clinical Trials for Rare Diseases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roup"/>
          <p:cNvGrpSpPr/>
          <p:nvPr/>
        </p:nvGrpSpPr>
        <p:grpSpPr>
          <a:xfrm>
            <a:off x="190662" y="3371955"/>
            <a:ext cx="14574406" cy="8674157"/>
            <a:chOff x="0" y="0"/>
            <a:chExt cx="14574404" cy="8674156"/>
          </a:xfrm>
        </p:grpSpPr>
        <p:sp>
          <p:nvSpPr>
            <p:cNvPr id="173" name="Circle"/>
            <p:cNvSpPr/>
            <p:nvPr/>
          </p:nvSpPr>
          <p:spPr>
            <a:xfrm>
              <a:off x="4513343" y="1915249"/>
              <a:ext cx="857795" cy="857794"/>
            </a:xfrm>
            <a:prstGeom prst="ellipse">
              <a:avLst/>
            </a:prstGeom>
            <a:noFill/>
            <a:ln w="88900" cap="flat">
              <a:solidFill>
                <a:srgbClr val="2C4E9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74" name="Circle"/>
            <p:cNvSpPr/>
            <p:nvPr/>
          </p:nvSpPr>
          <p:spPr>
            <a:xfrm>
              <a:off x="4513343" y="3100563"/>
              <a:ext cx="857795" cy="857795"/>
            </a:xfrm>
            <a:prstGeom prst="ellipse">
              <a:avLst/>
            </a:prstGeom>
            <a:noFill/>
            <a:ln w="88900" cap="flat">
              <a:solidFill>
                <a:srgbClr val="5EA31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75" name="Circle"/>
            <p:cNvSpPr/>
            <p:nvPr/>
          </p:nvSpPr>
          <p:spPr>
            <a:xfrm>
              <a:off x="4513343" y="4285877"/>
              <a:ext cx="857795" cy="857795"/>
            </a:xfrm>
            <a:prstGeom prst="ellipse">
              <a:avLst/>
            </a:prstGeom>
            <a:noFill/>
            <a:ln w="88900" cap="flat">
              <a:solidFill>
                <a:srgbClr val="5EA31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76" name="Circle"/>
            <p:cNvSpPr/>
            <p:nvPr/>
          </p:nvSpPr>
          <p:spPr>
            <a:xfrm>
              <a:off x="4513343" y="5471192"/>
              <a:ext cx="857795" cy="857794"/>
            </a:xfrm>
            <a:prstGeom prst="ellipse">
              <a:avLst/>
            </a:prstGeom>
            <a:noFill/>
            <a:ln w="88900" cap="flat">
              <a:solidFill>
                <a:srgbClr val="B130C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77" name="EHR data"/>
            <p:cNvSpPr txBox="1"/>
            <p:nvPr/>
          </p:nvSpPr>
          <p:spPr>
            <a:xfrm>
              <a:off x="911257" y="1899652"/>
              <a:ext cx="2470446" cy="888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584200">
                <a:lnSpc>
                  <a:spcPct val="80000"/>
                </a:lnSpc>
                <a:defRPr sz="2800" b="0">
                  <a:solidFill>
                    <a:srgbClr val="4F4F4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EHR data</a:t>
              </a:r>
            </a:p>
          </p:txBody>
        </p:sp>
        <p:sp>
          <p:nvSpPr>
            <p:cNvPr id="178" name="Vitals time series"/>
            <p:cNvSpPr txBox="1"/>
            <p:nvPr/>
          </p:nvSpPr>
          <p:spPr>
            <a:xfrm>
              <a:off x="0" y="3057775"/>
              <a:ext cx="4292961" cy="888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584200">
                <a:lnSpc>
                  <a:spcPct val="80000"/>
                </a:lnSpc>
                <a:defRPr sz="2800" b="0">
                  <a:solidFill>
                    <a:srgbClr val="4F4F4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Vitals time series</a:t>
              </a:r>
            </a:p>
          </p:txBody>
        </p:sp>
        <p:sp>
          <p:nvSpPr>
            <p:cNvPr id="179" name="Laboratory"/>
            <p:cNvSpPr txBox="1"/>
            <p:nvPr/>
          </p:nvSpPr>
          <p:spPr>
            <a:xfrm>
              <a:off x="729061" y="4266400"/>
              <a:ext cx="2834837" cy="888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584200">
                <a:lnSpc>
                  <a:spcPct val="80000"/>
                </a:lnSpc>
                <a:defRPr sz="2800" b="0">
                  <a:solidFill>
                    <a:srgbClr val="4F4F4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Laboratory</a:t>
              </a:r>
            </a:p>
          </p:txBody>
        </p:sp>
        <p:sp>
          <p:nvSpPr>
            <p:cNvPr id="180" name="Imaging"/>
            <p:cNvSpPr txBox="1"/>
            <p:nvPr/>
          </p:nvSpPr>
          <p:spPr>
            <a:xfrm>
              <a:off x="1051904" y="5455596"/>
              <a:ext cx="2189152" cy="888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584200">
                <a:lnSpc>
                  <a:spcPct val="80000"/>
                </a:lnSpc>
                <a:defRPr sz="2800" b="0">
                  <a:solidFill>
                    <a:srgbClr val="4F4F4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Imaging</a:t>
              </a:r>
            </a:p>
          </p:txBody>
        </p:sp>
        <p:sp>
          <p:nvSpPr>
            <p:cNvPr id="181" name="Medical…"/>
            <p:cNvSpPr txBox="1"/>
            <p:nvPr/>
          </p:nvSpPr>
          <p:spPr>
            <a:xfrm>
              <a:off x="3806116" y="0"/>
              <a:ext cx="2940381" cy="1653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lnSpc>
                  <a:spcPct val="80000"/>
                </a:lnSpc>
                <a:defRPr sz="2800">
                  <a:solidFill>
                    <a:srgbClr val="0088CE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Medical</a:t>
              </a:r>
            </a:p>
            <a:p>
              <a:pPr defTabSz="584200">
                <a:lnSpc>
                  <a:spcPct val="80000"/>
                </a:lnSpc>
                <a:defRPr sz="2800">
                  <a:solidFill>
                    <a:srgbClr val="0088CE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Inputs</a:t>
              </a:r>
            </a:p>
          </p:txBody>
        </p:sp>
        <p:sp>
          <p:nvSpPr>
            <p:cNvPr id="182" name="Circle"/>
            <p:cNvSpPr/>
            <p:nvPr/>
          </p:nvSpPr>
          <p:spPr>
            <a:xfrm>
              <a:off x="7633260" y="2591855"/>
              <a:ext cx="857794" cy="857795"/>
            </a:xfrm>
            <a:prstGeom prst="ellipse">
              <a:avLst/>
            </a:prstGeom>
            <a:noFill/>
            <a:ln w="88900" cap="flat">
              <a:solidFill>
                <a:srgbClr val="BFBFB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83" name="Circle"/>
            <p:cNvSpPr/>
            <p:nvPr/>
          </p:nvSpPr>
          <p:spPr>
            <a:xfrm>
              <a:off x="7633260" y="3691390"/>
              <a:ext cx="857794" cy="857795"/>
            </a:xfrm>
            <a:prstGeom prst="ellipse">
              <a:avLst/>
            </a:prstGeom>
            <a:noFill/>
            <a:ln w="88900" cap="flat">
              <a:solidFill>
                <a:srgbClr val="BFBFB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84" name="Circle"/>
            <p:cNvSpPr/>
            <p:nvPr/>
          </p:nvSpPr>
          <p:spPr>
            <a:xfrm>
              <a:off x="7633260" y="4810182"/>
              <a:ext cx="857794" cy="857794"/>
            </a:xfrm>
            <a:prstGeom prst="ellipse">
              <a:avLst/>
            </a:prstGeom>
            <a:noFill/>
            <a:ln w="88900" cap="flat">
              <a:solidFill>
                <a:srgbClr val="BFBFB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85" name="Circle"/>
            <p:cNvSpPr/>
            <p:nvPr/>
          </p:nvSpPr>
          <p:spPr>
            <a:xfrm>
              <a:off x="13112063" y="1923047"/>
              <a:ext cx="857794" cy="857794"/>
            </a:xfrm>
            <a:prstGeom prst="ellipse">
              <a:avLst/>
            </a:prstGeom>
            <a:noFill/>
            <a:ln w="88900" cap="flat">
              <a:solidFill>
                <a:srgbClr val="FDA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86" name="Circle"/>
            <p:cNvSpPr/>
            <p:nvPr/>
          </p:nvSpPr>
          <p:spPr>
            <a:xfrm>
              <a:off x="13112063" y="3108361"/>
              <a:ext cx="857794" cy="857795"/>
            </a:xfrm>
            <a:prstGeom prst="ellipse">
              <a:avLst/>
            </a:prstGeom>
            <a:noFill/>
            <a:ln w="88900" cap="flat">
              <a:solidFill>
                <a:srgbClr val="FDA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87" name="Circle"/>
            <p:cNvSpPr/>
            <p:nvPr/>
          </p:nvSpPr>
          <p:spPr>
            <a:xfrm>
              <a:off x="13112063" y="4293675"/>
              <a:ext cx="857794" cy="857795"/>
            </a:xfrm>
            <a:prstGeom prst="ellipse">
              <a:avLst/>
            </a:prstGeom>
            <a:noFill/>
            <a:ln w="88900" cap="flat">
              <a:solidFill>
                <a:srgbClr val="FDA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88" name="Circle"/>
            <p:cNvSpPr/>
            <p:nvPr/>
          </p:nvSpPr>
          <p:spPr>
            <a:xfrm>
              <a:off x="13112063" y="5478990"/>
              <a:ext cx="857794" cy="857794"/>
            </a:xfrm>
            <a:prstGeom prst="ellipse">
              <a:avLst/>
            </a:prstGeom>
            <a:noFill/>
            <a:ln w="88900" cap="flat">
              <a:solidFill>
                <a:srgbClr val="FDA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89" name="Deep Model"/>
            <p:cNvSpPr txBox="1"/>
            <p:nvPr/>
          </p:nvSpPr>
          <p:spPr>
            <a:xfrm>
              <a:off x="7859952" y="364589"/>
              <a:ext cx="2675827" cy="888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584200">
                <a:lnSpc>
                  <a:spcPct val="80000"/>
                </a:lnSpc>
                <a:defRPr sz="2800">
                  <a:solidFill>
                    <a:srgbClr val="0088CE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Deep Model</a:t>
              </a:r>
            </a:p>
          </p:txBody>
        </p:sp>
        <p:sp>
          <p:nvSpPr>
            <p:cNvPr id="190" name="Circle"/>
            <p:cNvSpPr/>
            <p:nvPr/>
          </p:nvSpPr>
          <p:spPr>
            <a:xfrm>
              <a:off x="9948429" y="2591855"/>
              <a:ext cx="857795" cy="857795"/>
            </a:xfrm>
            <a:prstGeom prst="ellipse">
              <a:avLst/>
            </a:prstGeom>
            <a:noFill/>
            <a:ln w="88900" cap="flat">
              <a:solidFill>
                <a:srgbClr val="BFBFB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91" name="Circle"/>
            <p:cNvSpPr/>
            <p:nvPr/>
          </p:nvSpPr>
          <p:spPr>
            <a:xfrm>
              <a:off x="9948429" y="3691390"/>
              <a:ext cx="857795" cy="857795"/>
            </a:xfrm>
            <a:prstGeom prst="ellipse">
              <a:avLst/>
            </a:prstGeom>
            <a:noFill/>
            <a:ln w="88900" cap="flat">
              <a:solidFill>
                <a:srgbClr val="BFBFB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92" name="Circle"/>
            <p:cNvSpPr/>
            <p:nvPr/>
          </p:nvSpPr>
          <p:spPr>
            <a:xfrm>
              <a:off x="9948429" y="4810182"/>
              <a:ext cx="857795" cy="857794"/>
            </a:xfrm>
            <a:prstGeom prst="ellipse">
              <a:avLst/>
            </a:prstGeom>
            <a:noFill/>
            <a:ln w="88900" cap="flat">
              <a:solidFill>
                <a:srgbClr val="BFBFB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93" name="Inferred…"/>
            <p:cNvSpPr txBox="1"/>
            <p:nvPr/>
          </p:nvSpPr>
          <p:spPr>
            <a:xfrm>
              <a:off x="12332475" y="0"/>
              <a:ext cx="2241930" cy="1653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lnSpc>
                  <a:spcPct val="80000"/>
                </a:lnSpc>
                <a:defRPr sz="2800">
                  <a:solidFill>
                    <a:srgbClr val="0088CE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Inferred</a:t>
              </a:r>
            </a:p>
            <a:p>
              <a:pPr defTabSz="584200">
                <a:lnSpc>
                  <a:spcPct val="80000"/>
                </a:lnSpc>
                <a:defRPr sz="2800">
                  <a:solidFill>
                    <a:srgbClr val="0088CE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Data</a:t>
              </a:r>
            </a:p>
          </p:txBody>
        </p:sp>
        <p:sp>
          <p:nvSpPr>
            <p:cNvPr id="194" name="Line"/>
            <p:cNvSpPr/>
            <p:nvPr/>
          </p:nvSpPr>
          <p:spPr>
            <a:xfrm>
              <a:off x="5391946" y="2396270"/>
              <a:ext cx="2224799" cy="591603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95" name="Line"/>
            <p:cNvSpPr/>
            <p:nvPr/>
          </p:nvSpPr>
          <p:spPr>
            <a:xfrm>
              <a:off x="5391946" y="3544341"/>
              <a:ext cx="2224799" cy="591603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96" name="Line"/>
            <p:cNvSpPr/>
            <p:nvPr/>
          </p:nvSpPr>
          <p:spPr>
            <a:xfrm>
              <a:off x="5391946" y="4694755"/>
              <a:ext cx="2224799" cy="591603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97" name="Line"/>
            <p:cNvSpPr/>
            <p:nvPr/>
          </p:nvSpPr>
          <p:spPr>
            <a:xfrm flipV="1">
              <a:off x="5390941" y="5432712"/>
              <a:ext cx="2225898" cy="450524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98" name="Line"/>
            <p:cNvSpPr/>
            <p:nvPr/>
          </p:nvSpPr>
          <p:spPr>
            <a:xfrm flipV="1">
              <a:off x="5390940" y="4256525"/>
              <a:ext cx="2225898" cy="450523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199" name="Line"/>
            <p:cNvSpPr/>
            <p:nvPr/>
          </p:nvSpPr>
          <p:spPr>
            <a:xfrm flipV="1">
              <a:off x="5390940" y="3097447"/>
              <a:ext cx="2225898" cy="450523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00" name="Line"/>
            <p:cNvSpPr/>
            <p:nvPr/>
          </p:nvSpPr>
          <p:spPr>
            <a:xfrm>
              <a:off x="8553199" y="3019765"/>
              <a:ext cx="1435219" cy="1032219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01" name="Line"/>
            <p:cNvSpPr/>
            <p:nvPr/>
          </p:nvSpPr>
          <p:spPr>
            <a:xfrm flipV="1">
              <a:off x="8521949" y="4192750"/>
              <a:ext cx="1435369" cy="1023588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02" name="Line"/>
            <p:cNvSpPr/>
            <p:nvPr/>
          </p:nvSpPr>
          <p:spPr>
            <a:xfrm>
              <a:off x="8529319" y="4134883"/>
              <a:ext cx="1371118" cy="1062899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03" name="Line"/>
            <p:cNvSpPr/>
            <p:nvPr/>
          </p:nvSpPr>
          <p:spPr>
            <a:xfrm flipV="1">
              <a:off x="8520566" y="2997725"/>
              <a:ext cx="1367855" cy="2236469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04" name="Line"/>
            <p:cNvSpPr/>
            <p:nvPr/>
          </p:nvSpPr>
          <p:spPr>
            <a:xfrm>
              <a:off x="8553200" y="3066554"/>
              <a:ext cx="1326795" cy="1948194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05" name="Line"/>
            <p:cNvSpPr/>
            <p:nvPr/>
          </p:nvSpPr>
          <p:spPr>
            <a:xfrm flipV="1">
              <a:off x="8547126" y="2942727"/>
              <a:ext cx="1398494" cy="1161133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06" name="Line"/>
            <p:cNvSpPr/>
            <p:nvPr/>
          </p:nvSpPr>
          <p:spPr>
            <a:xfrm>
              <a:off x="10805658" y="2971184"/>
              <a:ext cx="2224799" cy="591603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07" name="Line"/>
            <p:cNvSpPr/>
            <p:nvPr/>
          </p:nvSpPr>
          <p:spPr>
            <a:xfrm>
              <a:off x="10805658" y="4119257"/>
              <a:ext cx="2224799" cy="591603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08" name="Line"/>
            <p:cNvSpPr/>
            <p:nvPr/>
          </p:nvSpPr>
          <p:spPr>
            <a:xfrm>
              <a:off x="10805658" y="5269670"/>
              <a:ext cx="2224799" cy="591603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09" name="Line"/>
            <p:cNvSpPr/>
            <p:nvPr/>
          </p:nvSpPr>
          <p:spPr>
            <a:xfrm flipV="1">
              <a:off x="10820248" y="2451498"/>
              <a:ext cx="2225899" cy="450524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10" name="Line"/>
            <p:cNvSpPr/>
            <p:nvPr/>
          </p:nvSpPr>
          <p:spPr>
            <a:xfrm flipV="1">
              <a:off x="10804652" y="4831440"/>
              <a:ext cx="2225899" cy="450523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11" name="Line"/>
            <p:cNvSpPr/>
            <p:nvPr/>
          </p:nvSpPr>
          <p:spPr>
            <a:xfrm flipV="1">
              <a:off x="10804652" y="3672361"/>
              <a:ext cx="2225899" cy="450524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12" name="DNA"/>
            <p:cNvSpPr txBox="1"/>
            <p:nvPr/>
          </p:nvSpPr>
          <p:spPr>
            <a:xfrm>
              <a:off x="1457562" y="6604252"/>
              <a:ext cx="1377836" cy="888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584200">
                <a:lnSpc>
                  <a:spcPct val="80000"/>
                </a:lnSpc>
                <a:defRPr sz="2800" b="0">
                  <a:solidFill>
                    <a:srgbClr val="4F4F4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DNA</a:t>
              </a:r>
            </a:p>
          </p:txBody>
        </p:sp>
        <p:sp>
          <p:nvSpPr>
            <p:cNvPr id="213" name="Circle"/>
            <p:cNvSpPr/>
            <p:nvPr/>
          </p:nvSpPr>
          <p:spPr>
            <a:xfrm>
              <a:off x="4513343" y="6619847"/>
              <a:ext cx="857795" cy="857795"/>
            </a:xfrm>
            <a:prstGeom prst="ellipse">
              <a:avLst/>
            </a:prstGeom>
            <a:noFill/>
            <a:ln w="88900" cap="flat">
              <a:solidFill>
                <a:srgbClr val="42AAC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14" name="Line"/>
            <p:cNvSpPr/>
            <p:nvPr/>
          </p:nvSpPr>
          <p:spPr>
            <a:xfrm flipV="1">
              <a:off x="5390939" y="5578551"/>
              <a:ext cx="2231539" cy="1480907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15" name="Other"/>
            <p:cNvSpPr txBox="1"/>
            <p:nvPr/>
          </p:nvSpPr>
          <p:spPr>
            <a:xfrm>
              <a:off x="1342743" y="7667595"/>
              <a:ext cx="1607474" cy="888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584200">
                <a:lnSpc>
                  <a:spcPct val="80000"/>
                </a:lnSpc>
                <a:defRPr sz="2800" b="0">
                  <a:solidFill>
                    <a:srgbClr val="4F4F4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Other</a:t>
              </a:r>
            </a:p>
          </p:txBody>
        </p:sp>
        <p:sp>
          <p:nvSpPr>
            <p:cNvPr id="216" name="Circle"/>
            <p:cNvSpPr/>
            <p:nvPr/>
          </p:nvSpPr>
          <p:spPr>
            <a:xfrm>
              <a:off x="4513343" y="7683191"/>
              <a:ext cx="857795" cy="857794"/>
            </a:xfrm>
            <a:prstGeom prst="ellipse">
              <a:avLst/>
            </a:prstGeom>
            <a:solidFill>
              <a:srgbClr val="FFFFFF"/>
            </a:solidFill>
            <a:ln w="88900" cap="flat">
              <a:solidFill>
                <a:srgbClr val="8B190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17" name="Line"/>
            <p:cNvSpPr/>
            <p:nvPr/>
          </p:nvSpPr>
          <p:spPr>
            <a:xfrm flipV="1">
              <a:off x="5383278" y="5674611"/>
              <a:ext cx="2309380" cy="2309381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18" name="Line"/>
            <p:cNvSpPr/>
            <p:nvPr/>
          </p:nvSpPr>
          <p:spPr>
            <a:xfrm flipV="1">
              <a:off x="5396470" y="4337217"/>
              <a:ext cx="2223420" cy="2628665"/>
            </a:xfrm>
            <a:prstGeom prst="line">
              <a:avLst/>
            </a:prstGeom>
            <a:noFill/>
            <a:ln w="25400" cap="flat">
              <a:solidFill>
                <a:srgbClr val="4F4F4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 b="0"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219" name="Copyright 2019 Hexoskin (Carré Technologies Inc.)"/>
            <p:cNvSpPr txBox="1"/>
            <p:nvPr/>
          </p:nvSpPr>
          <p:spPr>
            <a:xfrm>
              <a:off x="9678089" y="8299846"/>
              <a:ext cx="4475930" cy="374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1200" b="0">
                  <a:solidFill>
                    <a:srgbClr val="929292"/>
                  </a:solidFill>
                  <a:uFill>
                    <a:solidFill>
                      <a:srgbClr val="0088CE"/>
                    </a:solidFill>
                  </a:u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t>Copyright 2019 Hexoskin (Carré Technologies Inc.)</a:t>
              </a:r>
            </a:p>
          </p:txBody>
        </p:sp>
        <p:pic>
          <p:nvPicPr>
            <p:cNvPr id="220" name="Hexoskin-6inch-Blue.pdf" descr="Hexoskin-6inch-Blu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12186501" y="8049245"/>
              <a:ext cx="1732647" cy="232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9" name="Group"/>
          <p:cNvGrpSpPr/>
          <p:nvPr/>
        </p:nvGrpSpPr>
        <p:grpSpPr>
          <a:xfrm>
            <a:off x="14619147" y="-130832"/>
            <a:ext cx="10216021" cy="13958800"/>
            <a:chOff x="21274" y="-46149"/>
            <a:chExt cx="10216019" cy="13958799"/>
          </a:xfrm>
        </p:grpSpPr>
        <p:sp>
          <p:nvSpPr>
            <p:cNvPr id="222" name="Rectangle"/>
            <p:cNvSpPr/>
            <p:nvPr/>
          </p:nvSpPr>
          <p:spPr>
            <a:xfrm>
              <a:off x="21274" y="-46150"/>
              <a:ext cx="9835935" cy="13958800"/>
            </a:xfrm>
            <a:prstGeom prst="rect">
              <a:avLst/>
            </a:prstGeom>
            <a:solidFill>
              <a:srgbClr val="0388C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lvl="2" algn="l" defTabSz="821531">
                <a:defRPr sz="3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3" name="Large datasets allow the development of rich models……"/>
            <p:cNvSpPr txBox="1"/>
            <p:nvPr/>
          </p:nvSpPr>
          <p:spPr>
            <a:xfrm>
              <a:off x="327504" y="974213"/>
              <a:ext cx="9202202" cy="12452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>
                  <a:solidFill>
                    <a:srgbClr val="FFFFFF"/>
                  </a:solidFill>
                </a:defRPr>
              </a:pPr>
              <a:endParaRPr/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>
                  <a:solidFill>
                    <a:srgbClr val="FFFFFF"/>
                  </a:solidFill>
                </a:defRPr>
              </a:pPr>
              <a:endParaRPr/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800">
                  <a:solidFill>
                    <a:srgbClr val="FFFFFF"/>
                  </a:solidFill>
                </a:defRPr>
              </a:pPr>
              <a:r>
                <a:rPr sz="3000"/>
                <a:t>Large</a:t>
              </a:r>
              <a:r>
                <a:t> datasets allow the development of rich models…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800">
                  <a:solidFill>
                    <a:srgbClr val="FFFFFF"/>
                  </a:solidFill>
                </a:defRPr>
              </a:pPr>
              <a:endParaRPr/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800">
                  <a:solidFill>
                    <a:srgbClr val="FFFFFF"/>
                  </a:solidFill>
                </a:defRPr>
              </a:pPr>
              <a:r>
                <a:t>S</a:t>
              </a:r>
              <a:r>
                <a:rPr sz="3000"/>
                <a:t>mall</a:t>
              </a:r>
              <a:r>
                <a:t> datasets can be used to increase performance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endParaRPr/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endParaRPr/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endParaRPr/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>
                  <a:solidFill>
                    <a:srgbClr val="FFFFFF"/>
                  </a:solidFill>
                </a:defRPr>
              </a:pPr>
              <a:r>
                <a:t>Preparation and Data Processing: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Data Recording and Coding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Data Mining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Data Conditioning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Statistical Analysis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Statistical Modeling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Data Flow Automation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Graphical Analysis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endParaRPr/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endParaRPr/>
            </a:p>
            <a:p>
              <a:pPr lvl="8"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Reproduce Studies</a:t>
              </a:r>
            </a:p>
            <a:p>
              <a:pPr lvl="8"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Answer Questions</a:t>
              </a:r>
            </a:p>
            <a:p>
              <a:pPr lvl="8"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Validate New Endpoints (with Respiratory, Sleep)</a:t>
              </a:r>
            </a:p>
            <a:p>
              <a:pPr lvl="8"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Develop New Machine Learning Algorithms</a:t>
              </a:r>
            </a:p>
            <a:p>
              <a:pPr lvl="8"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Integration Documentation and Code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endParaRPr/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>
                  <a:solidFill>
                    <a:srgbClr val="FFFFFF"/>
                  </a:solidFill>
                </a:defRPr>
              </a:pPr>
              <a:r>
                <a:t>Transparency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r>
                <a:t>Can it be explained, compared, reproduced?</a:t>
              </a:r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endParaRPr/>
            </a:p>
            <a:p>
              <a: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6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4" name="90%"/>
            <p:cNvSpPr txBox="1"/>
            <p:nvPr/>
          </p:nvSpPr>
          <p:spPr>
            <a:xfrm>
              <a:off x="5013791" y="5482463"/>
              <a:ext cx="4180952" cy="2540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90</a:t>
              </a:r>
              <a:r>
                <a:t>%</a:t>
              </a:r>
            </a:p>
          </p:txBody>
        </p:sp>
        <p:sp>
          <p:nvSpPr>
            <p:cNvPr id="225" name="="/>
            <p:cNvSpPr txBox="1"/>
            <p:nvPr/>
          </p:nvSpPr>
          <p:spPr>
            <a:xfrm>
              <a:off x="3864256" y="6060032"/>
              <a:ext cx="1027939" cy="176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9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=</a:t>
              </a:r>
            </a:p>
          </p:txBody>
        </p:sp>
        <p:sp>
          <p:nvSpPr>
            <p:cNvPr id="226" name="…of the work"/>
            <p:cNvSpPr txBox="1"/>
            <p:nvPr/>
          </p:nvSpPr>
          <p:spPr>
            <a:xfrm>
              <a:off x="5006174" y="7563526"/>
              <a:ext cx="3929902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1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…of the work</a:t>
              </a:r>
            </a:p>
          </p:txBody>
        </p:sp>
        <p:sp>
          <p:nvSpPr>
            <p:cNvPr id="227" name="10%"/>
            <p:cNvSpPr txBox="1"/>
            <p:nvPr/>
          </p:nvSpPr>
          <p:spPr>
            <a:xfrm>
              <a:off x="373016" y="9452705"/>
              <a:ext cx="1619604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5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sz="6500" b="1">
                  <a:latin typeface="Helvetica"/>
                  <a:ea typeface="Helvetica"/>
                  <a:cs typeface="Helvetica"/>
                  <a:sym typeface="Helvetica"/>
                </a:rPr>
                <a:t>10</a:t>
              </a:r>
              <a:r>
                <a:t>%</a:t>
              </a:r>
            </a:p>
          </p:txBody>
        </p:sp>
        <p:pic>
          <p:nvPicPr>
            <p:cNvPr id="228" name="Logos2019-06.png" descr="Logos2019-06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78456" y="211349"/>
              <a:ext cx="4858839" cy="117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0" name="Deep Learning Can Build Rich Models"/>
          <p:cNvSpPr txBox="1"/>
          <p:nvPr/>
        </p:nvSpPr>
        <p:spPr>
          <a:xfrm>
            <a:off x="257535" y="273866"/>
            <a:ext cx="1066356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600">
                <a:solidFill>
                  <a:srgbClr val="0389D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Deep Learning Can Build Rich Models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</Words>
  <Application>Microsoft Office PowerPoint</Application>
  <PresentationFormat>Custom</PresentationFormat>
  <Paragraphs>66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Avenir Book</vt:lpstr>
      <vt:lpstr>Avenir Heavy</vt:lpstr>
      <vt:lpstr>Avenir Light</vt:lpstr>
      <vt:lpstr>Avenir Medium</vt:lpstr>
      <vt:lpstr>Calibri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TEUTA</dc:creator>
  <cp:lastModifiedBy>tory cenaj</cp:lastModifiedBy>
  <cp:revision>2</cp:revision>
  <dcterms:modified xsi:type="dcterms:W3CDTF">2020-01-19T11:04:25Z</dcterms:modified>
</cp:coreProperties>
</file>