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783" r:id="rId3"/>
  </p:sldMasterIdLst>
  <p:notesMasterIdLst>
    <p:notesMasterId r:id="rId25"/>
  </p:notesMasterIdLst>
  <p:sldIdLst>
    <p:sldId id="2147477105" r:id="rId4"/>
    <p:sldId id="2147478526" r:id="rId5"/>
    <p:sldId id="1606" r:id="rId6"/>
    <p:sldId id="2147478530" r:id="rId7"/>
    <p:sldId id="2147478533" r:id="rId8"/>
    <p:sldId id="2147478535" r:id="rId9"/>
    <p:sldId id="2147478534" r:id="rId10"/>
    <p:sldId id="2147478537" r:id="rId11"/>
    <p:sldId id="2147478565" r:id="rId12"/>
    <p:sldId id="2147478539" r:id="rId13"/>
    <p:sldId id="2147478540" r:id="rId14"/>
    <p:sldId id="2147478541" r:id="rId15"/>
    <p:sldId id="2147478554" r:id="rId16"/>
    <p:sldId id="2147478555" r:id="rId17"/>
    <p:sldId id="2147478556" r:id="rId18"/>
    <p:sldId id="2147478557" r:id="rId19"/>
    <p:sldId id="2147478558" r:id="rId20"/>
    <p:sldId id="2147478559" r:id="rId21"/>
    <p:sldId id="2147478560" r:id="rId22"/>
    <p:sldId id="2147478562" r:id="rId23"/>
    <p:sldId id="21474785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88904E-CFC3-4738-9A2F-79C2D99FD13E}">
          <p14:sldIdLst>
            <p14:sldId id="2147477105"/>
            <p14:sldId id="2147478526"/>
            <p14:sldId id="1606"/>
            <p14:sldId id="2147478530"/>
            <p14:sldId id="2147478533"/>
            <p14:sldId id="2147478535"/>
            <p14:sldId id="2147478534"/>
            <p14:sldId id="2147478537"/>
            <p14:sldId id="2147478565"/>
            <p14:sldId id="2147478539"/>
            <p14:sldId id="2147478540"/>
            <p14:sldId id="2147478541"/>
            <p14:sldId id="2147478554"/>
            <p14:sldId id="2147478555"/>
            <p14:sldId id="2147478556"/>
            <p14:sldId id="2147478557"/>
            <p14:sldId id="2147478558"/>
            <p14:sldId id="2147478559"/>
            <p14:sldId id="2147478560"/>
            <p14:sldId id="2147478562"/>
            <p14:sldId id="21474785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471D9B-0B93-8BE0-A932-7C05A41905F9}" name="Clifford Goldsmith" initials="CG" userId="S::clifgold@microsoft.com::a0316ffb-d93a-46d6-851b-65d83d2f0ea0" providerId="AD"/>
  <p188:author id="{F22848C3-5568-3B6D-B485-8A0A45EA4950}" name="Molly McCarthy" initials="MM" userId="S::momccart@microsoft.com::7a222dfd-f301-4869-866f-63aac3818370" providerId="AD"/>
  <p188:author id="{35527AF0-B562-DF06-6E1D-697DC6A29783}" name="Sam Robinson" initials="SR" userId="S::samrob@microsoft.com::9427ca37-a0f9-4a5f-9db3-eb712b6f53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0E6FF"/>
    <a:srgbClr val="E6E6E6"/>
    <a:srgbClr val="00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76" autoAdjust="0"/>
    <p:restoredTop sz="91969" autoAdjust="0"/>
  </p:normalViewPr>
  <p:slideViewPr>
    <p:cSldViewPr snapToGrid="0" showGuides="1">
      <p:cViewPr varScale="1">
        <p:scale>
          <a:sx n="98" d="100"/>
          <a:sy n="98" d="100"/>
        </p:scale>
        <p:origin x="36" y="63"/>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McGrow" userId="c2d5c960-3ab0-4fd7-8159-f52f67d58006" providerId="ADAL" clId="{17131A6A-E10E-4182-9D84-A52BBACD02CB}"/>
    <pc:docChg chg="delSld modSection">
      <pc:chgData name="Kathleen McGrow" userId="c2d5c960-3ab0-4fd7-8159-f52f67d58006" providerId="ADAL" clId="{17131A6A-E10E-4182-9D84-A52BBACD02CB}" dt="2022-09-30T12:15:51.281" v="15" actId="47"/>
      <pc:docMkLst>
        <pc:docMk/>
      </pc:docMkLst>
      <pc:sldChg chg="del">
        <pc:chgData name="Kathleen McGrow" userId="c2d5c960-3ab0-4fd7-8159-f52f67d58006" providerId="ADAL" clId="{17131A6A-E10E-4182-9D84-A52BBACD02CB}" dt="2022-09-30T12:14:29.257" v="0" actId="47"/>
        <pc:sldMkLst>
          <pc:docMk/>
          <pc:sldMk cId="1760276363" sldId="2147478525"/>
        </pc:sldMkLst>
      </pc:sldChg>
      <pc:sldChg chg="del">
        <pc:chgData name="Kathleen McGrow" userId="c2d5c960-3ab0-4fd7-8159-f52f67d58006" providerId="ADAL" clId="{17131A6A-E10E-4182-9D84-A52BBACD02CB}" dt="2022-09-30T12:14:36.780" v="1" actId="47"/>
        <pc:sldMkLst>
          <pc:docMk/>
          <pc:sldMk cId="3054113974" sldId="2147478532"/>
        </pc:sldMkLst>
      </pc:sldChg>
      <pc:sldChg chg="del">
        <pc:chgData name="Kathleen McGrow" userId="c2d5c960-3ab0-4fd7-8159-f52f67d58006" providerId="ADAL" clId="{17131A6A-E10E-4182-9D84-A52BBACD02CB}" dt="2022-09-30T12:14:44.099" v="2" actId="47"/>
        <pc:sldMkLst>
          <pc:docMk/>
          <pc:sldMk cId="165606638" sldId="2147478536"/>
        </pc:sldMkLst>
      </pc:sldChg>
      <pc:sldChg chg="del">
        <pc:chgData name="Kathleen McGrow" userId="c2d5c960-3ab0-4fd7-8159-f52f67d58006" providerId="ADAL" clId="{17131A6A-E10E-4182-9D84-A52BBACD02CB}" dt="2022-09-30T12:15:31.122" v="4" actId="47"/>
        <pc:sldMkLst>
          <pc:docMk/>
          <pc:sldMk cId="1087204141" sldId="2147478542"/>
        </pc:sldMkLst>
      </pc:sldChg>
      <pc:sldChg chg="del">
        <pc:chgData name="Kathleen McGrow" userId="c2d5c960-3ab0-4fd7-8159-f52f67d58006" providerId="ADAL" clId="{17131A6A-E10E-4182-9D84-A52BBACD02CB}" dt="2022-09-30T12:15:34.660" v="5" actId="47"/>
        <pc:sldMkLst>
          <pc:docMk/>
          <pc:sldMk cId="1782256903" sldId="2147478543"/>
        </pc:sldMkLst>
      </pc:sldChg>
      <pc:sldChg chg="del">
        <pc:chgData name="Kathleen McGrow" userId="c2d5c960-3ab0-4fd7-8159-f52f67d58006" providerId="ADAL" clId="{17131A6A-E10E-4182-9D84-A52BBACD02CB}" dt="2022-09-30T12:15:39.751" v="6" actId="47"/>
        <pc:sldMkLst>
          <pc:docMk/>
          <pc:sldMk cId="2461330872" sldId="2147478544"/>
        </pc:sldMkLst>
      </pc:sldChg>
      <pc:sldChg chg="del">
        <pc:chgData name="Kathleen McGrow" userId="c2d5c960-3ab0-4fd7-8159-f52f67d58006" providerId="ADAL" clId="{17131A6A-E10E-4182-9D84-A52BBACD02CB}" dt="2022-09-30T12:15:40.458" v="7" actId="47"/>
        <pc:sldMkLst>
          <pc:docMk/>
          <pc:sldMk cId="4100971114" sldId="2147478545"/>
        </pc:sldMkLst>
      </pc:sldChg>
      <pc:sldChg chg="del">
        <pc:chgData name="Kathleen McGrow" userId="c2d5c960-3ab0-4fd7-8159-f52f67d58006" providerId="ADAL" clId="{17131A6A-E10E-4182-9D84-A52BBACD02CB}" dt="2022-09-30T12:15:41.119" v="8" actId="47"/>
        <pc:sldMkLst>
          <pc:docMk/>
          <pc:sldMk cId="913595920" sldId="2147478546"/>
        </pc:sldMkLst>
      </pc:sldChg>
      <pc:sldChg chg="del">
        <pc:chgData name="Kathleen McGrow" userId="c2d5c960-3ab0-4fd7-8159-f52f67d58006" providerId="ADAL" clId="{17131A6A-E10E-4182-9D84-A52BBACD02CB}" dt="2022-09-30T12:15:44.043" v="9" actId="47"/>
        <pc:sldMkLst>
          <pc:docMk/>
          <pc:sldMk cId="156970534" sldId="2147478547"/>
        </pc:sldMkLst>
      </pc:sldChg>
      <pc:sldChg chg="del">
        <pc:chgData name="Kathleen McGrow" userId="c2d5c960-3ab0-4fd7-8159-f52f67d58006" providerId="ADAL" clId="{17131A6A-E10E-4182-9D84-A52BBACD02CB}" dt="2022-09-30T12:15:44.599" v="10" actId="47"/>
        <pc:sldMkLst>
          <pc:docMk/>
          <pc:sldMk cId="3519800901" sldId="2147478548"/>
        </pc:sldMkLst>
      </pc:sldChg>
      <pc:sldChg chg="del">
        <pc:chgData name="Kathleen McGrow" userId="c2d5c960-3ab0-4fd7-8159-f52f67d58006" providerId="ADAL" clId="{17131A6A-E10E-4182-9D84-A52BBACD02CB}" dt="2022-09-30T12:15:45.087" v="11" actId="47"/>
        <pc:sldMkLst>
          <pc:docMk/>
          <pc:sldMk cId="600384123" sldId="2147478549"/>
        </pc:sldMkLst>
      </pc:sldChg>
      <pc:sldChg chg="del">
        <pc:chgData name="Kathleen McGrow" userId="c2d5c960-3ab0-4fd7-8159-f52f67d58006" providerId="ADAL" clId="{17131A6A-E10E-4182-9D84-A52BBACD02CB}" dt="2022-09-30T12:15:45.606" v="12" actId="47"/>
        <pc:sldMkLst>
          <pc:docMk/>
          <pc:sldMk cId="2632087504" sldId="2147478550"/>
        </pc:sldMkLst>
      </pc:sldChg>
      <pc:sldChg chg="del">
        <pc:chgData name="Kathleen McGrow" userId="c2d5c960-3ab0-4fd7-8159-f52f67d58006" providerId="ADAL" clId="{17131A6A-E10E-4182-9D84-A52BBACD02CB}" dt="2022-09-30T12:15:46.329" v="13" actId="47"/>
        <pc:sldMkLst>
          <pc:docMk/>
          <pc:sldMk cId="4111038131" sldId="2147478551"/>
        </pc:sldMkLst>
      </pc:sldChg>
      <pc:sldChg chg="del">
        <pc:chgData name="Kathleen McGrow" userId="c2d5c960-3ab0-4fd7-8159-f52f67d58006" providerId="ADAL" clId="{17131A6A-E10E-4182-9D84-A52BBACD02CB}" dt="2022-09-30T12:15:50.759" v="14" actId="47"/>
        <pc:sldMkLst>
          <pc:docMk/>
          <pc:sldMk cId="4245904808" sldId="2147478552"/>
        </pc:sldMkLst>
      </pc:sldChg>
      <pc:sldChg chg="del">
        <pc:chgData name="Kathleen McGrow" userId="c2d5c960-3ab0-4fd7-8159-f52f67d58006" providerId="ADAL" clId="{17131A6A-E10E-4182-9D84-A52BBACD02CB}" dt="2022-09-30T12:15:51.281" v="15" actId="47"/>
        <pc:sldMkLst>
          <pc:docMk/>
          <pc:sldMk cId="886020034" sldId="2147478553"/>
        </pc:sldMkLst>
      </pc:sldChg>
      <pc:sldChg chg="del">
        <pc:chgData name="Kathleen McGrow" userId="c2d5c960-3ab0-4fd7-8159-f52f67d58006" providerId="ADAL" clId="{17131A6A-E10E-4182-9D84-A52BBACD02CB}" dt="2022-09-30T12:15:17.692" v="3" actId="47"/>
        <pc:sldMkLst>
          <pc:docMk/>
          <pc:sldMk cId="2537432488" sldId="21474785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National Health Expenditure</c:v>
                </c:pt>
              </c:strCache>
            </c:strRef>
          </c:tx>
          <c:spPr>
            <a:ln w="28575" cap="rnd">
              <a:solidFill>
                <a:schemeClr val="accent2"/>
              </a:solidFill>
              <a:round/>
            </a:ln>
            <a:effectLst/>
          </c:spPr>
          <c:marker>
            <c:symbol val="none"/>
          </c:marker>
          <c:cat>
            <c:strRef>
              <c:f>Sheet1!$B$1:$F$1</c:f>
              <c:strCache>
                <c:ptCount val="5"/>
                <c:pt idx="0">
                  <c:v>2016</c:v>
                </c:pt>
                <c:pt idx="1">
                  <c:v>2018</c:v>
                </c:pt>
                <c:pt idx="2">
                  <c:v>2020</c:v>
                </c:pt>
                <c:pt idx="3">
                  <c:v>2025</c:v>
                </c:pt>
                <c:pt idx="4">
                  <c:v>2030</c:v>
                </c:pt>
              </c:strCache>
            </c:strRef>
          </c:cat>
          <c:val>
            <c:numRef>
              <c:f>Sheet1!$B$2:$F$2</c:f>
              <c:numCache>
                <c:formatCode>0%</c:formatCode>
                <c:ptCount val="5"/>
                <c:pt idx="0">
                  <c:v>0</c:v>
                </c:pt>
                <c:pt idx="1">
                  <c:v>9.0219274660930868E-2</c:v>
                </c:pt>
                <c:pt idx="2">
                  <c:v>0.19919937862221418</c:v>
                </c:pt>
                <c:pt idx="3">
                  <c:v>0.56760470813168418</c:v>
                </c:pt>
                <c:pt idx="4">
                  <c:v>0.84994323952918682</c:v>
                </c:pt>
              </c:numCache>
            </c:numRef>
          </c:val>
          <c:smooth val="0"/>
          <c:extLst>
            <c:ext xmlns:c16="http://schemas.microsoft.com/office/drawing/2014/chart" uri="{C3380CC4-5D6E-409C-BE32-E72D297353CC}">
              <c16:uniqueId val="{00000008-536A-4B5F-AE13-4F957531A3ED}"/>
            </c:ext>
          </c:extLst>
        </c:ser>
        <c:ser>
          <c:idx val="1"/>
          <c:order val="1"/>
          <c:tx>
            <c:strRef>
              <c:f>Sheet1!$A$3</c:f>
              <c:strCache>
                <c:ptCount val="1"/>
                <c:pt idx="0">
                  <c:v>Population &gt;65</c:v>
                </c:pt>
              </c:strCache>
            </c:strRef>
          </c:tx>
          <c:spPr>
            <a:ln w="28575" cap="rnd">
              <a:solidFill>
                <a:schemeClr val="accent1"/>
              </a:solidFill>
              <a:round/>
            </a:ln>
            <a:effectLst/>
          </c:spPr>
          <c:marker>
            <c:symbol val="none"/>
          </c:marker>
          <c:cat>
            <c:strRef>
              <c:f>Sheet1!$B$1:$F$1</c:f>
              <c:strCache>
                <c:ptCount val="5"/>
                <c:pt idx="0">
                  <c:v>2016</c:v>
                </c:pt>
                <c:pt idx="1">
                  <c:v>2018</c:v>
                </c:pt>
                <c:pt idx="2">
                  <c:v>2020</c:v>
                </c:pt>
                <c:pt idx="3">
                  <c:v>2025</c:v>
                </c:pt>
                <c:pt idx="4">
                  <c:v>2030</c:v>
                </c:pt>
              </c:strCache>
            </c:strRef>
          </c:cat>
          <c:val>
            <c:numRef>
              <c:f>Sheet1!$B$3:$F$3</c:f>
              <c:numCache>
                <c:formatCode>0%</c:formatCode>
                <c:ptCount val="5"/>
                <c:pt idx="0">
                  <c:v>0</c:v>
                </c:pt>
                <c:pt idx="1">
                  <c:v>9.5890410958904132E-2</c:v>
                </c:pt>
                <c:pt idx="2">
                  <c:v>0.1575342465753424</c:v>
                </c:pt>
                <c:pt idx="3">
                  <c:v>0.28424657534246578</c:v>
                </c:pt>
                <c:pt idx="4">
                  <c:v>0.41095890410958918</c:v>
                </c:pt>
              </c:numCache>
            </c:numRef>
          </c:val>
          <c:smooth val="0"/>
          <c:extLst>
            <c:ext xmlns:c16="http://schemas.microsoft.com/office/drawing/2014/chart" uri="{C3380CC4-5D6E-409C-BE32-E72D297353CC}">
              <c16:uniqueId val="{00000009-536A-4B5F-AE13-4F957531A3ED}"/>
            </c:ext>
          </c:extLst>
        </c:ser>
        <c:ser>
          <c:idx val="2"/>
          <c:order val="2"/>
          <c:tx>
            <c:strRef>
              <c:f>Sheet1!$A$4</c:f>
              <c:strCache>
                <c:ptCount val="1"/>
                <c:pt idx="0">
                  <c:v>Labor Cost</c:v>
                </c:pt>
              </c:strCache>
            </c:strRef>
          </c:tx>
          <c:spPr>
            <a:ln w="28575" cap="rnd">
              <a:solidFill>
                <a:schemeClr val="bg2"/>
              </a:solidFill>
              <a:round/>
            </a:ln>
            <a:effectLst/>
          </c:spPr>
          <c:marker>
            <c:symbol val="none"/>
          </c:marker>
          <c:cat>
            <c:strRef>
              <c:f>Sheet1!$B$1:$F$1</c:f>
              <c:strCache>
                <c:ptCount val="5"/>
                <c:pt idx="0">
                  <c:v>2016</c:v>
                </c:pt>
                <c:pt idx="1">
                  <c:v>2018</c:v>
                </c:pt>
                <c:pt idx="2">
                  <c:v>2020</c:v>
                </c:pt>
                <c:pt idx="3">
                  <c:v>2025</c:v>
                </c:pt>
                <c:pt idx="4">
                  <c:v>2030</c:v>
                </c:pt>
              </c:strCache>
            </c:strRef>
          </c:cat>
          <c:val>
            <c:numRef>
              <c:f>Sheet1!$B$4:$F$4</c:f>
              <c:numCache>
                <c:formatCode>0%</c:formatCode>
                <c:ptCount val="5"/>
                <c:pt idx="0">
                  <c:v>0</c:v>
                </c:pt>
                <c:pt idx="1">
                  <c:v>7.9000000000000001E-2</c:v>
                </c:pt>
                <c:pt idx="2">
                  <c:v>0.11899999999999999</c:v>
                </c:pt>
                <c:pt idx="3">
                  <c:v>0.152</c:v>
                </c:pt>
                <c:pt idx="4">
                  <c:v>0.23100000000000001</c:v>
                </c:pt>
              </c:numCache>
            </c:numRef>
          </c:val>
          <c:smooth val="0"/>
          <c:extLst>
            <c:ext xmlns:c16="http://schemas.microsoft.com/office/drawing/2014/chart" uri="{C3380CC4-5D6E-409C-BE32-E72D297353CC}">
              <c16:uniqueId val="{0000000A-536A-4B5F-AE13-4F957531A3ED}"/>
            </c:ext>
          </c:extLst>
        </c:ser>
        <c:ser>
          <c:idx val="3"/>
          <c:order val="3"/>
          <c:tx>
            <c:strRef>
              <c:f>Sheet1!$A$5</c:f>
              <c:strCache>
                <c:ptCount val="1"/>
                <c:pt idx="0">
                  <c:v>Healthcare worker demand</c:v>
                </c:pt>
              </c:strCache>
            </c:strRef>
          </c:tx>
          <c:spPr>
            <a:ln w="28575" cap="rnd">
              <a:solidFill>
                <a:schemeClr val="accent2">
                  <a:lumMod val="50000"/>
                </a:schemeClr>
              </a:solidFill>
              <a:round/>
            </a:ln>
            <a:effectLst/>
          </c:spPr>
          <c:marker>
            <c:symbol val="none"/>
          </c:marker>
          <c:cat>
            <c:strRef>
              <c:f>Sheet1!$B$1:$F$1</c:f>
              <c:strCache>
                <c:ptCount val="5"/>
                <c:pt idx="0">
                  <c:v>2016</c:v>
                </c:pt>
                <c:pt idx="1">
                  <c:v>2018</c:v>
                </c:pt>
                <c:pt idx="2">
                  <c:v>2020</c:v>
                </c:pt>
                <c:pt idx="3">
                  <c:v>2025</c:v>
                </c:pt>
                <c:pt idx="4">
                  <c:v>2030</c:v>
                </c:pt>
              </c:strCache>
            </c:strRef>
          </c:cat>
          <c:val>
            <c:numRef>
              <c:f>Sheet1!$B$5:$F$5</c:f>
              <c:numCache>
                <c:formatCode>0%</c:formatCode>
                <c:ptCount val="5"/>
                <c:pt idx="0">
                  <c:v>0</c:v>
                </c:pt>
                <c:pt idx="1">
                  <c:v>4.4617686432002597E-2</c:v>
                </c:pt>
                <c:pt idx="2">
                  <c:v>3.8202483135155035E-2</c:v>
                </c:pt>
                <c:pt idx="3">
                  <c:v>9.4889361367036781E-2</c:v>
                </c:pt>
                <c:pt idx="4">
                  <c:v>0.212305430873822</c:v>
                </c:pt>
              </c:numCache>
            </c:numRef>
          </c:val>
          <c:smooth val="0"/>
          <c:extLst>
            <c:ext xmlns:c16="http://schemas.microsoft.com/office/drawing/2014/chart" uri="{C3380CC4-5D6E-409C-BE32-E72D297353CC}">
              <c16:uniqueId val="{0000000B-536A-4B5F-AE13-4F957531A3ED}"/>
            </c:ext>
          </c:extLst>
        </c:ser>
        <c:ser>
          <c:idx val="4"/>
          <c:order val="4"/>
          <c:tx>
            <c:strRef>
              <c:f>Sheet1!$A$6</c:f>
              <c:strCache>
                <c:ptCount val="1"/>
                <c:pt idx="0">
                  <c:v>Birth rate</c:v>
                </c:pt>
              </c:strCache>
            </c:strRef>
          </c:tx>
          <c:spPr>
            <a:ln w="28575" cap="rnd">
              <a:solidFill>
                <a:schemeClr val="accent6"/>
              </a:solidFill>
              <a:round/>
            </a:ln>
            <a:effectLst/>
          </c:spPr>
          <c:marker>
            <c:symbol val="none"/>
          </c:marker>
          <c:cat>
            <c:strRef>
              <c:f>Sheet1!$B$1:$F$1</c:f>
              <c:strCache>
                <c:ptCount val="5"/>
                <c:pt idx="0">
                  <c:v>2016</c:v>
                </c:pt>
                <c:pt idx="1">
                  <c:v>2018</c:v>
                </c:pt>
                <c:pt idx="2">
                  <c:v>2020</c:v>
                </c:pt>
                <c:pt idx="3">
                  <c:v>2025</c:v>
                </c:pt>
                <c:pt idx="4">
                  <c:v>2030</c:v>
                </c:pt>
              </c:strCache>
            </c:strRef>
          </c:cat>
          <c:val>
            <c:numRef>
              <c:f>Sheet1!$B$6:$F$6</c:f>
              <c:numCache>
                <c:formatCode>0%</c:formatCode>
                <c:ptCount val="5"/>
                <c:pt idx="0">
                  <c:v>0</c:v>
                </c:pt>
                <c:pt idx="1">
                  <c:v>-1.8855550090178752E-2</c:v>
                </c:pt>
                <c:pt idx="2">
                  <c:v>-1.7051975733726854E-2</c:v>
                </c:pt>
                <c:pt idx="3">
                  <c:v>-1.7871782259386782E-2</c:v>
                </c:pt>
                <c:pt idx="4">
                  <c:v>-2.9349073618626046E-2</c:v>
                </c:pt>
              </c:numCache>
            </c:numRef>
          </c:val>
          <c:smooth val="0"/>
          <c:extLst>
            <c:ext xmlns:c16="http://schemas.microsoft.com/office/drawing/2014/chart" uri="{C3380CC4-5D6E-409C-BE32-E72D297353CC}">
              <c16:uniqueId val="{00000000-2DC7-46E7-9E0B-910C7594256A}"/>
            </c:ext>
          </c:extLst>
        </c:ser>
        <c:ser>
          <c:idx val="5"/>
          <c:order val="5"/>
          <c:tx>
            <c:strRef>
              <c:f>Sheet1!$A$7</c:f>
              <c:strCache>
                <c:ptCount val="1"/>
                <c:pt idx="0">
                  <c:v>College enrollment</c:v>
                </c:pt>
              </c:strCache>
            </c:strRef>
          </c:tx>
          <c:spPr>
            <a:ln w="28575" cap="rnd">
              <a:solidFill>
                <a:schemeClr val="accent5"/>
              </a:solidFill>
              <a:round/>
            </a:ln>
            <a:effectLst/>
          </c:spPr>
          <c:marker>
            <c:symbol val="none"/>
          </c:marker>
          <c:cat>
            <c:strRef>
              <c:f>Sheet1!$B$1:$F$1</c:f>
              <c:strCache>
                <c:ptCount val="5"/>
                <c:pt idx="0">
                  <c:v>2016</c:v>
                </c:pt>
                <c:pt idx="1">
                  <c:v>2018</c:v>
                </c:pt>
                <c:pt idx="2">
                  <c:v>2020</c:v>
                </c:pt>
                <c:pt idx="3">
                  <c:v>2025</c:v>
                </c:pt>
                <c:pt idx="4">
                  <c:v>2030</c:v>
                </c:pt>
              </c:strCache>
            </c:strRef>
          </c:cat>
          <c:val>
            <c:numRef>
              <c:f>Sheet1!$B$7:$F$7</c:f>
              <c:numCache>
                <c:formatCode>0%</c:formatCode>
                <c:ptCount val="5"/>
                <c:pt idx="0">
                  <c:v>0</c:v>
                </c:pt>
                <c:pt idx="1">
                  <c:v>-9.8504048491200123E-3</c:v>
                </c:pt>
                <c:pt idx="2">
                  <c:v>-4.3089852823362876E-2</c:v>
                </c:pt>
                <c:pt idx="3">
                  <c:v>-2.7560979296514819E-2</c:v>
                </c:pt>
                <c:pt idx="4">
                  <c:v>-0.11825020532173797</c:v>
                </c:pt>
              </c:numCache>
            </c:numRef>
          </c:val>
          <c:smooth val="0"/>
          <c:extLst>
            <c:ext xmlns:c16="http://schemas.microsoft.com/office/drawing/2014/chart" uri="{C3380CC4-5D6E-409C-BE32-E72D297353CC}">
              <c16:uniqueId val="{00000001-2DC7-46E7-9E0B-910C7594256A}"/>
            </c:ext>
          </c:extLst>
        </c:ser>
        <c:ser>
          <c:idx val="6"/>
          <c:order val="6"/>
          <c:tx>
            <c:strRef>
              <c:f>Sheet1!$A$8</c:f>
              <c:strCache>
                <c:ptCount val="1"/>
                <c:pt idx="0">
                  <c:v>Labor participation</c:v>
                </c:pt>
              </c:strCache>
            </c:strRef>
          </c:tx>
          <c:spPr>
            <a:ln w="28575" cap="rnd">
              <a:solidFill>
                <a:srgbClr val="008575"/>
              </a:solidFill>
              <a:round/>
            </a:ln>
            <a:effectLst/>
          </c:spPr>
          <c:marker>
            <c:symbol val="none"/>
          </c:marker>
          <c:cat>
            <c:strRef>
              <c:f>Sheet1!$B$1:$F$1</c:f>
              <c:strCache>
                <c:ptCount val="5"/>
                <c:pt idx="0">
                  <c:v>2016</c:v>
                </c:pt>
                <c:pt idx="1">
                  <c:v>2018</c:v>
                </c:pt>
                <c:pt idx="2">
                  <c:v>2020</c:v>
                </c:pt>
                <c:pt idx="3">
                  <c:v>2025</c:v>
                </c:pt>
                <c:pt idx="4">
                  <c:v>2030</c:v>
                </c:pt>
              </c:strCache>
            </c:strRef>
          </c:cat>
          <c:val>
            <c:numRef>
              <c:f>Sheet1!$B$8:$F$8</c:f>
              <c:numCache>
                <c:formatCode>0%</c:formatCode>
                <c:ptCount val="5"/>
                <c:pt idx="0">
                  <c:v>0</c:v>
                </c:pt>
                <c:pt idx="1">
                  <c:v>-3.1796502384737E-3</c:v>
                </c:pt>
                <c:pt idx="2">
                  <c:v>-1.907790143084254E-2</c:v>
                </c:pt>
                <c:pt idx="3">
                  <c:v>-1.1128775834658121E-2</c:v>
                </c:pt>
                <c:pt idx="4">
                  <c:v>-3.9745627980922099E-2</c:v>
                </c:pt>
              </c:numCache>
            </c:numRef>
          </c:val>
          <c:smooth val="0"/>
          <c:extLst>
            <c:ext xmlns:c16="http://schemas.microsoft.com/office/drawing/2014/chart" uri="{C3380CC4-5D6E-409C-BE32-E72D297353CC}">
              <c16:uniqueId val="{00000002-2DC7-46E7-9E0B-910C7594256A}"/>
            </c:ext>
          </c:extLst>
        </c:ser>
        <c:dLbls>
          <c:showLegendKey val="0"/>
          <c:showVal val="0"/>
          <c:showCatName val="0"/>
          <c:showSerName val="0"/>
          <c:showPercent val="0"/>
          <c:showBubbleSize val="0"/>
        </c:dLbls>
        <c:smooth val="0"/>
        <c:axId val="1986209247"/>
        <c:axId val="1986222975"/>
      </c:lineChart>
      <c:catAx>
        <c:axId val="19862092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1986222975"/>
        <c:crosses val="autoZero"/>
        <c:auto val="1"/>
        <c:lblAlgn val="ctr"/>
        <c:lblOffset val="100"/>
        <c:noMultiLvlLbl val="0"/>
      </c:catAx>
      <c:valAx>
        <c:axId val="1986222975"/>
        <c:scaling>
          <c:orientation val="minMax"/>
          <c:max val="0.66000000000000014"/>
          <c:min val="-0.120000000000000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6209247"/>
        <c:crosses val="autoZero"/>
        <c:crossBetween val="between"/>
        <c:majorUnit val="6.000000000000001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A80B6E-E007-4CEA-A3A7-07F9E91CD0D7}"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B40A171C-54FC-495B-87C2-4B858D4E34F6}">
      <dgm:prSet>
        <dgm:style>
          <a:lnRef idx="1">
            <a:schemeClr val="accent1"/>
          </a:lnRef>
          <a:fillRef idx="2">
            <a:schemeClr val="accent1"/>
          </a:fillRef>
          <a:effectRef idx="1">
            <a:schemeClr val="accent1"/>
          </a:effectRef>
          <a:fontRef idx="minor">
            <a:schemeClr val="dk1"/>
          </a:fontRef>
        </dgm:style>
      </dgm:prSet>
      <dgm:spPr/>
      <dgm:t>
        <a:bodyPr/>
        <a:lstStyle/>
        <a:p>
          <a:r>
            <a:rPr lang="en-US" baseline="0" dirty="0"/>
            <a:t>Hospitals are experiencing worst margins of the pandemic </a:t>
          </a:r>
          <a:endParaRPr lang="en-US" dirty="0"/>
        </a:p>
      </dgm:t>
    </dgm:pt>
    <dgm:pt modelId="{00DE733F-827C-4979-B5EB-9D4CC90CA52D}" type="parTrans" cxnId="{147EA6E2-B0B6-4852-9367-DCEA6C26E3CA}">
      <dgm:prSet/>
      <dgm:spPr/>
      <dgm:t>
        <a:bodyPr/>
        <a:lstStyle/>
        <a:p>
          <a:endParaRPr lang="en-US"/>
        </a:p>
      </dgm:t>
    </dgm:pt>
    <dgm:pt modelId="{F80B6D39-6FB8-4D75-8670-335A6E8D275D}" type="sibTrans" cxnId="{147EA6E2-B0B6-4852-9367-DCEA6C26E3CA}">
      <dgm:prSet/>
      <dgm:spPr/>
      <dgm:t>
        <a:bodyPr/>
        <a:lstStyle/>
        <a:p>
          <a:endParaRPr lang="en-US"/>
        </a:p>
      </dgm:t>
    </dgm:pt>
    <dgm:pt modelId="{4D78F8C2-29BA-4626-968D-24DE7C50A753}">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dirty="0"/>
            <a:t>Seven months into 2022, organizations accrued enormous losses </a:t>
          </a:r>
          <a:endParaRPr lang="en-US" sz="1100" dirty="0"/>
        </a:p>
      </dgm:t>
    </dgm:pt>
    <dgm:pt modelId="{88A96FC7-5B54-4E41-A912-74355ED46459}" type="parTrans" cxnId="{29A1CCE6-0439-41D5-BAD8-D3D55CFA6DE6}">
      <dgm:prSet/>
      <dgm:spPr/>
      <dgm:t>
        <a:bodyPr/>
        <a:lstStyle/>
        <a:p>
          <a:endParaRPr lang="en-US"/>
        </a:p>
      </dgm:t>
    </dgm:pt>
    <dgm:pt modelId="{DDEB2BC9-2571-457D-8DB8-02AAAD0D0A79}" type="sibTrans" cxnId="{29A1CCE6-0439-41D5-BAD8-D3D55CFA6DE6}">
      <dgm:prSet/>
      <dgm:spPr/>
      <dgm:t>
        <a:bodyPr/>
        <a:lstStyle/>
        <a:p>
          <a:endParaRPr lang="en-US"/>
        </a:p>
      </dgm:t>
    </dgm:pt>
    <dgm:pt modelId="{D24DA708-2C57-45A7-A27D-329376409020}">
      <dgm:prSet>
        <dgm:style>
          <a:lnRef idx="1">
            <a:schemeClr val="accent1"/>
          </a:lnRef>
          <a:fillRef idx="2">
            <a:schemeClr val="accent1"/>
          </a:fillRef>
          <a:effectRef idx="1">
            <a:schemeClr val="accent1"/>
          </a:effectRef>
          <a:fontRef idx="minor">
            <a:schemeClr val="dk1"/>
          </a:fontRef>
        </dgm:style>
      </dgm:prSet>
      <dgm:spPr/>
      <dgm:t>
        <a:bodyPr/>
        <a:lstStyle/>
        <a:p>
          <a:r>
            <a:rPr lang="en-US" baseline="0" dirty="0"/>
            <a:t>Margins plummeted </a:t>
          </a:r>
          <a:endParaRPr lang="en-US" dirty="0"/>
        </a:p>
      </dgm:t>
    </dgm:pt>
    <dgm:pt modelId="{9A6021DA-DE73-4824-B92E-44969CC718FA}" type="parTrans" cxnId="{E3B2E38F-87EB-430A-B685-7C5CB1382770}">
      <dgm:prSet/>
      <dgm:spPr/>
      <dgm:t>
        <a:bodyPr/>
        <a:lstStyle/>
        <a:p>
          <a:endParaRPr lang="en-US"/>
        </a:p>
      </dgm:t>
    </dgm:pt>
    <dgm:pt modelId="{EF883B48-39DE-41FC-AADE-E9169FD4B12F}" type="sibTrans" cxnId="{E3B2E38F-87EB-430A-B685-7C5CB1382770}">
      <dgm:prSet/>
      <dgm:spPr/>
      <dgm:t>
        <a:bodyPr/>
        <a:lstStyle/>
        <a:p>
          <a:endParaRPr lang="en-US"/>
        </a:p>
      </dgm:t>
    </dgm:pt>
    <dgm:pt modelId="{FDB4C89D-6821-4B70-A270-D05347F17243}">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Hospitals saw gradual improvement - July reversed any gains hospitals saw this year. </a:t>
          </a:r>
          <a:endParaRPr lang="en-US" sz="1100"/>
        </a:p>
      </dgm:t>
    </dgm:pt>
    <dgm:pt modelId="{2BE02011-D0D9-4B63-A89D-2BEFD6CBF25B}" type="parTrans" cxnId="{AA363A34-8D3A-4F26-985B-71E4D14977DD}">
      <dgm:prSet/>
      <dgm:spPr/>
      <dgm:t>
        <a:bodyPr/>
        <a:lstStyle/>
        <a:p>
          <a:endParaRPr lang="en-US"/>
        </a:p>
      </dgm:t>
    </dgm:pt>
    <dgm:pt modelId="{4A3928BF-D045-48D5-A7DD-F5F2141A3E91}" type="sibTrans" cxnId="{AA363A34-8D3A-4F26-985B-71E4D14977DD}">
      <dgm:prSet/>
      <dgm:spPr/>
      <dgm:t>
        <a:bodyPr/>
        <a:lstStyle/>
        <a:p>
          <a:endParaRPr lang="en-US"/>
        </a:p>
      </dgm:t>
    </dgm:pt>
    <dgm:pt modelId="{B97CFB51-5547-45D2-83FA-FD60EA3FFFC5}">
      <dgm:prSet>
        <dgm:style>
          <a:lnRef idx="1">
            <a:schemeClr val="accent1"/>
          </a:lnRef>
          <a:fillRef idx="2">
            <a:schemeClr val="accent1"/>
          </a:fillRef>
          <a:effectRef idx="1">
            <a:schemeClr val="accent1"/>
          </a:effectRef>
          <a:fontRef idx="minor">
            <a:schemeClr val="dk1"/>
          </a:fontRef>
        </dgm:style>
      </dgm:prSet>
      <dgm:spPr/>
      <dgm:t>
        <a:bodyPr/>
        <a:lstStyle/>
        <a:p>
          <a:r>
            <a:rPr lang="en-US" baseline="0" dirty="0"/>
            <a:t>Labor expenses increased</a:t>
          </a:r>
          <a:endParaRPr lang="en-US" dirty="0"/>
        </a:p>
      </dgm:t>
    </dgm:pt>
    <dgm:pt modelId="{BF910FB9-67F6-4FCF-90A9-EEAA10FD72DD}" type="parTrans" cxnId="{552F8184-C7C0-4EA7-AAA3-529B9A7ABA95}">
      <dgm:prSet/>
      <dgm:spPr/>
      <dgm:t>
        <a:bodyPr/>
        <a:lstStyle/>
        <a:p>
          <a:endParaRPr lang="en-US"/>
        </a:p>
      </dgm:t>
    </dgm:pt>
    <dgm:pt modelId="{68F1673D-D06C-49C0-9A21-8BA028B3938A}" type="sibTrans" cxnId="{552F8184-C7C0-4EA7-AAA3-529B9A7ABA95}">
      <dgm:prSet/>
      <dgm:spPr/>
      <dgm:t>
        <a:bodyPr/>
        <a:lstStyle/>
        <a:p>
          <a:endParaRPr lang="en-US"/>
        </a:p>
      </dgm:t>
    </dgm:pt>
    <dgm:pt modelId="{4FEE4BC7-E3E8-4BC0-88F5-4D0706CB2B6D}">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Hospitals hired more aggressively</a:t>
          </a:r>
          <a:endParaRPr lang="en-US" sz="1100"/>
        </a:p>
      </dgm:t>
    </dgm:pt>
    <dgm:pt modelId="{077749EF-D7A9-4BC1-8223-C49E71495995}" type="parTrans" cxnId="{BAC9865E-0247-42F7-B020-88CD3CF9B6B7}">
      <dgm:prSet/>
      <dgm:spPr/>
      <dgm:t>
        <a:bodyPr/>
        <a:lstStyle/>
        <a:p>
          <a:endParaRPr lang="en-US"/>
        </a:p>
      </dgm:t>
    </dgm:pt>
    <dgm:pt modelId="{440A94CA-28B3-4459-8AD7-695B1D0E8413}" type="sibTrans" cxnId="{BAC9865E-0247-42F7-B020-88CD3CF9B6B7}">
      <dgm:prSet/>
      <dgm:spPr/>
      <dgm:t>
        <a:bodyPr/>
        <a:lstStyle/>
        <a:p>
          <a:endParaRPr lang="en-US"/>
        </a:p>
      </dgm:t>
    </dgm:pt>
    <dgm:pt modelId="{F06061B6-27B8-4E5C-B725-847247462BD1}">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Sicker patients stayed in the hospital longer, driving up costs </a:t>
          </a:r>
          <a:endParaRPr lang="en-US" sz="1100"/>
        </a:p>
      </dgm:t>
    </dgm:pt>
    <dgm:pt modelId="{F7F63E02-C104-44FD-97A6-2677A4B3328A}" type="parTrans" cxnId="{CB533AD6-FE27-4B6C-9B3F-9BCFFAF5D109}">
      <dgm:prSet/>
      <dgm:spPr/>
      <dgm:t>
        <a:bodyPr/>
        <a:lstStyle/>
        <a:p>
          <a:endParaRPr lang="en-US"/>
        </a:p>
      </dgm:t>
    </dgm:pt>
    <dgm:pt modelId="{348FD77D-6968-4C22-B338-891057EB1C56}" type="sibTrans" cxnId="{CB533AD6-FE27-4B6C-9B3F-9BCFFAF5D109}">
      <dgm:prSet/>
      <dgm:spPr/>
      <dgm:t>
        <a:bodyPr/>
        <a:lstStyle/>
        <a:p>
          <a:endParaRPr lang="en-US"/>
        </a:p>
      </dgm:t>
    </dgm:pt>
    <dgm:pt modelId="{3024A8E2-DF2E-46C4-A9BE-8B57CC6D5A40}">
      <dgm:prSet>
        <dgm:style>
          <a:lnRef idx="1">
            <a:schemeClr val="accent1"/>
          </a:lnRef>
          <a:fillRef idx="2">
            <a:schemeClr val="accent1"/>
          </a:fillRef>
          <a:effectRef idx="1">
            <a:schemeClr val="accent1"/>
          </a:effectRef>
          <a:fontRef idx="minor">
            <a:schemeClr val="dk1"/>
          </a:fontRef>
        </dgm:style>
      </dgm:prSet>
      <dgm:spPr/>
      <dgm:t>
        <a:bodyPr/>
        <a:lstStyle/>
        <a:p>
          <a:r>
            <a:rPr lang="en-US" baseline="0" dirty="0"/>
            <a:t>Outpatient activity dropped </a:t>
          </a:r>
          <a:endParaRPr lang="en-US" dirty="0"/>
        </a:p>
      </dgm:t>
    </dgm:pt>
    <dgm:pt modelId="{6FB5DAB0-B383-4BE0-A35A-A0A0F7DB00F6}" type="parTrans" cxnId="{0DAC7DD8-8CB5-4AD5-8FAC-B6A09A89A5F1}">
      <dgm:prSet/>
      <dgm:spPr/>
      <dgm:t>
        <a:bodyPr/>
        <a:lstStyle/>
        <a:p>
          <a:endParaRPr lang="en-US"/>
        </a:p>
      </dgm:t>
    </dgm:pt>
    <dgm:pt modelId="{246B42C9-079F-4B49-AEAC-528F0EC58EEC}" type="sibTrans" cxnId="{0DAC7DD8-8CB5-4AD5-8FAC-B6A09A89A5F1}">
      <dgm:prSet/>
      <dgm:spPr/>
      <dgm:t>
        <a:bodyPr/>
        <a:lstStyle/>
        <a:p>
          <a:endParaRPr lang="en-US"/>
        </a:p>
      </dgm:t>
    </dgm:pt>
    <dgm:pt modelId="{D78EF267-A8DA-4646-95F4-1CEFC65FDCB7}">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Pent-up demand for outpatient procedures following the Omicron surge lessened</a:t>
          </a:r>
          <a:endParaRPr lang="en-US" sz="1100"/>
        </a:p>
      </dgm:t>
    </dgm:pt>
    <dgm:pt modelId="{364B218E-1D09-4D86-8F2B-053D37786918}" type="parTrans" cxnId="{E15F13EF-23EB-4853-8587-5F5449B9FF64}">
      <dgm:prSet/>
      <dgm:spPr/>
      <dgm:t>
        <a:bodyPr/>
        <a:lstStyle/>
        <a:p>
          <a:endParaRPr lang="en-US"/>
        </a:p>
      </dgm:t>
    </dgm:pt>
    <dgm:pt modelId="{A31BEB41-617D-4CE5-8106-BF20BA367385}" type="sibTrans" cxnId="{E15F13EF-23EB-4853-8587-5F5449B9FF64}">
      <dgm:prSet/>
      <dgm:spPr/>
      <dgm:t>
        <a:bodyPr/>
        <a:lstStyle/>
        <a:p>
          <a:endParaRPr lang="en-US"/>
        </a:p>
      </dgm:t>
    </dgm:pt>
    <dgm:pt modelId="{7C99DAB6-157B-40AC-ABCF-BBE80A6106AB}">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Increasing number of patients choose ambulatory centers over hospital settings for surgical procedures -sign of a larger shift to ambulatory care and </a:t>
          </a:r>
          <a:r>
            <a:rPr lang="en-US" sz="1100" b="1" baseline="0"/>
            <a:t>new ways of accessing care outside of the hospital </a:t>
          </a:r>
          <a:endParaRPr lang="en-US" sz="1100" b="1"/>
        </a:p>
      </dgm:t>
    </dgm:pt>
    <dgm:pt modelId="{19CDC80B-B4FE-4861-88CA-02C6A51308D9}" type="parTrans" cxnId="{566E4BDA-57F5-4250-970A-FBB7EC6F076D}">
      <dgm:prSet/>
      <dgm:spPr/>
      <dgm:t>
        <a:bodyPr/>
        <a:lstStyle/>
        <a:p>
          <a:endParaRPr lang="en-US"/>
        </a:p>
      </dgm:t>
    </dgm:pt>
    <dgm:pt modelId="{C0E8FE99-589A-4735-9661-5C34E2299589}" type="sibTrans" cxnId="{566E4BDA-57F5-4250-970A-FBB7EC6F076D}">
      <dgm:prSet/>
      <dgm:spPr/>
      <dgm:t>
        <a:bodyPr/>
        <a:lstStyle/>
        <a:p>
          <a:endParaRPr lang="en-US"/>
        </a:p>
      </dgm:t>
    </dgm:pt>
    <dgm:pt modelId="{DC17CEAC-E76B-443E-A1F6-F5A41150C69D}">
      <dgm:prSet>
        <dgm:style>
          <a:lnRef idx="1">
            <a:schemeClr val="accent1"/>
          </a:lnRef>
          <a:fillRef idx="2">
            <a:schemeClr val="accent1"/>
          </a:fillRef>
          <a:effectRef idx="1">
            <a:schemeClr val="accent1"/>
          </a:effectRef>
          <a:fontRef idx="minor">
            <a:schemeClr val="dk1"/>
          </a:fontRef>
        </dgm:style>
      </dgm:prSet>
      <dgm:spPr/>
      <dgm:t>
        <a:bodyPr/>
        <a:lstStyle/>
        <a:p>
          <a:r>
            <a:rPr lang="en-US" baseline="0" dirty="0"/>
            <a:t>Organizations must continue to think strategically</a:t>
          </a:r>
          <a:endParaRPr lang="en-US" dirty="0"/>
        </a:p>
      </dgm:t>
    </dgm:pt>
    <dgm:pt modelId="{4C14A454-8D2C-4445-8E42-A301768B6BF7}" type="parTrans" cxnId="{03AE0483-44F2-4376-B170-041D3DA78050}">
      <dgm:prSet/>
      <dgm:spPr/>
      <dgm:t>
        <a:bodyPr/>
        <a:lstStyle/>
        <a:p>
          <a:endParaRPr lang="en-US"/>
        </a:p>
      </dgm:t>
    </dgm:pt>
    <dgm:pt modelId="{42FC2668-D0B2-45B2-8042-3DB118856D83}" type="sibTrans" cxnId="{03AE0483-44F2-4376-B170-041D3DA78050}">
      <dgm:prSet/>
      <dgm:spPr/>
      <dgm:t>
        <a:bodyPr/>
        <a:lstStyle/>
        <a:p>
          <a:endParaRPr lang="en-US"/>
        </a:p>
      </dgm:t>
    </dgm:pt>
    <dgm:pt modelId="{2C80DAE0-D9DF-4754-A533-87ABF258AFF4}">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Despite the poor performance, leaders should not lose sight of long-term capital and strategic planning, despite the urgency of day-to-day pressures</a:t>
          </a:r>
          <a:endParaRPr lang="en-US" sz="1100"/>
        </a:p>
      </dgm:t>
    </dgm:pt>
    <dgm:pt modelId="{6B61F3DA-20E2-4D1A-8A52-5C274D22AE1B}" type="parTrans" cxnId="{EE9CB2C5-BA50-4DA6-9EF3-49CB1608EBC0}">
      <dgm:prSet/>
      <dgm:spPr/>
      <dgm:t>
        <a:bodyPr/>
        <a:lstStyle/>
        <a:p>
          <a:endParaRPr lang="en-US"/>
        </a:p>
      </dgm:t>
    </dgm:pt>
    <dgm:pt modelId="{7CEA3962-E710-4110-9B1C-B5770960AB34}" type="sibTrans" cxnId="{EE9CB2C5-BA50-4DA6-9EF3-49CB1608EBC0}">
      <dgm:prSet/>
      <dgm:spPr/>
      <dgm:t>
        <a:bodyPr/>
        <a:lstStyle/>
        <a:p>
          <a:endParaRPr lang="en-US"/>
        </a:p>
      </dgm:t>
    </dgm:pt>
    <dgm:pt modelId="{C72CFC51-8596-4441-81F5-2E47E4C1FC22}">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Lack federal funds to offset the damage</a:t>
          </a:r>
          <a:endParaRPr lang="en-US" sz="1100"/>
        </a:p>
      </dgm:t>
    </dgm:pt>
    <dgm:pt modelId="{995C3CE1-4290-49D1-9C1C-3CC5CBA500AF}" type="parTrans" cxnId="{6A21AFF3-B244-4413-93BF-E6EA9C14B055}">
      <dgm:prSet/>
      <dgm:spPr/>
      <dgm:t>
        <a:bodyPr/>
        <a:lstStyle/>
        <a:p>
          <a:endParaRPr lang="en-US"/>
        </a:p>
      </dgm:t>
    </dgm:pt>
    <dgm:pt modelId="{131178B5-0426-4ED0-A3BC-19DC04FDD60C}" type="sibTrans" cxnId="{6A21AFF3-B244-4413-93BF-E6EA9C14B055}">
      <dgm:prSet/>
      <dgm:spPr/>
      <dgm:t>
        <a:bodyPr/>
        <a:lstStyle/>
        <a:p>
          <a:endParaRPr lang="en-US"/>
        </a:p>
      </dgm:t>
    </dgm:pt>
    <dgm:pt modelId="{A9C6E152-4466-4F69-9E41-5AA596682015}">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Outpatient activity and revenue sank, labor expenses, which have remained well above pre-pandemic levels throughout 2022, rose</a:t>
          </a:r>
          <a:endParaRPr lang="en-US" sz="1100"/>
        </a:p>
      </dgm:t>
    </dgm:pt>
    <dgm:pt modelId="{9EB20917-BFF7-4A39-8839-4358F2B49CC8}" type="parTrans" cxnId="{16E794E6-7F95-4071-B83C-FAADB93422E3}">
      <dgm:prSet/>
      <dgm:spPr/>
      <dgm:t>
        <a:bodyPr/>
        <a:lstStyle/>
        <a:p>
          <a:endParaRPr lang="en-US"/>
        </a:p>
      </dgm:t>
    </dgm:pt>
    <dgm:pt modelId="{01D28856-880E-4B6C-868C-59AFD1AA89B5}" type="sibTrans" cxnId="{16E794E6-7F95-4071-B83C-FAADB93422E3}">
      <dgm:prSet/>
      <dgm:spPr/>
      <dgm:t>
        <a:bodyPr/>
        <a:lstStyle/>
        <a:p>
          <a:endParaRPr lang="en-US"/>
        </a:p>
      </dgm:t>
    </dgm:pt>
    <dgm:pt modelId="{55439F02-DC51-4FEF-BF68-38E760EA587C}">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Labor in high demand, prices rose accordingly</a:t>
          </a:r>
          <a:endParaRPr lang="en-US" sz="1100"/>
        </a:p>
      </dgm:t>
    </dgm:pt>
    <dgm:pt modelId="{9BD17E88-3E70-4BF8-9AC3-A436942A2CB7}" type="parTrans" cxnId="{47266EE0-8850-4E86-A078-A1E6B3D66606}">
      <dgm:prSet/>
      <dgm:spPr/>
      <dgm:t>
        <a:bodyPr/>
        <a:lstStyle/>
        <a:p>
          <a:endParaRPr lang="en-US"/>
        </a:p>
      </dgm:t>
    </dgm:pt>
    <dgm:pt modelId="{FD2A4886-D678-461C-9F1C-B1F6AC9112F2}" type="sibTrans" cxnId="{47266EE0-8850-4E86-A078-A1E6B3D66606}">
      <dgm:prSet/>
      <dgm:spPr/>
      <dgm:t>
        <a:bodyPr/>
        <a:lstStyle/>
        <a:p>
          <a:endParaRPr lang="en-US"/>
        </a:p>
      </dgm:t>
    </dgm:pt>
    <dgm:pt modelId="{FCF67374-ECD9-4396-BC02-AC2B5D158B24}">
      <dgm:prSet custT="1">
        <dgm:style>
          <a:lnRef idx="1">
            <a:schemeClr val="accent3"/>
          </a:lnRef>
          <a:fillRef idx="2">
            <a:schemeClr val="accent3"/>
          </a:fillRef>
          <a:effectRef idx="1">
            <a:schemeClr val="accent3"/>
          </a:effectRef>
          <a:fontRef idx="minor">
            <a:schemeClr val="dk1"/>
          </a:fontRef>
        </dgm:style>
      </dgm:prSet>
      <dgm:spPr/>
      <dgm:t>
        <a:bodyPr/>
        <a:lstStyle/>
        <a:p>
          <a:r>
            <a:rPr lang="en-US" sz="1100" baseline="0"/>
            <a:t>BA.5 subvariant’s spread may have caused sick patients to stay home </a:t>
          </a:r>
          <a:endParaRPr lang="en-US" sz="1100"/>
        </a:p>
      </dgm:t>
    </dgm:pt>
    <dgm:pt modelId="{B0967570-9286-4828-9E70-A2625EFA16C5}" type="parTrans" cxnId="{14CD726C-5D2F-4F65-8470-A35A8552477E}">
      <dgm:prSet/>
      <dgm:spPr/>
      <dgm:t>
        <a:bodyPr/>
        <a:lstStyle/>
        <a:p>
          <a:endParaRPr lang="en-US"/>
        </a:p>
      </dgm:t>
    </dgm:pt>
    <dgm:pt modelId="{AEAA2000-E299-4D4E-8EE1-D96FA67058CD}" type="sibTrans" cxnId="{14CD726C-5D2F-4F65-8470-A35A8552477E}">
      <dgm:prSet/>
      <dgm:spPr/>
      <dgm:t>
        <a:bodyPr/>
        <a:lstStyle/>
        <a:p>
          <a:endParaRPr lang="en-US"/>
        </a:p>
      </dgm:t>
    </dgm:pt>
    <dgm:pt modelId="{B2794BAA-5597-4CA3-A50C-4005352D94D7}" type="pres">
      <dgm:prSet presAssocID="{CDA80B6E-E007-4CEA-A3A7-07F9E91CD0D7}" presName="Name0" presStyleCnt="0">
        <dgm:presLayoutVars>
          <dgm:dir/>
          <dgm:animLvl val="lvl"/>
          <dgm:resizeHandles val="exact"/>
        </dgm:presLayoutVars>
      </dgm:prSet>
      <dgm:spPr/>
    </dgm:pt>
    <dgm:pt modelId="{F5CB86A4-C78A-4A40-AC22-01D319E965E5}" type="pres">
      <dgm:prSet presAssocID="{B40A171C-54FC-495B-87C2-4B858D4E34F6}" presName="linNode" presStyleCnt="0"/>
      <dgm:spPr/>
    </dgm:pt>
    <dgm:pt modelId="{499D6F50-0DB6-4010-8E02-AFAB34E45C95}" type="pres">
      <dgm:prSet presAssocID="{B40A171C-54FC-495B-87C2-4B858D4E34F6}" presName="parentText" presStyleLbl="node1" presStyleIdx="0" presStyleCnt="5">
        <dgm:presLayoutVars>
          <dgm:chMax val="1"/>
          <dgm:bulletEnabled val="1"/>
        </dgm:presLayoutVars>
      </dgm:prSet>
      <dgm:spPr/>
    </dgm:pt>
    <dgm:pt modelId="{161637CF-F934-461A-97D5-254E5ED0225D}" type="pres">
      <dgm:prSet presAssocID="{B40A171C-54FC-495B-87C2-4B858D4E34F6}" presName="descendantText" presStyleLbl="alignAccFollowNode1" presStyleIdx="0" presStyleCnt="5">
        <dgm:presLayoutVars>
          <dgm:bulletEnabled val="1"/>
        </dgm:presLayoutVars>
      </dgm:prSet>
      <dgm:spPr/>
    </dgm:pt>
    <dgm:pt modelId="{16923EEF-98ED-4518-8776-150C56AADCA6}" type="pres">
      <dgm:prSet presAssocID="{F80B6D39-6FB8-4D75-8670-335A6E8D275D}" presName="sp" presStyleCnt="0"/>
      <dgm:spPr/>
    </dgm:pt>
    <dgm:pt modelId="{CDF6AE26-DE92-424E-837C-A36833B602F0}" type="pres">
      <dgm:prSet presAssocID="{D24DA708-2C57-45A7-A27D-329376409020}" presName="linNode" presStyleCnt="0"/>
      <dgm:spPr/>
    </dgm:pt>
    <dgm:pt modelId="{317A9A47-C6E1-40B3-8D38-0B8673F23F45}" type="pres">
      <dgm:prSet presAssocID="{D24DA708-2C57-45A7-A27D-329376409020}" presName="parentText" presStyleLbl="node1" presStyleIdx="1" presStyleCnt="5">
        <dgm:presLayoutVars>
          <dgm:chMax val="1"/>
          <dgm:bulletEnabled val="1"/>
        </dgm:presLayoutVars>
      </dgm:prSet>
      <dgm:spPr/>
    </dgm:pt>
    <dgm:pt modelId="{57919916-6CF5-42B3-80FA-9BE5A6A80D2A}" type="pres">
      <dgm:prSet presAssocID="{D24DA708-2C57-45A7-A27D-329376409020}" presName="descendantText" presStyleLbl="alignAccFollowNode1" presStyleIdx="1" presStyleCnt="5">
        <dgm:presLayoutVars>
          <dgm:bulletEnabled val="1"/>
        </dgm:presLayoutVars>
      </dgm:prSet>
      <dgm:spPr/>
    </dgm:pt>
    <dgm:pt modelId="{31060BF7-0A54-4DD6-B337-33FDC13E1804}" type="pres">
      <dgm:prSet presAssocID="{EF883B48-39DE-41FC-AADE-E9169FD4B12F}" presName="sp" presStyleCnt="0"/>
      <dgm:spPr/>
    </dgm:pt>
    <dgm:pt modelId="{CA555529-4447-4DDE-A7D2-C0CAD86751BB}" type="pres">
      <dgm:prSet presAssocID="{B97CFB51-5547-45D2-83FA-FD60EA3FFFC5}" presName="linNode" presStyleCnt="0"/>
      <dgm:spPr/>
    </dgm:pt>
    <dgm:pt modelId="{486477C0-2FB0-4A54-A77F-6CBFE91FF405}" type="pres">
      <dgm:prSet presAssocID="{B97CFB51-5547-45D2-83FA-FD60EA3FFFC5}" presName="parentText" presStyleLbl="node1" presStyleIdx="2" presStyleCnt="5">
        <dgm:presLayoutVars>
          <dgm:chMax val="1"/>
          <dgm:bulletEnabled val="1"/>
        </dgm:presLayoutVars>
      </dgm:prSet>
      <dgm:spPr/>
    </dgm:pt>
    <dgm:pt modelId="{4BC0AEBB-3C94-409C-9E67-DB5F035F014C}" type="pres">
      <dgm:prSet presAssocID="{B97CFB51-5547-45D2-83FA-FD60EA3FFFC5}" presName="descendantText" presStyleLbl="alignAccFollowNode1" presStyleIdx="2" presStyleCnt="5">
        <dgm:presLayoutVars>
          <dgm:bulletEnabled val="1"/>
        </dgm:presLayoutVars>
      </dgm:prSet>
      <dgm:spPr/>
    </dgm:pt>
    <dgm:pt modelId="{4F607FF9-25CD-48F2-B04A-417A926C8410}" type="pres">
      <dgm:prSet presAssocID="{68F1673D-D06C-49C0-9A21-8BA028B3938A}" presName="sp" presStyleCnt="0"/>
      <dgm:spPr/>
    </dgm:pt>
    <dgm:pt modelId="{52FAEC10-B9C1-493D-B4DE-66FE3410FDB4}" type="pres">
      <dgm:prSet presAssocID="{3024A8E2-DF2E-46C4-A9BE-8B57CC6D5A40}" presName="linNode" presStyleCnt="0"/>
      <dgm:spPr/>
    </dgm:pt>
    <dgm:pt modelId="{AEB62F4E-4F80-4086-983C-763DDDF24086}" type="pres">
      <dgm:prSet presAssocID="{3024A8E2-DF2E-46C4-A9BE-8B57CC6D5A40}" presName="parentText" presStyleLbl="node1" presStyleIdx="3" presStyleCnt="5">
        <dgm:presLayoutVars>
          <dgm:chMax val="1"/>
          <dgm:bulletEnabled val="1"/>
        </dgm:presLayoutVars>
      </dgm:prSet>
      <dgm:spPr/>
    </dgm:pt>
    <dgm:pt modelId="{BE009572-4F4D-43B1-96CA-2CF4DA66415B}" type="pres">
      <dgm:prSet presAssocID="{3024A8E2-DF2E-46C4-A9BE-8B57CC6D5A40}" presName="descendantText" presStyleLbl="alignAccFollowNode1" presStyleIdx="3" presStyleCnt="5">
        <dgm:presLayoutVars>
          <dgm:bulletEnabled val="1"/>
        </dgm:presLayoutVars>
      </dgm:prSet>
      <dgm:spPr/>
    </dgm:pt>
    <dgm:pt modelId="{48314512-9FF5-4B34-AF72-E1C6A76C3C22}" type="pres">
      <dgm:prSet presAssocID="{246B42C9-079F-4B49-AEAC-528F0EC58EEC}" presName="sp" presStyleCnt="0"/>
      <dgm:spPr/>
    </dgm:pt>
    <dgm:pt modelId="{C1A888FC-0925-4E4B-839C-C1DA4A2E785F}" type="pres">
      <dgm:prSet presAssocID="{DC17CEAC-E76B-443E-A1F6-F5A41150C69D}" presName="linNode" presStyleCnt="0"/>
      <dgm:spPr/>
    </dgm:pt>
    <dgm:pt modelId="{1523BF68-5171-4851-89B6-3586E993A8FA}" type="pres">
      <dgm:prSet presAssocID="{DC17CEAC-E76B-443E-A1F6-F5A41150C69D}" presName="parentText" presStyleLbl="node1" presStyleIdx="4" presStyleCnt="5">
        <dgm:presLayoutVars>
          <dgm:chMax val="1"/>
          <dgm:bulletEnabled val="1"/>
        </dgm:presLayoutVars>
      </dgm:prSet>
      <dgm:spPr/>
    </dgm:pt>
    <dgm:pt modelId="{55B35B3D-C80F-4B57-909A-989AC6F158D3}" type="pres">
      <dgm:prSet presAssocID="{DC17CEAC-E76B-443E-A1F6-F5A41150C69D}" presName="descendantText" presStyleLbl="alignAccFollowNode1" presStyleIdx="4" presStyleCnt="5">
        <dgm:presLayoutVars>
          <dgm:bulletEnabled val="1"/>
        </dgm:presLayoutVars>
      </dgm:prSet>
      <dgm:spPr/>
    </dgm:pt>
  </dgm:ptLst>
  <dgm:cxnLst>
    <dgm:cxn modelId="{B96C6709-2CAE-4249-9D27-C3D73AADD881}" type="presOf" srcId="{FCF67374-ECD9-4396-BC02-AC2B5D158B24}" destId="{BE009572-4F4D-43B1-96CA-2CF4DA66415B}" srcOrd="0" destOrd="1" presId="urn:microsoft.com/office/officeart/2005/8/layout/vList5"/>
    <dgm:cxn modelId="{FF6B830B-A896-463A-AC44-41C459D734B1}" type="presOf" srcId="{4D78F8C2-29BA-4626-968D-24DE7C50A753}" destId="{161637CF-F934-461A-97D5-254E5ED0225D}" srcOrd="0" destOrd="0" presId="urn:microsoft.com/office/officeart/2005/8/layout/vList5"/>
    <dgm:cxn modelId="{D3AB3E21-E896-4149-8899-3343581F7B28}" type="presOf" srcId="{FDB4C89D-6821-4B70-A270-D05347F17243}" destId="{57919916-6CF5-42B3-80FA-9BE5A6A80D2A}" srcOrd="0" destOrd="0" presId="urn:microsoft.com/office/officeart/2005/8/layout/vList5"/>
    <dgm:cxn modelId="{93531526-02E1-4CEA-8F25-F7892757F6B5}" type="presOf" srcId="{B97CFB51-5547-45D2-83FA-FD60EA3FFFC5}" destId="{486477C0-2FB0-4A54-A77F-6CBFE91FF405}" srcOrd="0" destOrd="0" presId="urn:microsoft.com/office/officeart/2005/8/layout/vList5"/>
    <dgm:cxn modelId="{D7722B32-58A9-4273-B84F-2DDE84CCA71D}" type="presOf" srcId="{B40A171C-54FC-495B-87C2-4B858D4E34F6}" destId="{499D6F50-0DB6-4010-8E02-AFAB34E45C95}" srcOrd="0" destOrd="0" presId="urn:microsoft.com/office/officeart/2005/8/layout/vList5"/>
    <dgm:cxn modelId="{AA363A34-8D3A-4F26-985B-71E4D14977DD}" srcId="{D24DA708-2C57-45A7-A27D-329376409020}" destId="{FDB4C89D-6821-4B70-A270-D05347F17243}" srcOrd="0" destOrd="0" parTransId="{2BE02011-D0D9-4B63-A89D-2BEFD6CBF25B}" sibTransId="{4A3928BF-D045-48D5-A7DD-F5F2141A3E91}"/>
    <dgm:cxn modelId="{BAC9865E-0247-42F7-B020-88CD3CF9B6B7}" srcId="{B97CFB51-5547-45D2-83FA-FD60EA3FFFC5}" destId="{4FEE4BC7-E3E8-4BC0-88F5-4D0706CB2B6D}" srcOrd="0" destOrd="0" parTransId="{077749EF-D7A9-4BC1-8223-C49E71495995}" sibTransId="{440A94CA-28B3-4459-8AD7-695B1D0E8413}"/>
    <dgm:cxn modelId="{E8692141-4C5A-4A15-AB16-6BDE5085B11A}" type="presOf" srcId="{D24DA708-2C57-45A7-A27D-329376409020}" destId="{317A9A47-C6E1-40B3-8D38-0B8673F23F45}" srcOrd="0" destOrd="0" presId="urn:microsoft.com/office/officeart/2005/8/layout/vList5"/>
    <dgm:cxn modelId="{727C4B46-AB46-448B-907E-91A4C2F55040}" type="presOf" srcId="{D78EF267-A8DA-4646-95F4-1CEFC65FDCB7}" destId="{BE009572-4F4D-43B1-96CA-2CF4DA66415B}" srcOrd="0" destOrd="0" presId="urn:microsoft.com/office/officeart/2005/8/layout/vList5"/>
    <dgm:cxn modelId="{14CD726C-5D2F-4F65-8470-A35A8552477E}" srcId="{3024A8E2-DF2E-46C4-A9BE-8B57CC6D5A40}" destId="{FCF67374-ECD9-4396-BC02-AC2B5D158B24}" srcOrd="1" destOrd="0" parTransId="{B0967570-9286-4828-9E70-A2625EFA16C5}" sibTransId="{AEAA2000-E299-4D4E-8EE1-D96FA67058CD}"/>
    <dgm:cxn modelId="{1C8FDE51-CF1A-45E1-B772-97B050A3164B}" type="presOf" srcId="{F06061B6-27B8-4E5C-B725-847247462BD1}" destId="{4BC0AEBB-3C94-409C-9E67-DB5F035F014C}" srcOrd="0" destOrd="2" presId="urn:microsoft.com/office/officeart/2005/8/layout/vList5"/>
    <dgm:cxn modelId="{AAF7F95A-2BA7-44A0-86AF-F9676AD79903}" type="presOf" srcId="{55439F02-DC51-4FEF-BF68-38E760EA587C}" destId="{4BC0AEBB-3C94-409C-9E67-DB5F035F014C}" srcOrd="0" destOrd="1" presId="urn:microsoft.com/office/officeart/2005/8/layout/vList5"/>
    <dgm:cxn modelId="{9281DA7D-9AFC-4D34-91CB-15ED9B599E38}" type="presOf" srcId="{C72CFC51-8596-4441-81F5-2E47E4C1FC22}" destId="{161637CF-F934-461A-97D5-254E5ED0225D}" srcOrd="0" destOrd="1" presId="urn:microsoft.com/office/officeart/2005/8/layout/vList5"/>
    <dgm:cxn modelId="{5EF6A97E-9489-4ED7-8A54-17AE879B0D3F}" type="presOf" srcId="{7C99DAB6-157B-40AC-ABCF-BBE80A6106AB}" destId="{BE009572-4F4D-43B1-96CA-2CF4DA66415B}" srcOrd="0" destOrd="2" presId="urn:microsoft.com/office/officeart/2005/8/layout/vList5"/>
    <dgm:cxn modelId="{03AE0483-44F2-4376-B170-041D3DA78050}" srcId="{CDA80B6E-E007-4CEA-A3A7-07F9E91CD0D7}" destId="{DC17CEAC-E76B-443E-A1F6-F5A41150C69D}" srcOrd="4" destOrd="0" parTransId="{4C14A454-8D2C-4445-8E42-A301768B6BF7}" sibTransId="{42FC2668-D0B2-45B2-8042-3DB118856D83}"/>
    <dgm:cxn modelId="{552F8184-C7C0-4EA7-AAA3-529B9A7ABA95}" srcId="{CDA80B6E-E007-4CEA-A3A7-07F9E91CD0D7}" destId="{B97CFB51-5547-45D2-83FA-FD60EA3FFFC5}" srcOrd="2" destOrd="0" parTransId="{BF910FB9-67F6-4FCF-90A9-EEAA10FD72DD}" sibTransId="{68F1673D-D06C-49C0-9A21-8BA028B3938A}"/>
    <dgm:cxn modelId="{77C68585-6AF8-424C-A243-8C23C9893528}" type="presOf" srcId="{4FEE4BC7-E3E8-4BC0-88F5-4D0706CB2B6D}" destId="{4BC0AEBB-3C94-409C-9E67-DB5F035F014C}" srcOrd="0" destOrd="0" presId="urn:microsoft.com/office/officeart/2005/8/layout/vList5"/>
    <dgm:cxn modelId="{E3B2E38F-87EB-430A-B685-7C5CB1382770}" srcId="{CDA80B6E-E007-4CEA-A3A7-07F9E91CD0D7}" destId="{D24DA708-2C57-45A7-A27D-329376409020}" srcOrd="1" destOrd="0" parTransId="{9A6021DA-DE73-4824-B92E-44969CC718FA}" sibTransId="{EF883B48-39DE-41FC-AADE-E9169FD4B12F}"/>
    <dgm:cxn modelId="{ADD0C4AD-2EC2-4B93-80F7-A9F7B7D778B0}" type="presOf" srcId="{3024A8E2-DF2E-46C4-A9BE-8B57CC6D5A40}" destId="{AEB62F4E-4F80-4086-983C-763DDDF24086}" srcOrd="0" destOrd="0" presId="urn:microsoft.com/office/officeart/2005/8/layout/vList5"/>
    <dgm:cxn modelId="{EE9CB2C5-BA50-4DA6-9EF3-49CB1608EBC0}" srcId="{DC17CEAC-E76B-443E-A1F6-F5A41150C69D}" destId="{2C80DAE0-D9DF-4754-A533-87ABF258AFF4}" srcOrd="0" destOrd="0" parTransId="{6B61F3DA-20E2-4D1A-8A52-5C274D22AE1B}" sibTransId="{7CEA3962-E710-4110-9B1C-B5770960AB34}"/>
    <dgm:cxn modelId="{41FA48D1-C9BE-413D-BD9F-A81C594123D5}" type="presOf" srcId="{CDA80B6E-E007-4CEA-A3A7-07F9E91CD0D7}" destId="{B2794BAA-5597-4CA3-A50C-4005352D94D7}" srcOrd="0" destOrd="0" presId="urn:microsoft.com/office/officeart/2005/8/layout/vList5"/>
    <dgm:cxn modelId="{056DC1D5-FC6F-472B-A623-C45B0C612D95}" type="presOf" srcId="{2C80DAE0-D9DF-4754-A533-87ABF258AFF4}" destId="{55B35B3D-C80F-4B57-909A-989AC6F158D3}" srcOrd="0" destOrd="0" presId="urn:microsoft.com/office/officeart/2005/8/layout/vList5"/>
    <dgm:cxn modelId="{CB533AD6-FE27-4B6C-9B3F-9BCFFAF5D109}" srcId="{B97CFB51-5547-45D2-83FA-FD60EA3FFFC5}" destId="{F06061B6-27B8-4E5C-B725-847247462BD1}" srcOrd="2" destOrd="0" parTransId="{F7F63E02-C104-44FD-97A6-2677A4B3328A}" sibTransId="{348FD77D-6968-4C22-B338-891057EB1C56}"/>
    <dgm:cxn modelId="{0DAC7DD8-8CB5-4AD5-8FAC-B6A09A89A5F1}" srcId="{CDA80B6E-E007-4CEA-A3A7-07F9E91CD0D7}" destId="{3024A8E2-DF2E-46C4-A9BE-8B57CC6D5A40}" srcOrd="3" destOrd="0" parTransId="{6FB5DAB0-B383-4BE0-A35A-A0A0F7DB00F6}" sibTransId="{246B42C9-079F-4B49-AEAC-528F0EC58EEC}"/>
    <dgm:cxn modelId="{566E4BDA-57F5-4250-970A-FBB7EC6F076D}" srcId="{3024A8E2-DF2E-46C4-A9BE-8B57CC6D5A40}" destId="{7C99DAB6-157B-40AC-ABCF-BBE80A6106AB}" srcOrd="2" destOrd="0" parTransId="{19CDC80B-B4FE-4861-88CA-02C6A51308D9}" sibTransId="{C0E8FE99-589A-4735-9661-5C34E2299589}"/>
    <dgm:cxn modelId="{47266EE0-8850-4E86-A078-A1E6B3D66606}" srcId="{B97CFB51-5547-45D2-83FA-FD60EA3FFFC5}" destId="{55439F02-DC51-4FEF-BF68-38E760EA587C}" srcOrd="1" destOrd="0" parTransId="{9BD17E88-3E70-4BF8-9AC3-A436942A2CB7}" sibTransId="{FD2A4886-D678-461C-9F1C-B1F6AC9112F2}"/>
    <dgm:cxn modelId="{147EA6E2-B0B6-4852-9367-DCEA6C26E3CA}" srcId="{CDA80B6E-E007-4CEA-A3A7-07F9E91CD0D7}" destId="{B40A171C-54FC-495B-87C2-4B858D4E34F6}" srcOrd="0" destOrd="0" parTransId="{00DE733F-827C-4979-B5EB-9D4CC90CA52D}" sibTransId="{F80B6D39-6FB8-4D75-8670-335A6E8D275D}"/>
    <dgm:cxn modelId="{16E794E6-7F95-4071-B83C-FAADB93422E3}" srcId="{D24DA708-2C57-45A7-A27D-329376409020}" destId="{A9C6E152-4466-4F69-9E41-5AA596682015}" srcOrd="1" destOrd="0" parTransId="{9EB20917-BFF7-4A39-8839-4358F2B49CC8}" sibTransId="{01D28856-880E-4B6C-868C-59AFD1AA89B5}"/>
    <dgm:cxn modelId="{29A1CCE6-0439-41D5-BAD8-D3D55CFA6DE6}" srcId="{B40A171C-54FC-495B-87C2-4B858D4E34F6}" destId="{4D78F8C2-29BA-4626-968D-24DE7C50A753}" srcOrd="0" destOrd="0" parTransId="{88A96FC7-5B54-4E41-A912-74355ED46459}" sibTransId="{DDEB2BC9-2571-457D-8DB8-02AAAD0D0A79}"/>
    <dgm:cxn modelId="{3EA710E7-13A4-4A24-9B4E-8EB6ED299AF8}" type="presOf" srcId="{A9C6E152-4466-4F69-9E41-5AA596682015}" destId="{57919916-6CF5-42B3-80FA-9BE5A6A80D2A}" srcOrd="0" destOrd="1" presId="urn:microsoft.com/office/officeart/2005/8/layout/vList5"/>
    <dgm:cxn modelId="{E15F13EF-23EB-4853-8587-5F5449B9FF64}" srcId="{3024A8E2-DF2E-46C4-A9BE-8B57CC6D5A40}" destId="{D78EF267-A8DA-4646-95F4-1CEFC65FDCB7}" srcOrd="0" destOrd="0" parTransId="{364B218E-1D09-4D86-8F2B-053D37786918}" sibTransId="{A31BEB41-617D-4CE5-8106-BF20BA367385}"/>
    <dgm:cxn modelId="{9DD922EF-40D3-418B-B73C-81126766F60A}" type="presOf" srcId="{DC17CEAC-E76B-443E-A1F6-F5A41150C69D}" destId="{1523BF68-5171-4851-89B6-3586E993A8FA}" srcOrd="0" destOrd="0" presId="urn:microsoft.com/office/officeart/2005/8/layout/vList5"/>
    <dgm:cxn modelId="{6A21AFF3-B244-4413-93BF-E6EA9C14B055}" srcId="{B40A171C-54FC-495B-87C2-4B858D4E34F6}" destId="{C72CFC51-8596-4441-81F5-2E47E4C1FC22}" srcOrd="1" destOrd="0" parTransId="{995C3CE1-4290-49D1-9C1C-3CC5CBA500AF}" sibTransId="{131178B5-0426-4ED0-A3BC-19DC04FDD60C}"/>
    <dgm:cxn modelId="{71245025-9020-4C8D-B6C9-49DB4A0B6110}" type="presParOf" srcId="{B2794BAA-5597-4CA3-A50C-4005352D94D7}" destId="{F5CB86A4-C78A-4A40-AC22-01D319E965E5}" srcOrd="0" destOrd="0" presId="urn:microsoft.com/office/officeart/2005/8/layout/vList5"/>
    <dgm:cxn modelId="{C7F77F4A-6195-4A87-8B09-9C3624BEECCD}" type="presParOf" srcId="{F5CB86A4-C78A-4A40-AC22-01D319E965E5}" destId="{499D6F50-0DB6-4010-8E02-AFAB34E45C95}" srcOrd="0" destOrd="0" presId="urn:microsoft.com/office/officeart/2005/8/layout/vList5"/>
    <dgm:cxn modelId="{9261765B-5E93-4D8A-BC70-74D609DC99C7}" type="presParOf" srcId="{F5CB86A4-C78A-4A40-AC22-01D319E965E5}" destId="{161637CF-F934-461A-97D5-254E5ED0225D}" srcOrd="1" destOrd="0" presId="urn:microsoft.com/office/officeart/2005/8/layout/vList5"/>
    <dgm:cxn modelId="{A2E0B902-E67B-4446-8EBB-FAB9718D08F7}" type="presParOf" srcId="{B2794BAA-5597-4CA3-A50C-4005352D94D7}" destId="{16923EEF-98ED-4518-8776-150C56AADCA6}" srcOrd="1" destOrd="0" presId="urn:microsoft.com/office/officeart/2005/8/layout/vList5"/>
    <dgm:cxn modelId="{AE795811-D407-41A7-AFC3-944786A59730}" type="presParOf" srcId="{B2794BAA-5597-4CA3-A50C-4005352D94D7}" destId="{CDF6AE26-DE92-424E-837C-A36833B602F0}" srcOrd="2" destOrd="0" presId="urn:microsoft.com/office/officeart/2005/8/layout/vList5"/>
    <dgm:cxn modelId="{D9BEA1A4-7AE3-46AD-862C-D6028EAE2613}" type="presParOf" srcId="{CDF6AE26-DE92-424E-837C-A36833B602F0}" destId="{317A9A47-C6E1-40B3-8D38-0B8673F23F45}" srcOrd="0" destOrd="0" presId="urn:microsoft.com/office/officeart/2005/8/layout/vList5"/>
    <dgm:cxn modelId="{0E2E85A8-712B-47B3-90F5-4F8F280087F4}" type="presParOf" srcId="{CDF6AE26-DE92-424E-837C-A36833B602F0}" destId="{57919916-6CF5-42B3-80FA-9BE5A6A80D2A}" srcOrd="1" destOrd="0" presId="urn:microsoft.com/office/officeart/2005/8/layout/vList5"/>
    <dgm:cxn modelId="{22C3A6F1-50A3-46C6-B578-ED5453D535F1}" type="presParOf" srcId="{B2794BAA-5597-4CA3-A50C-4005352D94D7}" destId="{31060BF7-0A54-4DD6-B337-33FDC13E1804}" srcOrd="3" destOrd="0" presId="urn:microsoft.com/office/officeart/2005/8/layout/vList5"/>
    <dgm:cxn modelId="{B2F9D009-F635-465E-A046-53491FF8918B}" type="presParOf" srcId="{B2794BAA-5597-4CA3-A50C-4005352D94D7}" destId="{CA555529-4447-4DDE-A7D2-C0CAD86751BB}" srcOrd="4" destOrd="0" presId="urn:microsoft.com/office/officeart/2005/8/layout/vList5"/>
    <dgm:cxn modelId="{588F155D-3725-4306-B34E-5B11CFC851FB}" type="presParOf" srcId="{CA555529-4447-4DDE-A7D2-C0CAD86751BB}" destId="{486477C0-2FB0-4A54-A77F-6CBFE91FF405}" srcOrd="0" destOrd="0" presId="urn:microsoft.com/office/officeart/2005/8/layout/vList5"/>
    <dgm:cxn modelId="{86BC3B0A-8B96-4C7F-BDF0-D6335D194E68}" type="presParOf" srcId="{CA555529-4447-4DDE-A7D2-C0CAD86751BB}" destId="{4BC0AEBB-3C94-409C-9E67-DB5F035F014C}" srcOrd="1" destOrd="0" presId="urn:microsoft.com/office/officeart/2005/8/layout/vList5"/>
    <dgm:cxn modelId="{B2DD4DA9-AD66-49BE-8EC2-8CC26E99BBBE}" type="presParOf" srcId="{B2794BAA-5597-4CA3-A50C-4005352D94D7}" destId="{4F607FF9-25CD-48F2-B04A-417A926C8410}" srcOrd="5" destOrd="0" presId="urn:microsoft.com/office/officeart/2005/8/layout/vList5"/>
    <dgm:cxn modelId="{098811E8-D40F-496B-B78B-E1AC7ACB417A}" type="presParOf" srcId="{B2794BAA-5597-4CA3-A50C-4005352D94D7}" destId="{52FAEC10-B9C1-493D-B4DE-66FE3410FDB4}" srcOrd="6" destOrd="0" presId="urn:microsoft.com/office/officeart/2005/8/layout/vList5"/>
    <dgm:cxn modelId="{A7C2FEE4-C941-4F36-BEBE-C1C8C7646CDE}" type="presParOf" srcId="{52FAEC10-B9C1-493D-B4DE-66FE3410FDB4}" destId="{AEB62F4E-4F80-4086-983C-763DDDF24086}" srcOrd="0" destOrd="0" presId="urn:microsoft.com/office/officeart/2005/8/layout/vList5"/>
    <dgm:cxn modelId="{0CAD680C-B61A-4660-84B0-DCDEEA3652FC}" type="presParOf" srcId="{52FAEC10-B9C1-493D-B4DE-66FE3410FDB4}" destId="{BE009572-4F4D-43B1-96CA-2CF4DA66415B}" srcOrd="1" destOrd="0" presId="urn:microsoft.com/office/officeart/2005/8/layout/vList5"/>
    <dgm:cxn modelId="{7808D20F-C868-41DC-9BD7-24B465A2F2D8}" type="presParOf" srcId="{B2794BAA-5597-4CA3-A50C-4005352D94D7}" destId="{48314512-9FF5-4B34-AF72-E1C6A76C3C22}" srcOrd="7" destOrd="0" presId="urn:microsoft.com/office/officeart/2005/8/layout/vList5"/>
    <dgm:cxn modelId="{17338116-3D8E-4E9B-89B1-1C0B676D7F67}" type="presParOf" srcId="{B2794BAA-5597-4CA3-A50C-4005352D94D7}" destId="{C1A888FC-0925-4E4B-839C-C1DA4A2E785F}" srcOrd="8" destOrd="0" presId="urn:microsoft.com/office/officeart/2005/8/layout/vList5"/>
    <dgm:cxn modelId="{51259220-9FBE-4B33-B727-3B56B5176242}" type="presParOf" srcId="{C1A888FC-0925-4E4B-839C-C1DA4A2E785F}" destId="{1523BF68-5171-4851-89B6-3586E993A8FA}" srcOrd="0" destOrd="0" presId="urn:microsoft.com/office/officeart/2005/8/layout/vList5"/>
    <dgm:cxn modelId="{375D0140-9881-4E21-A94C-7F1DE8338800}" type="presParOf" srcId="{C1A888FC-0925-4E4B-839C-C1DA4A2E785F}" destId="{55B35B3D-C80F-4B57-909A-989AC6F158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637CF-F934-461A-97D5-254E5ED0225D}">
      <dsp:nvSpPr>
        <dsp:cNvPr id="0" name=""/>
        <dsp:cNvSpPr/>
      </dsp:nvSpPr>
      <dsp:spPr>
        <a:xfrm rot="5400000">
          <a:off x="7594735" y="-3273410"/>
          <a:ext cx="765688" cy="7508310"/>
        </a:xfrm>
        <a:prstGeom prst="round2SameRect">
          <a:avLst/>
        </a:prstGeom>
        <a:solidFill>
          <a:schemeClr val="accent3">
            <a:tint val="65000"/>
          </a:schemeClr>
        </a:soli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baseline="0" dirty="0"/>
            <a:t>Seven months into 2022, organizations accrued enormous losses </a:t>
          </a:r>
          <a:endParaRPr lang="en-US" sz="1100" kern="1200" dirty="0"/>
        </a:p>
        <a:p>
          <a:pPr marL="57150" lvl="1" indent="-57150" algn="l" defTabSz="488950">
            <a:lnSpc>
              <a:spcPct val="90000"/>
            </a:lnSpc>
            <a:spcBef>
              <a:spcPct val="0"/>
            </a:spcBef>
            <a:spcAft>
              <a:spcPct val="15000"/>
            </a:spcAft>
            <a:buChar char="•"/>
          </a:pPr>
          <a:r>
            <a:rPr lang="en-US" sz="1100" kern="1200" baseline="0"/>
            <a:t>Lack federal funds to offset the damage</a:t>
          </a:r>
          <a:endParaRPr lang="en-US" sz="1100" kern="1200"/>
        </a:p>
      </dsp:txBody>
      <dsp:txXfrm rot="-5400000">
        <a:off x="4223424" y="135279"/>
        <a:ext cx="7470932" cy="690932"/>
      </dsp:txXfrm>
    </dsp:sp>
    <dsp:sp modelId="{499D6F50-0DB6-4010-8E02-AFAB34E45C95}">
      <dsp:nvSpPr>
        <dsp:cNvPr id="0" name=""/>
        <dsp:cNvSpPr/>
      </dsp:nvSpPr>
      <dsp:spPr>
        <a:xfrm>
          <a:off x="0" y="2189"/>
          <a:ext cx="4223424" cy="957110"/>
        </a:xfrm>
        <a:prstGeom prst="roundRect">
          <a:avLst/>
        </a:prstGeom>
        <a:solidFill>
          <a:schemeClr val="accent1">
            <a:tint val="65000"/>
          </a:schemeClr>
        </a:soli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baseline="0" dirty="0"/>
            <a:t>Hospitals are experiencing worst margins of the pandemic </a:t>
          </a:r>
          <a:endParaRPr lang="en-US" sz="2200" kern="1200" dirty="0"/>
        </a:p>
      </dsp:txBody>
      <dsp:txXfrm>
        <a:off x="46722" y="48911"/>
        <a:ext cx="4129980" cy="863666"/>
      </dsp:txXfrm>
    </dsp:sp>
    <dsp:sp modelId="{57919916-6CF5-42B3-80FA-9BE5A6A80D2A}">
      <dsp:nvSpPr>
        <dsp:cNvPr id="0" name=""/>
        <dsp:cNvSpPr/>
      </dsp:nvSpPr>
      <dsp:spPr>
        <a:xfrm rot="5400000">
          <a:off x="7594735" y="-2268444"/>
          <a:ext cx="765688" cy="7508310"/>
        </a:xfrm>
        <a:prstGeom prst="round2SameRect">
          <a:avLst/>
        </a:prstGeom>
        <a:solidFill>
          <a:schemeClr val="accent3">
            <a:tint val="65000"/>
          </a:schemeClr>
        </a:soli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baseline="0"/>
            <a:t>Hospitals saw gradual improvement - July reversed any gains hospitals saw this year. </a:t>
          </a:r>
          <a:endParaRPr lang="en-US" sz="1100" kern="1200"/>
        </a:p>
        <a:p>
          <a:pPr marL="57150" lvl="1" indent="-57150" algn="l" defTabSz="488950">
            <a:lnSpc>
              <a:spcPct val="90000"/>
            </a:lnSpc>
            <a:spcBef>
              <a:spcPct val="0"/>
            </a:spcBef>
            <a:spcAft>
              <a:spcPct val="15000"/>
            </a:spcAft>
            <a:buChar char="•"/>
          </a:pPr>
          <a:r>
            <a:rPr lang="en-US" sz="1100" kern="1200" baseline="0"/>
            <a:t>Outpatient activity and revenue sank, labor expenses, which have remained well above pre-pandemic levels throughout 2022, rose</a:t>
          </a:r>
          <a:endParaRPr lang="en-US" sz="1100" kern="1200"/>
        </a:p>
      </dsp:txBody>
      <dsp:txXfrm rot="-5400000">
        <a:off x="4223424" y="1140245"/>
        <a:ext cx="7470932" cy="690932"/>
      </dsp:txXfrm>
    </dsp:sp>
    <dsp:sp modelId="{317A9A47-C6E1-40B3-8D38-0B8673F23F45}">
      <dsp:nvSpPr>
        <dsp:cNvPr id="0" name=""/>
        <dsp:cNvSpPr/>
      </dsp:nvSpPr>
      <dsp:spPr>
        <a:xfrm>
          <a:off x="0" y="1007155"/>
          <a:ext cx="4223424" cy="957110"/>
        </a:xfrm>
        <a:prstGeom prst="roundRect">
          <a:avLst/>
        </a:prstGeom>
        <a:solidFill>
          <a:schemeClr val="accent1">
            <a:tint val="65000"/>
          </a:schemeClr>
        </a:soli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baseline="0" dirty="0"/>
            <a:t>Margins plummeted </a:t>
          </a:r>
          <a:endParaRPr lang="en-US" sz="2200" kern="1200" dirty="0"/>
        </a:p>
      </dsp:txBody>
      <dsp:txXfrm>
        <a:off x="46722" y="1053877"/>
        <a:ext cx="4129980" cy="863666"/>
      </dsp:txXfrm>
    </dsp:sp>
    <dsp:sp modelId="{4BC0AEBB-3C94-409C-9E67-DB5F035F014C}">
      <dsp:nvSpPr>
        <dsp:cNvPr id="0" name=""/>
        <dsp:cNvSpPr/>
      </dsp:nvSpPr>
      <dsp:spPr>
        <a:xfrm rot="5400000">
          <a:off x="7594735" y="-1263478"/>
          <a:ext cx="765688" cy="7508310"/>
        </a:xfrm>
        <a:prstGeom prst="round2SameRect">
          <a:avLst/>
        </a:prstGeom>
        <a:solidFill>
          <a:schemeClr val="accent3">
            <a:tint val="65000"/>
          </a:schemeClr>
        </a:soli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baseline="0"/>
            <a:t>Hospitals hired more aggressively</a:t>
          </a:r>
          <a:endParaRPr lang="en-US" sz="1100" kern="1200"/>
        </a:p>
        <a:p>
          <a:pPr marL="57150" lvl="1" indent="-57150" algn="l" defTabSz="488950">
            <a:lnSpc>
              <a:spcPct val="90000"/>
            </a:lnSpc>
            <a:spcBef>
              <a:spcPct val="0"/>
            </a:spcBef>
            <a:spcAft>
              <a:spcPct val="15000"/>
            </a:spcAft>
            <a:buChar char="•"/>
          </a:pPr>
          <a:r>
            <a:rPr lang="en-US" sz="1100" kern="1200" baseline="0"/>
            <a:t>Labor in high demand, prices rose accordingly</a:t>
          </a:r>
          <a:endParaRPr lang="en-US" sz="1100" kern="1200"/>
        </a:p>
        <a:p>
          <a:pPr marL="57150" lvl="1" indent="-57150" algn="l" defTabSz="488950">
            <a:lnSpc>
              <a:spcPct val="90000"/>
            </a:lnSpc>
            <a:spcBef>
              <a:spcPct val="0"/>
            </a:spcBef>
            <a:spcAft>
              <a:spcPct val="15000"/>
            </a:spcAft>
            <a:buChar char="•"/>
          </a:pPr>
          <a:r>
            <a:rPr lang="en-US" sz="1100" kern="1200" baseline="0"/>
            <a:t>Sicker patients stayed in the hospital longer, driving up costs </a:t>
          </a:r>
          <a:endParaRPr lang="en-US" sz="1100" kern="1200"/>
        </a:p>
      </dsp:txBody>
      <dsp:txXfrm rot="-5400000">
        <a:off x="4223424" y="2145211"/>
        <a:ext cx="7470932" cy="690932"/>
      </dsp:txXfrm>
    </dsp:sp>
    <dsp:sp modelId="{486477C0-2FB0-4A54-A77F-6CBFE91FF405}">
      <dsp:nvSpPr>
        <dsp:cNvPr id="0" name=""/>
        <dsp:cNvSpPr/>
      </dsp:nvSpPr>
      <dsp:spPr>
        <a:xfrm>
          <a:off x="0" y="2012121"/>
          <a:ext cx="4223424" cy="957110"/>
        </a:xfrm>
        <a:prstGeom prst="roundRect">
          <a:avLst/>
        </a:prstGeom>
        <a:solidFill>
          <a:schemeClr val="accent1">
            <a:tint val="65000"/>
          </a:schemeClr>
        </a:soli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baseline="0" dirty="0"/>
            <a:t>Labor expenses increased</a:t>
          </a:r>
          <a:endParaRPr lang="en-US" sz="2200" kern="1200" dirty="0"/>
        </a:p>
      </dsp:txBody>
      <dsp:txXfrm>
        <a:off x="46722" y="2058843"/>
        <a:ext cx="4129980" cy="863666"/>
      </dsp:txXfrm>
    </dsp:sp>
    <dsp:sp modelId="{BE009572-4F4D-43B1-96CA-2CF4DA66415B}">
      <dsp:nvSpPr>
        <dsp:cNvPr id="0" name=""/>
        <dsp:cNvSpPr/>
      </dsp:nvSpPr>
      <dsp:spPr>
        <a:xfrm rot="5400000">
          <a:off x="7594735" y="-258511"/>
          <a:ext cx="765688" cy="7508310"/>
        </a:xfrm>
        <a:prstGeom prst="round2SameRect">
          <a:avLst/>
        </a:prstGeom>
        <a:solidFill>
          <a:schemeClr val="accent3">
            <a:tint val="65000"/>
          </a:schemeClr>
        </a:soli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baseline="0"/>
            <a:t>Pent-up demand for outpatient procedures following the Omicron surge lessened</a:t>
          </a:r>
          <a:endParaRPr lang="en-US" sz="1100" kern="1200"/>
        </a:p>
        <a:p>
          <a:pPr marL="57150" lvl="1" indent="-57150" algn="l" defTabSz="488950">
            <a:lnSpc>
              <a:spcPct val="90000"/>
            </a:lnSpc>
            <a:spcBef>
              <a:spcPct val="0"/>
            </a:spcBef>
            <a:spcAft>
              <a:spcPct val="15000"/>
            </a:spcAft>
            <a:buChar char="•"/>
          </a:pPr>
          <a:r>
            <a:rPr lang="en-US" sz="1100" kern="1200" baseline="0"/>
            <a:t>BA.5 subvariant’s spread may have caused sick patients to stay home </a:t>
          </a:r>
          <a:endParaRPr lang="en-US" sz="1100" kern="1200"/>
        </a:p>
        <a:p>
          <a:pPr marL="57150" lvl="1" indent="-57150" algn="l" defTabSz="488950">
            <a:lnSpc>
              <a:spcPct val="90000"/>
            </a:lnSpc>
            <a:spcBef>
              <a:spcPct val="0"/>
            </a:spcBef>
            <a:spcAft>
              <a:spcPct val="15000"/>
            </a:spcAft>
            <a:buChar char="•"/>
          </a:pPr>
          <a:r>
            <a:rPr lang="en-US" sz="1100" kern="1200" baseline="0"/>
            <a:t>Increasing number of patients choose ambulatory centers over hospital settings for surgical procedures -sign of a larger shift to ambulatory care and </a:t>
          </a:r>
          <a:r>
            <a:rPr lang="en-US" sz="1100" b="1" kern="1200" baseline="0"/>
            <a:t>new ways of accessing care outside of the hospital </a:t>
          </a:r>
          <a:endParaRPr lang="en-US" sz="1100" b="1" kern="1200"/>
        </a:p>
      </dsp:txBody>
      <dsp:txXfrm rot="-5400000">
        <a:off x="4223424" y="3150178"/>
        <a:ext cx="7470932" cy="690932"/>
      </dsp:txXfrm>
    </dsp:sp>
    <dsp:sp modelId="{AEB62F4E-4F80-4086-983C-763DDDF24086}">
      <dsp:nvSpPr>
        <dsp:cNvPr id="0" name=""/>
        <dsp:cNvSpPr/>
      </dsp:nvSpPr>
      <dsp:spPr>
        <a:xfrm>
          <a:off x="0" y="3017087"/>
          <a:ext cx="4223424" cy="957110"/>
        </a:xfrm>
        <a:prstGeom prst="roundRect">
          <a:avLst/>
        </a:prstGeom>
        <a:solidFill>
          <a:schemeClr val="accent1">
            <a:tint val="65000"/>
          </a:schemeClr>
        </a:soli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baseline="0" dirty="0"/>
            <a:t>Outpatient activity dropped </a:t>
          </a:r>
          <a:endParaRPr lang="en-US" sz="2200" kern="1200" dirty="0"/>
        </a:p>
      </dsp:txBody>
      <dsp:txXfrm>
        <a:off x="46722" y="3063809"/>
        <a:ext cx="4129980" cy="863666"/>
      </dsp:txXfrm>
    </dsp:sp>
    <dsp:sp modelId="{55B35B3D-C80F-4B57-909A-989AC6F158D3}">
      <dsp:nvSpPr>
        <dsp:cNvPr id="0" name=""/>
        <dsp:cNvSpPr/>
      </dsp:nvSpPr>
      <dsp:spPr>
        <a:xfrm rot="5400000">
          <a:off x="7594735" y="746454"/>
          <a:ext cx="765688" cy="7508310"/>
        </a:xfrm>
        <a:prstGeom prst="round2SameRect">
          <a:avLst/>
        </a:prstGeom>
        <a:solidFill>
          <a:schemeClr val="accent3">
            <a:tint val="65000"/>
          </a:schemeClr>
        </a:soli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baseline="0"/>
            <a:t>Despite the poor performance, leaders should not lose sight of long-term capital and strategic planning, despite the urgency of day-to-day pressures</a:t>
          </a:r>
          <a:endParaRPr lang="en-US" sz="1100" kern="1200"/>
        </a:p>
      </dsp:txBody>
      <dsp:txXfrm rot="-5400000">
        <a:off x="4223424" y="4155143"/>
        <a:ext cx="7470932" cy="690932"/>
      </dsp:txXfrm>
    </dsp:sp>
    <dsp:sp modelId="{1523BF68-5171-4851-89B6-3586E993A8FA}">
      <dsp:nvSpPr>
        <dsp:cNvPr id="0" name=""/>
        <dsp:cNvSpPr/>
      </dsp:nvSpPr>
      <dsp:spPr>
        <a:xfrm>
          <a:off x="0" y="4022054"/>
          <a:ext cx="4223424" cy="957110"/>
        </a:xfrm>
        <a:prstGeom prst="roundRect">
          <a:avLst/>
        </a:prstGeom>
        <a:solidFill>
          <a:schemeClr val="accent1">
            <a:tint val="65000"/>
          </a:schemeClr>
        </a:soli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baseline="0" dirty="0"/>
            <a:t>Organizations must continue to think strategically</a:t>
          </a:r>
          <a:endParaRPr lang="en-US" sz="2200" kern="1200" dirty="0"/>
        </a:p>
      </dsp:txBody>
      <dsp:txXfrm>
        <a:off x="46722" y="4068776"/>
        <a:ext cx="4129980" cy="8636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C545A-7569-4865-A065-BC396E4C097B}"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90A06-D900-46DB-B2EF-168BF418D4AB}" type="slidenum">
              <a:rPr lang="en-US" smtClean="0"/>
              <a:t>‹#›</a:t>
            </a:fld>
            <a:endParaRPr lang="en-US"/>
          </a:p>
        </p:txBody>
      </p:sp>
    </p:spTree>
    <p:extLst>
      <p:ext uri="{BB962C8B-B14F-4D97-AF65-F5344CB8AC3E}">
        <p14:creationId xmlns:p14="http://schemas.microsoft.com/office/powerpoint/2010/main" val="1087827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althcaretransformers.com/digital-health/future-of-telehealth/#:~:text=8%20key%20trends%20driving%20the%20future%20of%20telehealth,care%20...%208%208.%20Investments%20in%20technology%2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1E09A-EAA8-4C4F-BC68-826129D9F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1E09A-EAA8-4C4F-BC68-826129D9FECA}" type="slidenum">
              <a:rPr lang="en-US" smtClean="0"/>
              <a:t>12</a:t>
            </a:fld>
            <a:endParaRPr lang="en-US"/>
          </a:p>
        </p:txBody>
      </p:sp>
    </p:spTree>
    <p:extLst>
      <p:ext uri="{BB962C8B-B14F-4D97-AF65-F5344CB8AC3E}">
        <p14:creationId xmlns:p14="http://schemas.microsoft.com/office/powerpoint/2010/main" val="2563246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500"/>
              </a:spcBef>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14</a:t>
            </a:fld>
            <a:endParaRPr lang="en-US"/>
          </a:p>
        </p:txBody>
      </p:sp>
    </p:spTree>
    <p:extLst>
      <p:ext uri="{BB962C8B-B14F-4D97-AF65-F5344CB8AC3E}">
        <p14:creationId xmlns:p14="http://schemas.microsoft.com/office/powerpoint/2010/main" val="364506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future of telehealth: 8 trends | Healthcare Transformers</a:t>
            </a:r>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15</a:t>
            </a:fld>
            <a:endParaRPr lang="en-US"/>
          </a:p>
        </p:txBody>
      </p:sp>
    </p:spTree>
    <p:extLst>
      <p:ext uri="{BB962C8B-B14F-4D97-AF65-F5344CB8AC3E}">
        <p14:creationId xmlns:p14="http://schemas.microsoft.com/office/powerpoint/2010/main" val="28936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16</a:t>
            </a:fld>
            <a:endParaRPr lang="en-US"/>
          </a:p>
        </p:txBody>
      </p:sp>
    </p:spTree>
    <p:extLst>
      <p:ext uri="{BB962C8B-B14F-4D97-AF65-F5344CB8AC3E}">
        <p14:creationId xmlns:p14="http://schemas.microsoft.com/office/powerpoint/2010/main" val="2461552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9/30/2022 8:13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144509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18</a:t>
            </a:fld>
            <a:endParaRPr lang="en-US"/>
          </a:p>
        </p:txBody>
      </p:sp>
    </p:spTree>
    <p:extLst>
      <p:ext uri="{BB962C8B-B14F-4D97-AF65-F5344CB8AC3E}">
        <p14:creationId xmlns:p14="http://schemas.microsoft.com/office/powerpoint/2010/main" val="332303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19</a:t>
            </a:fld>
            <a:endParaRPr lang="en-US"/>
          </a:p>
        </p:txBody>
      </p:sp>
    </p:spTree>
    <p:extLst>
      <p:ext uri="{BB962C8B-B14F-4D97-AF65-F5344CB8AC3E}">
        <p14:creationId xmlns:p14="http://schemas.microsoft.com/office/powerpoint/2010/main" val="2744139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9/30/2022 8:13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70530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21</a:t>
            </a:fld>
            <a:endParaRPr lang="en-US"/>
          </a:p>
        </p:txBody>
      </p:sp>
    </p:spTree>
    <p:extLst>
      <p:ext uri="{BB962C8B-B14F-4D97-AF65-F5344CB8AC3E}">
        <p14:creationId xmlns:p14="http://schemas.microsoft.com/office/powerpoint/2010/main" val="12168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Segoe UI Light" pitchFamily="34" charset="0"/>
              <a:ea typeface="+mn-ea"/>
              <a:cs typeface="+mn-cs"/>
            </a:endParaRPr>
          </a:p>
          <a:p>
            <a:endParaRPr lang="en-IN"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9/30/2022 8:13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98000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EE902-2C03-41FC-9B84-5FEB8FD07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45A95-13D0-46DC-9BEB-DF27647FE7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5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7D7D4-E95C-4A20-AE22-0358EB623D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6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4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providers are highly resilient people, whether through personal experiences of professional education. Healthcare is a difficult profession and resilience is a skill set </a:t>
            </a:r>
            <a:r>
              <a:rPr lang="en-US" baseline="0" dirty="0"/>
              <a:t>that is ok high value to our care providers. </a:t>
            </a:r>
          </a:p>
          <a:p>
            <a:r>
              <a:rPr lang="en-US" dirty="0"/>
              <a:t>Moral distress</a:t>
            </a:r>
            <a:r>
              <a:rPr lang="en-US" b="0" i="0" dirty="0">
                <a:solidFill>
                  <a:srgbClr val="252525"/>
                </a:solidFill>
                <a:effectLst/>
                <a:latin typeface="EB Garamond" panose="020B0604020202020204" pitchFamily="2" charset="0"/>
              </a:rPr>
              <a:t> involves a threat to one’s </a:t>
            </a:r>
            <a:r>
              <a:rPr lang="en-US" b="1" i="0" dirty="0">
                <a:solidFill>
                  <a:srgbClr val="252525"/>
                </a:solidFill>
                <a:effectLst/>
                <a:latin typeface="EB Garamond" panose="020B0604020202020204" pitchFamily="2" charset="0"/>
              </a:rPr>
              <a:t>moral integrity</a:t>
            </a:r>
            <a:r>
              <a:rPr lang="en-US" b="0" i="0" dirty="0">
                <a:solidFill>
                  <a:srgbClr val="252525"/>
                </a:solidFill>
                <a:effectLst/>
                <a:latin typeface="EB Garamond" panose="020B0604020202020204" pitchFamily="2" charset="0"/>
              </a:rPr>
              <a:t> — that sense of wholeness and self-worth that comes from having clearly defined values that are congruent with one’s perceptions and actions.</a:t>
            </a:r>
          </a:p>
          <a:p>
            <a:pPr algn="l"/>
            <a:r>
              <a:rPr lang="en-US" b="0" i="0" dirty="0">
                <a:solidFill>
                  <a:srgbClr val="252525"/>
                </a:solidFill>
                <a:effectLst/>
                <a:latin typeface="EB Garamond" panose="020B0604020202020204" pitchFamily="2" charset="0"/>
              </a:rPr>
              <a:t>Moral distress influences all healthcare professionals. It can be one of the key issues affecting the workplace environment. </a:t>
            </a:r>
          </a:p>
          <a:p>
            <a:pPr algn="l"/>
            <a:r>
              <a:rPr lang="en-US" b="0" i="0" dirty="0">
                <a:solidFill>
                  <a:srgbClr val="252525"/>
                </a:solidFill>
                <a:effectLst/>
                <a:latin typeface="EB Garamond" panose="020B0604020202020204" pitchFamily="2" charset="0"/>
              </a:rPr>
              <a:t>Moral distress causes </a:t>
            </a:r>
            <a:r>
              <a:rPr lang="en-US" b="1" i="0" dirty="0">
                <a:solidFill>
                  <a:srgbClr val="252525"/>
                </a:solidFill>
                <a:effectLst/>
                <a:latin typeface="EB Garamond" panose="020B0604020202020204" pitchFamily="2" charset="0"/>
              </a:rPr>
              <a:t>existential suffering such as a sense of isolation, feeling unheard and devalued</a:t>
            </a:r>
            <a:r>
              <a:rPr lang="en-US" b="0" i="0" dirty="0">
                <a:solidFill>
                  <a:srgbClr val="252525"/>
                </a:solidFill>
                <a:effectLst/>
                <a:latin typeface="EB Garamond" panose="020B0604020202020204" pitchFamily="2" charset="0"/>
              </a:rPr>
              <a:t>. It leads to compassion fatigue and may result in resignation if left unresolved. </a:t>
            </a:r>
          </a:p>
          <a:p>
            <a:pPr algn="l"/>
            <a:r>
              <a:rPr lang="en-US" b="0" i="0" dirty="0">
                <a:solidFill>
                  <a:srgbClr val="252525"/>
                </a:solidFill>
                <a:effectLst/>
                <a:latin typeface="EB Garamond" panose="020B0604020202020204" pitchFamily="2" charset="0"/>
              </a:rPr>
              <a:t>Groups of people who work together in situations that cause distress may experience </a:t>
            </a:r>
            <a:r>
              <a:rPr lang="en-US" b="1" i="0" dirty="0">
                <a:solidFill>
                  <a:srgbClr val="252525"/>
                </a:solidFill>
                <a:effectLst/>
                <a:latin typeface="EB Garamond" panose="020B0604020202020204" pitchFamily="2" charset="0"/>
              </a:rPr>
              <a:t>poor communication, lack of trust, high turnover rates, defensiveness and a lack of collaboration across clinical disciplines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1E09A-EAA8-4C4F-BC68-826129D9F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57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1E09A-EAA8-4C4F-BC68-826129D9FECA}" type="slidenum">
              <a:rPr lang="en-US" smtClean="0"/>
              <a:t>10</a:t>
            </a:fld>
            <a:endParaRPr lang="en-US"/>
          </a:p>
        </p:txBody>
      </p:sp>
    </p:spTree>
    <p:extLst>
      <p:ext uri="{BB962C8B-B14F-4D97-AF65-F5344CB8AC3E}">
        <p14:creationId xmlns:p14="http://schemas.microsoft.com/office/powerpoint/2010/main" val="252779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mn-lt"/>
            </a:endParaRPr>
          </a:p>
        </p:txBody>
      </p:sp>
      <p:sp>
        <p:nvSpPr>
          <p:cNvPr id="4" name="Slide Number Placeholder 3"/>
          <p:cNvSpPr>
            <a:spLocks noGrp="1"/>
          </p:cNvSpPr>
          <p:nvPr>
            <p:ph type="sldNum" sz="quarter" idx="5"/>
          </p:nvPr>
        </p:nvSpPr>
        <p:spPr/>
        <p:txBody>
          <a:bodyPr/>
          <a:lstStyle/>
          <a:p>
            <a:fld id="{C3D1E09A-EAA8-4C4F-BC68-826129D9FECA}" type="slidenum">
              <a:rPr lang="en-US" smtClean="0"/>
              <a:t>11</a:t>
            </a:fld>
            <a:endParaRPr lang="en-US"/>
          </a:p>
        </p:txBody>
      </p:sp>
    </p:spTree>
    <p:extLst>
      <p:ext uri="{BB962C8B-B14F-4D97-AF65-F5344CB8AC3E}">
        <p14:creationId xmlns:p14="http://schemas.microsoft.com/office/powerpoint/2010/main" val="309041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0600-4B2D-4BD1-7037-17AEC70AD2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B28DA-BF32-D3A5-B96E-C6D3D2E0AC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DDEACE-34B4-3CE7-874A-5D4D4526320A}"/>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50341482-FB15-8B1B-C28A-CD10440F7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4BABE-57EB-2B28-7FE3-21E27EA06DD9}"/>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90900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7F2F-5D2C-9EF7-24B5-C5AC927813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8D2992-1A89-8052-A32E-D94A902D5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8E85A-5648-0A5E-9824-F98FE262E96C}"/>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27B815AE-1FDA-0E81-D000-DD3CCEA33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89B2E-FFF2-291E-7334-40450C951A79}"/>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35966317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68113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755355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61272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676303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7588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60714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4887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97610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833091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34447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CA2129-7659-A763-56CA-59A64B25D0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7CAD4-89B8-D97A-18F3-94E861BA9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808A-88D0-C420-555C-DA486BEA7716}"/>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28023D37-E74C-0D20-34B0-660D9255A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CA36C-B52D-26D6-B4DA-A1954628CF19}"/>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2150266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105040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48035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72457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13105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2916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821751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82884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134232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4292105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842026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079281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451726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08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1273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9480456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17789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802856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D769C-D5A0-4443-AA44-7A68C61026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57"/>
          <a:stretch/>
        </p:blipFill>
        <p:spPr>
          <a:xfrm>
            <a:off x="-12269" y="0"/>
            <a:ext cx="7514481" cy="6858000"/>
          </a:xfrm>
          <a:prstGeom prst="rect">
            <a:avLst/>
          </a:prstGeom>
        </p:spPr>
      </p:pic>
      <p:sp>
        <p:nvSpPr>
          <p:cNvPr id="8" name="Rectangle 7">
            <a:extLst>
              <a:ext uri="{FF2B5EF4-FFF2-40B4-BE49-F238E27FC236}">
                <a16:creationId xmlns:a16="http://schemas.microsoft.com/office/drawing/2014/main" id="{6DBA8C6F-AA08-7148-B752-B8D7CC9FCE5F}"/>
              </a:ext>
            </a:extLst>
          </p:cNvPr>
          <p:cNvSpPr/>
          <p:nvPr userDrawn="1"/>
        </p:nvSpPr>
        <p:spPr bwMode="auto">
          <a:xfrm>
            <a:off x="-12269" y="0"/>
            <a:ext cx="12204269" cy="6858000"/>
          </a:xfrm>
          <a:prstGeom prst="rect">
            <a:avLst/>
          </a:prstGeom>
          <a:gradFill>
            <a:gsLst>
              <a:gs pos="9000">
                <a:srgbClr val="002050">
                  <a:alpha val="80000"/>
                </a:srgbClr>
              </a:gs>
              <a:gs pos="99000">
                <a:srgbClr val="002050">
                  <a:alpha val="2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31188F5-22C6-4D44-86AC-2B781C53BE8B}"/>
              </a:ext>
            </a:extLst>
          </p:cNvPr>
          <p:cNvSpPr/>
          <p:nvPr userDrawn="1"/>
        </p:nvSpPr>
        <p:spPr bwMode="auto">
          <a:xfrm>
            <a:off x="4074767" y="0"/>
            <a:ext cx="8117233"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1" y="684640"/>
            <a:ext cx="4074767" cy="2744360"/>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0" y="3429001"/>
            <a:ext cx="4074766" cy="1605632"/>
          </a:xfrm>
        </p:spPr>
        <p:txBody>
          <a:bodyPr lIns="432000" rIns="216000"/>
          <a:lstStyle>
            <a:lvl1pPr>
              <a:defRPr sz="2353">
                <a:solidFill>
                  <a:schemeClr val="bg1"/>
                </a:solidFill>
              </a:defRPr>
            </a:lvl1pPr>
            <a:lvl2pPr marL="526004" indent="-306577">
              <a:defRPr sz="1765">
                <a:solidFill>
                  <a:schemeClr val="bg1"/>
                </a:solidFill>
              </a:defRPr>
            </a:lvl2pPr>
            <a:lvl3pPr>
              <a:defRPr sz="1568">
                <a:solidFill>
                  <a:schemeClr val="bg1"/>
                </a:solidFill>
              </a:defRPr>
            </a:lvl3pPr>
            <a:lvl4pPr>
              <a:defRPr sz="1568">
                <a:solidFill>
                  <a:schemeClr val="bg1"/>
                </a:solidFill>
              </a:defRPr>
            </a:lvl4pPr>
            <a:lvl5pPr>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1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BAAC1E-4053-2D46-A300-572BEF39B0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58"/>
          <a:stretch/>
        </p:blipFill>
        <p:spPr>
          <a:xfrm>
            <a:off x="0" y="0"/>
            <a:ext cx="7502212" cy="6858000"/>
          </a:xfrm>
          <a:prstGeom prst="rect">
            <a:avLst/>
          </a:prstGeom>
        </p:spPr>
      </p:pic>
      <p:sp>
        <p:nvSpPr>
          <p:cNvPr id="5" name="Rectangle 4">
            <a:extLst>
              <a:ext uri="{FF2B5EF4-FFF2-40B4-BE49-F238E27FC236}">
                <a16:creationId xmlns:a16="http://schemas.microsoft.com/office/drawing/2014/main" id="{D77B940D-695C-CA49-8213-612062C7685A}"/>
              </a:ext>
            </a:extLst>
          </p:cNvPr>
          <p:cNvSpPr/>
          <p:nvPr userDrawn="1"/>
        </p:nvSpPr>
        <p:spPr bwMode="auto">
          <a:xfrm>
            <a:off x="0" y="0"/>
            <a:ext cx="12204269" cy="6858000"/>
          </a:xfrm>
          <a:prstGeom prst="rect">
            <a:avLst/>
          </a:prstGeom>
          <a:solidFill>
            <a:srgbClr val="00205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31188F5-22C6-4D44-86AC-2B781C53BE8B}"/>
              </a:ext>
            </a:extLst>
          </p:cNvPr>
          <p:cNvSpPr/>
          <p:nvPr userDrawn="1"/>
        </p:nvSpPr>
        <p:spPr bwMode="auto">
          <a:xfrm>
            <a:off x="6096000" y="0"/>
            <a:ext cx="6096000"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391470" y="1122247"/>
            <a:ext cx="5373881" cy="2531669"/>
          </a:xfrm>
        </p:spPr>
        <p:txBody>
          <a:bodyPr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269303" y="3877277"/>
            <a:ext cx="5457856" cy="1602394"/>
          </a:xfrm>
        </p:spPr>
        <p:txBody>
          <a:bodyPr/>
          <a:lstStyle>
            <a:lvl1pPr marL="263003" indent="-161848">
              <a:spcBef>
                <a:spcPts val="1176"/>
              </a:spcBef>
              <a:tabLst/>
              <a:defRPr sz="2353">
                <a:solidFill>
                  <a:schemeClr val="bg1"/>
                </a:solidFill>
              </a:defRPr>
            </a:lvl1pPr>
            <a:lvl2pPr marL="263003" indent="-161848">
              <a:tabLst/>
              <a:defRPr sz="1765">
                <a:solidFill>
                  <a:schemeClr val="bg1"/>
                </a:solidFill>
              </a:defRPr>
            </a:lvl2pPr>
            <a:lvl3pPr marL="263003" indent="-161848">
              <a:tabLst/>
              <a:defRPr sz="1568">
                <a:solidFill>
                  <a:schemeClr val="bg1"/>
                </a:solidFill>
              </a:defRPr>
            </a:lvl3pPr>
            <a:lvl4pPr marL="263003" indent="-161848">
              <a:tabLst/>
              <a:defRPr sz="1568">
                <a:solidFill>
                  <a:schemeClr val="bg1"/>
                </a:solidFill>
              </a:defRPr>
            </a:lvl4pPr>
            <a:lvl5pPr marL="263003"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47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30DC36-219D-D442-B811-A6AB2B150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 y="0"/>
            <a:ext cx="12190271" cy="6858000"/>
          </a:xfrm>
          <a:prstGeom prst="rect">
            <a:avLst/>
          </a:prstGeom>
        </p:spPr>
      </p:pic>
      <p:sp>
        <p:nvSpPr>
          <p:cNvPr id="5" name="Rectangle 4">
            <a:extLst>
              <a:ext uri="{FF2B5EF4-FFF2-40B4-BE49-F238E27FC236}">
                <a16:creationId xmlns:a16="http://schemas.microsoft.com/office/drawing/2014/main" id="{D77B940D-695C-CA49-8213-612062C7685A}"/>
              </a:ext>
            </a:extLst>
          </p:cNvPr>
          <p:cNvSpPr/>
          <p:nvPr userDrawn="1"/>
        </p:nvSpPr>
        <p:spPr bwMode="auto">
          <a:xfrm>
            <a:off x="-12269" y="0"/>
            <a:ext cx="12204269" cy="6858000"/>
          </a:xfrm>
          <a:prstGeom prst="rect">
            <a:avLst/>
          </a:prstGeom>
          <a:gradFill>
            <a:gsLst>
              <a:gs pos="0">
                <a:srgbClr val="002050">
                  <a:alpha val="80000"/>
                </a:srgbClr>
              </a:gs>
              <a:gs pos="99000">
                <a:srgbClr val="002050">
                  <a:alpha val="2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31188F5-22C6-4D44-86AC-2B781C53BE8B}"/>
              </a:ext>
            </a:extLst>
          </p:cNvPr>
          <p:cNvSpPr/>
          <p:nvPr userDrawn="1"/>
        </p:nvSpPr>
        <p:spPr bwMode="auto">
          <a:xfrm>
            <a:off x="4074767" y="0"/>
            <a:ext cx="8117233"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1" y="673772"/>
            <a:ext cx="4074767" cy="2755228"/>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1" y="3429001"/>
            <a:ext cx="4074766" cy="1602394"/>
          </a:xfrm>
        </p:spPr>
        <p:txBody>
          <a:bodyPr lIns="432000" rIns="216000"/>
          <a:lstStyle>
            <a:lvl1pPr marL="174297" indent="-161848">
              <a:spcBef>
                <a:spcPts val="1176"/>
              </a:spcBef>
              <a:tabLst/>
              <a:defRPr sz="2353">
                <a:solidFill>
                  <a:schemeClr val="bg1"/>
                </a:solidFill>
              </a:defRPr>
            </a:lvl1pPr>
            <a:lvl2pPr marL="174297" indent="-161848">
              <a:tabLst/>
              <a:defRPr sz="1765">
                <a:solidFill>
                  <a:schemeClr val="bg1"/>
                </a:solidFill>
              </a:defRPr>
            </a:lvl2pPr>
            <a:lvl3pPr marL="174297" indent="-161848">
              <a:tabLst/>
              <a:defRPr sz="1568">
                <a:solidFill>
                  <a:schemeClr val="bg1"/>
                </a:solidFill>
              </a:defRPr>
            </a:lvl3pPr>
            <a:lvl4pPr marL="174297" indent="-161848">
              <a:tabLst/>
              <a:defRPr sz="1568">
                <a:solidFill>
                  <a:schemeClr val="bg1"/>
                </a:solidFill>
              </a:defRPr>
            </a:lvl4pPr>
            <a:lvl5pPr marL="174297"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2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7883C1-C63F-574F-9EB9-AD4A312F8A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 b="7"/>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B880B600-1527-1F49-ACE6-FF3327E52E4B}"/>
              </a:ext>
            </a:extLst>
          </p:cNvPr>
          <p:cNvSpPr/>
          <p:nvPr userDrawn="1"/>
        </p:nvSpPr>
        <p:spPr bwMode="auto">
          <a:xfrm>
            <a:off x="-12269" y="0"/>
            <a:ext cx="12204269" cy="6858000"/>
          </a:xfrm>
          <a:prstGeom prst="rect">
            <a:avLst/>
          </a:prstGeom>
          <a:solidFill>
            <a:srgbClr val="00205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6" name="Title 5"/>
          <p:cNvSpPr>
            <a:spLocks noGrp="1"/>
          </p:cNvSpPr>
          <p:nvPr>
            <p:ph type="title"/>
          </p:nvPr>
        </p:nvSpPr>
        <p:spPr>
          <a:xfrm>
            <a:off x="1" y="673772"/>
            <a:ext cx="4074767" cy="2755228"/>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1" y="3429001"/>
            <a:ext cx="4074766" cy="1602394"/>
          </a:xfrm>
        </p:spPr>
        <p:txBody>
          <a:bodyPr lIns="432000" rIns="216000"/>
          <a:lstStyle>
            <a:lvl1pPr marL="174297" indent="-161848">
              <a:spcBef>
                <a:spcPts val="1176"/>
              </a:spcBef>
              <a:tabLst/>
              <a:defRPr sz="2353">
                <a:solidFill>
                  <a:schemeClr val="bg1"/>
                </a:solidFill>
              </a:defRPr>
            </a:lvl1pPr>
            <a:lvl2pPr marL="174297" indent="-161848">
              <a:tabLst/>
              <a:defRPr sz="1765">
                <a:solidFill>
                  <a:schemeClr val="bg1"/>
                </a:solidFill>
              </a:defRPr>
            </a:lvl2pPr>
            <a:lvl3pPr marL="174297" indent="-161848">
              <a:tabLst/>
              <a:defRPr sz="1568">
                <a:solidFill>
                  <a:schemeClr val="bg1"/>
                </a:solidFill>
              </a:defRPr>
            </a:lvl3pPr>
            <a:lvl4pPr marL="174297" indent="-161848">
              <a:tabLst/>
              <a:defRPr sz="1568">
                <a:solidFill>
                  <a:schemeClr val="bg1"/>
                </a:solidFill>
              </a:defRPr>
            </a:lvl4pPr>
            <a:lvl5pPr marL="174297"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73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5621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7B940D-695C-CA49-8213-612062C7685A}"/>
              </a:ext>
            </a:extLst>
          </p:cNvPr>
          <p:cNvSpPr/>
          <p:nvPr userDrawn="1"/>
        </p:nvSpPr>
        <p:spPr bwMode="auto">
          <a:xfrm>
            <a:off x="12269" y="0"/>
            <a:ext cx="12204269" cy="6858000"/>
          </a:xfrm>
          <a:prstGeom prst="rect">
            <a:avLst/>
          </a:prstGeom>
          <a:gradFill>
            <a:gsLst>
              <a:gs pos="0">
                <a:srgbClr val="002050">
                  <a:alpha val="80000"/>
                </a:srgbClr>
              </a:gs>
              <a:gs pos="99000">
                <a:srgbClr val="002050">
                  <a:alpha val="2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D0C36604-870B-FD47-9C9D-FF678C313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6" r="28350"/>
          <a:stretch/>
        </p:blipFill>
        <p:spPr>
          <a:xfrm>
            <a:off x="3211827" y="0"/>
            <a:ext cx="8967905" cy="6858973"/>
          </a:xfrm>
          <a:prstGeom prst="rect">
            <a:avLst/>
          </a:prstGeom>
        </p:spPr>
      </p:pic>
      <p:sp>
        <p:nvSpPr>
          <p:cNvPr id="7" name="Rectangle 6">
            <a:extLst>
              <a:ext uri="{FF2B5EF4-FFF2-40B4-BE49-F238E27FC236}">
                <a16:creationId xmlns:a16="http://schemas.microsoft.com/office/drawing/2014/main" id="{C31188F5-22C6-4D44-86AC-2B781C53BE8B}"/>
              </a:ext>
            </a:extLst>
          </p:cNvPr>
          <p:cNvSpPr/>
          <p:nvPr userDrawn="1"/>
        </p:nvSpPr>
        <p:spPr bwMode="auto">
          <a:xfrm>
            <a:off x="-12269" y="0"/>
            <a:ext cx="4087036"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1" y="673772"/>
            <a:ext cx="4074767" cy="2755228"/>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1" y="3429001"/>
            <a:ext cx="4074766" cy="1602394"/>
          </a:xfrm>
        </p:spPr>
        <p:txBody>
          <a:bodyPr lIns="432000" rIns="216000"/>
          <a:lstStyle>
            <a:lvl1pPr marL="174297" indent="-161848">
              <a:spcBef>
                <a:spcPts val="1176"/>
              </a:spcBef>
              <a:tabLst/>
              <a:defRPr sz="2353">
                <a:solidFill>
                  <a:schemeClr val="bg1"/>
                </a:solidFill>
              </a:defRPr>
            </a:lvl1pPr>
            <a:lvl2pPr marL="174297" indent="-161848">
              <a:tabLst/>
              <a:defRPr sz="1765">
                <a:solidFill>
                  <a:schemeClr val="bg1"/>
                </a:solidFill>
              </a:defRPr>
            </a:lvl2pPr>
            <a:lvl3pPr marL="174297" indent="-161848">
              <a:tabLst/>
              <a:defRPr sz="1568">
                <a:solidFill>
                  <a:schemeClr val="bg1"/>
                </a:solidFill>
              </a:defRPr>
            </a:lvl3pPr>
            <a:lvl4pPr marL="174297" indent="-161848">
              <a:tabLst/>
              <a:defRPr sz="1568">
                <a:solidFill>
                  <a:schemeClr val="bg1"/>
                </a:solidFill>
              </a:defRPr>
            </a:lvl4pPr>
            <a:lvl5pPr marL="174297"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42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5FA0B1-5AF4-A54E-B4B8-6D20F8003E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706" r="-2433"/>
          <a:stretch/>
        </p:blipFill>
        <p:spPr>
          <a:xfrm>
            <a:off x="0" y="0"/>
            <a:ext cx="5622048" cy="6858000"/>
          </a:xfrm>
          <a:prstGeom prst="rect">
            <a:avLst/>
          </a:prstGeom>
        </p:spPr>
      </p:pic>
      <p:sp>
        <p:nvSpPr>
          <p:cNvPr id="5" name="Rectangle 4">
            <a:extLst>
              <a:ext uri="{FF2B5EF4-FFF2-40B4-BE49-F238E27FC236}">
                <a16:creationId xmlns:a16="http://schemas.microsoft.com/office/drawing/2014/main" id="{D77B940D-695C-CA49-8213-612062C7685A}"/>
              </a:ext>
            </a:extLst>
          </p:cNvPr>
          <p:cNvSpPr/>
          <p:nvPr userDrawn="1"/>
        </p:nvSpPr>
        <p:spPr bwMode="auto">
          <a:xfrm>
            <a:off x="-12269" y="0"/>
            <a:ext cx="12204269" cy="6858000"/>
          </a:xfrm>
          <a:prstGeom prst="rect">
            <a:avLst/>
          </a:prstGeom>
          <a:solidFill>
            <a:srgbClr val="002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31188F5-22C6-4D44-86AC-2B781C53BE8B}"/>
              </a:ext>
            </a:extLst>
          </p:cNvPr>
          <p:cNvSpPr/>
          <p:nvPr userDrawn="1"/>
        </p:nvSpPr>
        <p:spPr bwMode="auto">
          <a:xfrm>
            <a:off x="4074767" y="0"/>
            <a:ext cx="8117233"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1" y="664631"/>
            <a:ext cx="4074767" cy="2764368"/>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1" y="3429001"/>
            <a:ext cx="4074766" cy="1602394"/>
          </a:xfrm>
        </p:spPr>
        <p:txBody>
          <a:bodyPr lIns="432000" rIns="216000"/>
          <a:lstStyle>
            <a:lvl1pPr marL="174297" indent="-161848">
              <a:spcBef>
                <a:spcPts val="1176"/>
              </a:spcBef>
              <a:tabLst/>
              <a:defRPr sz="2353">
                <a:solidFill>
                  <a:schemeClr val="bg1"/>
                </a:solidFill>
              </a:defRPr>
            </a:lvl1pPr>
            <a:lvl2pPr marL="174297" indent="-161848">
              <a:tabLst/>
              <a:defRPr sz="1765">
                <a:solidFill>
                  <a:schemeClr val="bg1"/>
                </a:solidFill>
              </a:defRPr>
            </a:lvl2pPr>
            <a:lvl3pPr marL="174297" indent="-161848">
              <a:tabLst/>
              <a:defRPr sz="1568">
                <a:solidFill>
                  <a:schemeClr val="bg1"/>
                </a:solidFill>
              </a:defRPr>
            </a:lvl3pPr>
            <a:lvl4pPr marL="174297" indent="-161848">
              <a:tabLst/>
              <a:defRPr sz="1568">
                <a:solidFill>
                  <a:schemeClr val="bg1"/>
                </a:solidFill>
              </a:defRPr>
            </a:lvl4pPr>
            <a:lvl5pPr marL="174297"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9DDDD-5796-6740-9A17-364434C647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60" r="22033"/>
          <a:stretch/>
        </p:blipFill>
        <p:spPr>
          <a:xfrm>
            <a:off x="0" y="0"/>
            <a:ext cx="6096000" cy="6858000"/>
          </a:xfrm>
          <a:prstGeom prst="rect">
            <a:avLst/>
          </a:prstGeom>
        </p:spPr>
      </p:pic>
      <p:sp>
        <p:nvSpPr>
          <p:cNvPr id="8" name="Rectangle 7">
            <a:extLst>
              <a:ext uri="{FF2B5EF4-FFF2-40B4-BE49-F238E27FC236}">
                <a16:creationId xmlns:a16="http://schemas.microsoft.com/office/drawing/2014/main" id="{8B2448A7-985C-0F4F-AA72-090F0528A37B}"/>
              </a:ext>
            </a:extLst>
          </p:cNvPr>
          <p:cNvSpPr/>
          <p:nvPr userDrawn="1"/>
        </p:nvSpPr>
        <p:spPr bwMode="auto">
          <a:xfrm>
            <a:off x="-12269" y="0"/>
            <a:ext cx="12204269" cy="6858000"/>
          </a:xfrm>
          <a:prstGeom prst="rect">
            <a:avLst/>
          </a:prstGeom>
          <a:gradFill>
            <a:gsLst>
              <a:gs pos="0">
                <a:srgbClr val="002050">
                  <a:alpha val="80000"/>
                </a:srgbClr>
              </a:gs>
              <a:gs pos="99000">
                <a:srgbClr val="002050">
                  <a:alpha val="2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31188F5-22C6-4D44-86AC-2B781C53BE8B}"/>
              </a:ext>
            </a:extLst>
          </p:cNvPr>
          <p:cNvSpPr/>
          <p:nvPr userDrawn="1"/>
        </p:nvSpPr>
        <p:spPr bwMode="auto">
          <a:xfrm>
            <a:off x="4074767" y="0"/>
            <a:ext cx="8117233"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
        <p:nvSpPr>
          <p:cNvPr id="6" name="Title 5"/>
          <p:cNvSpPr>
            <a:spLocks noGrp="1"/>
          </p:cNvSpPr>
          <p:nvPr>
            <p:ph type="title"/>
          </p:nvPr>
        </p:nvSpPr>
        <p:spPr>
          <a:xfrm>
            <a:off x="1" y="664631"/>
            <a:ext cx="4074767" cy="2764370"/>
          </a:xfrm>
        </p:spPr>
        <p:txBody>
          <a:bodyPr lIns="432000" rIns="216000" anchor="t" anchorCtr="0"/>
          <a:lstStyle>
            <a:lvl1pPr>
              <a:defRPr sz="3921">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1" y="3429001"/>
            <a:ext cx="4074766" cy="1605632"/>
          </a:xfrm>
        </p:spPr>
        <p:txBody>
          <a:bodyPr lIns="432000" rIns="216000"/>
          <a:lstStyle>
            <a:lvl1pPr marL="263003" indent="-161848">
              <a:spcBef>
                <a:spcPts val="1176"/>
              </a:spcBef>
              <a:tabLst/>
              <a:defRPr sz="2353">
                <a:solidFill>
                  <a:schemeClr val="bg1"/>
                </a:solidFill>
              </a:defRPr>
            </a:lvl1pPr>
            <a:lvl2pPr marL="263003" indent="-161848">
              <a:tabLst/>
              <a:defRPr sz="1765">
                <a:solidFill>
                  <a:schemeClr val="bg1"/>
                </a:solidFill>
              </a:defRPr>
            </a:lvl2pPr>
            <a:lvl3pPr marL="263003" indent="-161848">
              <a:tabLst/>
              <a:defRPr sz="1568">
                <a:solidFill>
                  <a:schemeClr val="bg1"/>
                </a:solidFill>
              </a:defRPr>
            </a:lvl3pPr>
            <a:lvl4pPr marL="263003" indent="-161848">
              <a:tabLst/>
              <a:defRPr sz="1568">
                <a:solidFill>
                  <a:schemeClr val="bg1"/>
                </a:solidFill>
              </a:defRPr>
            </a:lvl4pPr>
            <a:lvl5pPr marL="263003" indent="-161848">
              <a:tabLst/>
              <a:defRPr sz="1568">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27C0D-F99B-A242-A3FD-8654960F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65" r="13855"/>
          <a:stretch/>
        </p:blipFill>
        <p:spPr>
          <a:xfrm>
            <a:off x="4026927" y="0"/>
            <a:ext cx="8165073" cy="6858000"/>
          </a:xfrm>
          <a:prstGeom prst="rect">
            <a:avLst/>
          </a:prstGeom>
        </p:spPr>
      </p:pic>
      <p:sp>
        <p:nvSpPr>
          <p:cNvPr id="6" name="Rectangle 5">
            <a:extLst>
              <a:ext uri="{FF2B5EF4-FFF2-40B4-BE49-F238E27FC236}">
                <a16:creationId xmlns:a16="http://schemas.microsoft.com/office/drawing/2014/main" id="{9140C311-40F7-483E-B9FA-71620F54A674}"/>
              </a:ext>
            </a:extLst>
          </p:cNvPr>
          <p:cNvSpPr/>
          <p:nvPr userDrawn="1"/>
        </p:nvSpPr>
        <p:spPr bwMode="auto">
          <a:xfrm>
            <a:off x="0" y="0"/>
            <a:ext cx="6096000" cy="6857999"/>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627497" numCol="1" spcCol="0" rtlCol="0" fromWordArt="0" anchor="ctr"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3921" b="0" i="0" u="none" strike="noStrike" kern="1200" cap="none" spc="0" normalizeH="0" baseline="0" noProof="0">
              <a:ln>
                <a:noFill/>
              </a:ln>
              <a:gradFill>
                <a:gsLst>
                  <a:gs pos="0">
                    <a:srgbClr val="FFFFFF"/>
                  </a:gs>
                  <a:gs pos="100000">
                    <a:srgbClr val="FFFFFF"/>
                  </a:gs>
                </a:gsLst>
                <a:lin ang="5400000" scaled="1"/>
              </a:gradFill>
              <a:effectLst/>
              <a:uLnTx/>
              <a:uFillTx/>
              <a:latin typeface="Segoe UI Light"/>
              <a:ea typeface="Segoe UI" pitchFamily="34" charset="0"/>
              <a:cs typeface="Segoe UI" pitchFamily="34" charset="0"/>
            </a:endParaRPr>
          </a:p>
        </p:txBody>
      </p:sp>
    </p:spTree>
    <p:extLst>
      <p:ext uri="{BB962C8B-B14F-4D97-AF65-F5344CB8AC3E}">
        <p14:creationId xmlns:p14="http://schemas.microsoft.com/office/powerpoint/2010/main" val="280295317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827C0D-F99B-A242-A3FD-8654960F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 b="7"/>
          <a:stretch/>
        </p:blipFill>
        <p:spPr>
          <a:xfrm>
            <a:off x="0" y="0"/>
            <a:ext cx="12192000" cy="6858000"/>
          </a:xfrm>
          <a:prstGeom prst="rect">
            <a:avLst/>
          </a:prstGeom>
        </p:spPr>
      </p:pic>
      <p:sp>
        <p:nvSpPr>
          <p:cNvPr id="4" name="Rectangle 3"/>
          <p:cNvSpPr/>
          <p:nvPr userDrawn="1"/>
        </p:nvSpPr>
        <p:spPr bwMode="auto">
          <a:xfrm>
            <a:off x="-12269" y="0"/>
            <a:ext cx="12204269" cy="6858000"/>
          </a:xfrm>
          <a:prstGeom prst="rect">
            <a:avLst/>
          </a:prstGeom>
          <a:solidFill>
            <a:srgbClr val="00205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err="1">
              <a:ln>
                <a:solidFill>
                  <a:sysClr val="windowText" lastClr="000000"/>
                </a:solidFill>
              </a:ln>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323751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553318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8664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48453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F7E0957-89D1-4654-AC78-E4F197018B5F}"/>
              </a:ext>
            </a:extLst>
          </p:cNvPr>
          <p:cNvSpPr>
            <a:spLocks noGrp="1"/>
          </p:cNvSpPr>
          <p:nvPr>
            <p:ph type="pic" sz="quarter" idx="13"/>
          </p:nvPr>
        </p:nvSpPr>
        <p:spPr>
          <a:xfrm>
            <a:off x="6183649" y="555453"/>
            <a:ext cx="5747094" cy="5747094"/>
          </a:xfrm>
          <a:custGeom>
            <a:avLst/>
            <a:gdLst>
              <a:gd name="connsiteX0" fmla="*/ 3089728 w 6179456"/>
              <a:gd name="connsiteY0" fmla="*/ 0 h 6179456"/>
              <a:gd name="connsiteX1" fmla="*/ 6179456 w 6179456"/>
              <a:gd name="connsiteY1" fmla="*/ 3089728 h 6179456"/>
              <a:gd name="connsiteX2" fmla="*/ 3089728 w 6179456"/>
              <a:gd name="connsiteY2" fmla="*/ 6179456 h 6179456"/>
              <a:gd name="connsiteX3" fmla="*/ 0 w 6179456"/>
              <a:gd name="connsiteY3" fmla="*/ 3089728 h 6179456"/>
              <a:gd name="connsiteX4" fmla="*/ 3089728 w 6179456"/>
              <a:gd name="connsiteY4" fmla="*/ 0 h 617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456" h="6179456">
                <a:moveTo>
                  <a:pt x="3089728" y="0"/>
                </a:moveTo>
                <a:cubicBezTo>
                  <a:pt x="4796138" y="0"/>
                  <a:pt x="6179456" y="1383318"/>
                  <a:pt x="6179456" y="3089728"/>
                </a:cubicBezTo>
                <a:cubicBezTo>
                  <a:pt x="6179456" y="4796138"/>
                  <a:pt x="4796138" y="6179456"/>
                  <a:pt x="3089728" y="6179456"/>
                </a:cubicBezTo>
                <a:cubicBezTo>
                  <a:pt x="1383318" y="6179456"/>
                  <a:pt x="0" y="4796138"/>
                  <a:pt x="0" y="3089728"/>
                </a:cubicBezTo>
                <a:cubicBezTo>
                  <a:pt x="0" y="1383318"/>
                  <a:pt x="1383318" y="0"/>
                  <a:pt x="3089728" y="0"/>
                </a:cubicBezTo>
                <a:close/>
              </a:path>
            </a:pathLst>
          </a:custGeom>
        </p:spPr>
        <p:txBody>
          <a:bodyPr wrap="square">
            <a:noAutofit/>
          </a:bodyPr>
          <a:lstStyle/>
          <a:p>
            <a:endParaRPr lang="en-IN"/>
          </a:p>
        </p:txBody>
      </p:sp>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5928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75470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451886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0249-31CE-1794-023B-72D504D6C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45965-986D-B8EB-D6C5-6C478B874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DDC6D-89E1-7373-2714-72D84C9B90F9}"/>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3BB8B26D-5D06-7D46-2963-BD08BC9A6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C22E5-528C-D9CB-101C-8696EE1CF1AF}"/>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1742487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195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03438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9827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604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68580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5441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0823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307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2373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763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597A-34C8-1790-2BC8-4B9810639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440C12-4BBC-F83A-8F29-501E422B5A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A0F929-35EC-2DF2-5DCC-CDD171A16961}"/>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C213974E-948D-7768-DFC1-B7F8573C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E12D1-E54A-FDE8-5E35-2BC0E5CF1B7D}"/>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1499617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7788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3651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22758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919877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2341439"/>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43613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21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8955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15141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5915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68F9-9893-45A7-0E92-18D389407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2B4CF-5C33-2861-3196-3E48AB1E84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E06FFA-9678-D69A-DD61-EE772C20AF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6F5D8-B07F-8991-CA87-204429271D14}"/>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6" name="Footer Placeholder 5">
            <a:extLst>
              <a:ext uri="{FF2B5EF4-FFF2-40B4-BE49-F238E27FC236}">
                <a16:creationId xmlns:a16="http://schemas.microsoft.com/office/drawing/2014/main" id="{D31A605E-65A2-FB46-F233-E9199F247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F5E1F-5FBE-9579-88DF-DEA833E52013}"/>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1060414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4488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49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691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4638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5101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3232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213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2997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3377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82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3765-34C0-4160-813A-84BE6D91EA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AF8A8-A290-AF03-036C-B10D92FE7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E765F8-1A39-0175-D657-2507CB77BC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660E-FFCB-C2DC-D01F-63D61B10C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B7C9CB-78DA-13E8-5C58-8F146F9FD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46C9B-F76B-85CE-4B9D-4871E570299B}"/>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8" name="Footer Placeholder 7">
            <a:extLst>
              <a:ext uri="{FF2B5EF4-FFF2-40B4-BE49-F238E27FC236}">
                <a16:creationId xmlns:a16="http://schemas.microsoft.com/office/drawing/2014/main" id="{9CA80921-C61E-1E7A-A671-E654AC66C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F14099-9D9B-59E0-0E50-C1B973D875A5}"/>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2161218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11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62961681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76072955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5638037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4250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85867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3162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5049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640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531732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53EF-780B-67D3-F13C-C56D5D81B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C26AF-0A8D-2BC7-7FF1-DFAE670D2DB4}"/>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4" name="Footer Placeholder 3">
            <a:extLst>
              <a:ext uri="{FF2B5EF4-FFF2-40B4-BE49-F238E27FC236}">
                <a16:creationId xmlns:a16="http://schemas.microsoft.com/office/drawing/2014/main" id="{E505AD9B-9980-5BB2-416F-9B2A4F4813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5CBBE0-1C2F-5C78-4B56-76119DC2A979}"/>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1262909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813046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71080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1007410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31881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67725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36979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408163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79791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46356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51310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FC0EA-AAB9-E6BE-92B5-E65BF26826C6}"/>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3" name="Footer Placeholder 2">
            <a:extLst>
              <a:ext uri="{FF2B5EF4-FFF2-40B4-BE49-F238E27FC236}">
                <a16:creationId xmlns:a16="http://schemas.microsoft.com/office/drawing/2014/main" id="{BB590697-3D98-57B4-CACC-701CB94D9B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6DF8EE-960B-611C-7E39-193A768CB876}"/>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3236857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82358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98062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9819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45991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08084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84594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63406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230263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4131712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88725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C5C4-407E-08B5-DA1A-4A6FAD78B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605E56-6CB1-54E9-9224-DEFF0BC381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2A765B-8D6E-676B-FF46-13742FD85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9080E7-445A-8E3B-0FC2-E6DF9F4429B8}"/>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6" name="Footer Placeholder 5">
            <a:extLst>
              <a:ext uri="{FF2B5EF4-FFF2-40B4-BE49-F238E27FC236}">
                <a16:creationId xmlns:a16="http://schemas.microsoft.com/office/drawing/2014/main" id="{9ADE921F-AFDB-D212-E685-5E6809D95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AECD6-15E9-6521-464D-A94F6C6FEA28}"/>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3855627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1508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03367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1679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0350718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0750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17072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3995039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9832605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51729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710334628"/>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5495-F88A-F884-0E3B-2ECDADCB4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84862A-9A5D-A2CA-0C38-13F8283FC2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1A60B6-D25C-BD11-B12A-4B6DB75E7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EB605-5E73-0169-78CD-840A7777FD09}"/>
              </a:ext>
            </a:extLst>
          </p:cNvPr>
          <p:cNvSpPr>
            <a:spLocks noGrp="1"/>
          </p:cNvSpPr>
          <p:nvPr>
            <p:ph type="dt" sz="half" idx="10"/>
          </p:nvPr>
        </p:nvSpPr>
        <p:spPr/>
        <p:txBody>
          <a:bodyPr/>
          <a:lstStyle/>
          <a:p>
            <a:fld id="{61DA0FFA-CCB9-412D-9EF1-4D6AEA823125}" type="datetimeFigureOut">
              <a:rPr lang="en-US" smtClean="0"/>
              <a:t>9/30/2022</a:t>
            </a:fld>
            <a:endParaRPr lang="en-US"/>
          </a:p>
        </p:txBody>
      </p:sp>
      <p:sp>
        <p:nvSpPr>
          <p:cNvPr id="6" name="Footer Placeholder 5">
            <a:extLst>
              <a:ext uri="{FF2B5EF4-FFF2-40B4-BE49-F238E27FC236}">
                <a16:creationId xmlns:a16="http://schemas.microsoft.com/office/drawing/2014/main" id="{94102147-0B76-D11C-0222-DB1F8A06D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CFDE4-4567-C7CD-6E47-82AA3ADA0B1F}"/>
              </a:ext>
            </a:extLst>
          </p:cNvPr>
          <p:cNvSpPr>
            <a:spLocks noGrp="1"/>
          </p:cNvSpPr>
          <p:nvPr>
            <p:ph type="sldNum" sz="quarter" idx="12"/>
          </p:nvPr>
        </p:nvSpPr>
        <p:spPr/>
        <p:txBody>
          <a:bodyPr/>
          <a:lstStyle/>
          <a:p>
            <a:fld id="{5D738ED5-ECA7-408D-AB6E-722E238B9872}" type="slidenum">
              <a:rPr lang="en-US" smtClean="0"/>
              <a:t>‹#›</a:t>
            </a:fld>
            <a:endParaRPr lang="en-US"/>
          </a:p>
        </p:txBody>
      </p:sp>
    </p:spTree>
    <p:extLst>
      <p:ext uri="{BB962C8B-B14F-4D97-AF65-F5344CB8AC3E}">
        <p14:creationId xmlns:p14="http://schemas.microsoft.com/office/powerpoint/2010/main" val="814639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80849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91334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580168772"/>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051938865"/>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86155246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7757581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2511251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5788418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44403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621753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54" Type="http://schemas.openxmlformats.org/officeDocument/2006/relationships/slideLayout" Target="../slideLayouts/slideLayout66.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14" Type="http://schemas.openxmlformats.org/officeDocument/2006/relationships/theme" Target="../theme/theme2.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15" Type="http://schemas.openxmlformats.org/officeDocument/2006/relationships/image" Target="../media/image1.emf"/><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111" Type="http://schemas.openxmlformats.org/officeDocument/2006/relationships/slideLayout" Target="../slideLayouts/slideLayout1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22.emf"/><Relationship Id="rId5" Type="http://schemas.openxmlformats.org/officeDocument/2006/relationships/slideLayout" Target="../slideLayouts/slideLayout130.xml"/><Relationship Id="rId10" Type="http://schemas.openxmlformats.org/officeDocument/2006/relationships/theme" Target="../theme/theme3.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D7B4E-73D0-FA30-7592-2845AE3A3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D42EE2-3017-B814-5637-63836E42E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DF0C6-28B4-5263-2249-8C7E48D23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0FFA-CCB9-412D-9EF1-4D6AEA823125}" type="datetimeFigureOut">
              <a:rPr lang="en-US" smtClean="0"/>
              <a:t>9/30/2022</a:t>
            </a:fld>
            <a:endParaRPr lang="en-US"/>
          </a:p>
        </p:txBody>
      </p:sp>
      <p:sp>
        <p:nvSpPr>
          <p:cNvPr id="5" name="Footer Placeholder 4">
            <a:extLst>
              <a:ext uri="{FF2B5EF4-FFF2-40B4-BE49-F238E27FC236}">
                <a16:creationId xmlns:a16="http://schemas.microsoft.com/office/drawing/2014/main" id="{3A5BBAEB-CACF-205B-EA2C-4FDF35516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BBB3D2-FE1E-DF49-804B-AD475F775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38ED5-ECA7-408D-AB6E-722E238B9872}" type="slidenum">
              <a:rPr lang="en-US" smtClean="0"/>
              <a:t>‹#›</a:t>
            </a:fld>
            <a:endParaRPr lang="en-US"/>
          </a:p>
        </p:txBody>
      </p:sp>
    </p:spTree>
    <p:extLst>
      <p:ext uri="{BB962C8B-B14F-4D97-AF65-F5344CB8AC3E}">
        <p14:creationId xmlns:p14="http://schemas.microsoft.com/office/powerpoint/2010/main" val="15529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59797648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 id="2147483722" r:id="rId53"/>
    <p:sldLayoutId id="2147483723" r:id="rId54"/>
    <p:sldLayoutId id="2147483724"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733" r:id="rId64"/>
    <p:sldLayoutId id="2147483734" r:id="rId65"/>
    <p:sldLayoutId id="2147483735" r:id="rId66"/>
    <p:sldLayoutId id="2147483736" r:id="rId67"/>
    <p:sldLayoutId id="2147483737" r:id="rId68"/>
    <p:sldLayoutId id="2147483738" r:id="rId69"/>
    <p:sldLayoutId id="2147483739" r:id="rId70"/>
    <p:sldLayoutId id="2147483740" r:id="rId71"/>
    <p:sldLayoutId id="2147483741" r:id="rId72"/>
    <p:sldLayoutId id="2147483742" r:id="rId73"/>
    <p:sldLayoutId id="2147483743" r:id="rId74"/>
    <p:sldLayoutId id="2147483744" r:id="rId75"/>
    <p:sldLayoutId id="2147483745" r:id="rId76"/>
    <p:sldLayoutId id="2147483746" r:id="rId77"/>
    <p:sldLayoutId id="2147483747" r:id="rId78"/>
    <p:sldLayoutId id="2147483748" r:id="rId79"/>
    <p:sldLayoutId id="2147483749" r:id="rId80"/>
    <p:sldLayoutId id="2147483750" r:id="rId81"/>
    <p:sldLayoutId id="2147483751" r:id="rId82"/>
    <p:sldLayoutId id="2147483752" r:id="rId83"/>
    <p:sldLayoutId id="2147483753" r:id="rId84"/>
    <p:sldLayoutId id="2147483754" r:id="rId85"/>
    <p:sldLayoutId id="2147483755" r:id="rId86"/>
    <p:sldLayoutId id="2147483756" r:id="rId87"/>
    <p:sldLayoutId id="2147483757" r:id="rId88"/>
    <p:sldLayoutId id="2147483758" r:id="rId89"/>
    <p:sldLayoutId id="2147483759" r:id="rId90"/>
    <p:sldLayoutId id="2147483760" r:id="rId91"/>
    <p:sldLayoutId id="2147483761" r:id="rId92"/>
    <p:sldLayoutId id="2147483762" r:id="rId93"/>
    <p:sldLayoutId id="2147483763" r:id="rId94"/>
    <p:sldLayoutId id="2147483764" r:id="rId95"/>
    <p:sldLayoutId id="2147483765" r:id="rId96"/>
    <p:sldLayoutId id="2147483766" r:id="rId97"/>
    <p:sldLayoutId id="2147483767" r:id="rId98"/>
    <p:sldLayoutId id="2147483768" r:id="rId99"/>
    <p:sldLayoutId id="2147483769" r:id="rId100"/>
    <p:sldLayoutId id="2147483770" r:id="rId101"/>
    <p:sldLayoutId id="2147483771" r:id="rId102"/>
    <p:sldLayoutId id="2147483772" r:id="rId103"/>
    <p:sldLayoutId id="2147483773" r:id="rId104"/>
    <p:sldLayoutId id="2147483774" r:id="rId105"/>
    <p:sldLayoutId id="2147483775" r:id="rId106"/>
    <p:sldLayoutId id="2147483776" r:id="rId107"/>
    <p:sldLayoutId id="2147483777" r:id="rId108"/>
    <p:sldLayoutId id="2147483778" r:id="rId109"/>
    <p:sldLayoutId id="2147483779" r:id="rId110"/>
    <p:sldLayoutId id="2147483780" r:id="rId111"/>
    <p:sldLayoutId id="2147483781" r:id="rId112"/>
    <p:sldLayoutId id="2147483782"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0655484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ransition>
    <p:fade/>
  </p:transition>
  <p:txStyles>
    <p:title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2"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459" kern="1200" spc="0" baseline="0">
          <a:gradFill>
            <a:gsLst>
              <a:gs pos="1250">
                <a:schemeClr val="tx1"/>
              </a:gs>
              <a:gs pos="100000">
                <a:schemeClr val="tx1"/>
              </a:gs>
            </a:gsLst>
            <a:lin ang="5400000" scaled="0"/>
          </a:gradFill>
          <a:latin typeface="+mj-lt"/>
          <a:ea typeface="+mn-ea"/>
          <a:cs typeface="+mn-cs"/>
        </a:defRPr>
      </a:lvl1pPr>
      <a:lvl2pPr marL="439364"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91" kern="1200" spc="0" baseline="0">
          <a:gradFill>
            <a:gsLst>
              <a:gs pos="1250">
                <a:schemeClr val="tx1"/>
              </a:gs>
              <a:gs pos="100000">
                <a:schemeClr val="tx1"/>
              </a:gs>
            </a:gsLst>
            <a:lin ang="5400000" scaled="0"/>
          </a:gradFill>
          <a:latin typeface="+mn-lt"/>
          <a:ea typeface="+mn-ea"/>
          <a:cs typeface="+mn-cs"/>
        </a:defRPr>
      </a:lvl2pPr>
      <a:lvl3pPr marL="659046"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07" kern="1200" spc="0" baseline="0">
          <a:gradFill>
            <a:gsLst>
              <a:gs pos="1250">
                <a:schemeClr val="tx1"/>
              </a:gs>
              <a:gs pos="100000">
                <a:schemeClr val="tx1"/>
              </a:gs>
            </a:gsLst>
            <a:lin ang="5400000" scaled="0"/>
          </a:gradFill>
          <a:latin typeface="+mn-lt"/>
          <a:ea typeface="+mn-ea"/>
          <a:cs typeface="+mn-cs"/>
        </a:defRPr>
      </a:lvl3pPr>
      <a:lvl4pPr marL="878727"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4pPr>
      <a:lvl5pPr marL="1098409"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22" orient="horz" pos="3067">
          <p15:clr>
            <a:srgbClr val="5ACBF0"/>
          </p15:clr>
        </p15:guide>
        <p15:guide id="23" orient="horz" pos="3643">
          <p15:clr>
            <a:srgbClr val="5ACBF0"/>
          </p15:clr>
        </p15:guide>
        <p15:guide id="24" orient="horz" pos="4219">
          <p15:clr>
            <a:srgbClr val="5ACBF0"/>
          </p15:clr>
        </p15:guide>
        <p15:guide id="26" orient="horz" pos="4099">
          <p15:clr>
            <a:srgbClr val="C35EA4"/>
          </p15:clr>
        </p15:guide>
        <p15:guide id="28" orient="horz" pos="2203">
          <p15:clr>
            <a:srgbClr val="F26B43"/>
          </p15:clr>
        </p15:guide>
        <p15:guide id="29"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emf"/><Relationship Id="rId4"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hyperlink" Target="https://www.kaufmanhall.com/sites/default/files/2022-08/KH_NHFR_2022-08.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hyperlink" Target="https://ihub.scot/media/6928/2020205-hospital-at-home-guiding-principles.pdf"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hyperlink" Target="https://healthcaretransformers.com/digital-health/future-of-telehealth/#:~:text=8%20key%20trends%20driving%20the%20future%20of%20telehealth,care%20...%208%208.%20Investments%20in%20technology%2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ihub.scot/media/6928/2020205-hospital-at-home-guiding-principles.pdf"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hyperlink" Target="https://news.harvard.edu/gazette/story/2019/12/home-hospital-model-reduces-costs-by-38-improves-care/"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in/kathleenmcgrow/" TargetMode="External"/><Relationship Id="rId2" Type="http://schemas.openxmlformats.org/officeDocument/2006/relationships/notesSlide" Target="../notesSlides/notesSlide18.xml"/><Relationship Id="rId1" Type="http://schemas.openxmlformats.org/officeDocument/2006/relationships/slideLayout" Target="../slideLayouts/slideLayout115.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5.svg"/><Relationship Id="rId11" Type="http://schemas.openxmlformats.org/officeDocument/2006/relationships/hyperlink" Target="https://www.sciencedirect.com/science/journal/07351097/78/22" TargetMode="External"/><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3.xml"/><Relationship Id="rId7" Type="http://schemas.openxmlformats.org/officeDocument/2006/relationships/image" Target="../media/image43.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42.sv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jpe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hyperlink" Target="https://files.asprtracie.hhs.gov/documents/covid-19-healthcare-delivery-impacts-quick-sheet.pdf" TargetMode="External"/><Relationship Id="rId3" Type="http://schemas.openxmlformats.org/officeDocument/2006/relationships/slideLayout" Target="../slideLayouts/slideLayout31.xml"/><Relationship Id="rId7" Type="http://schemas.openxmlformats.org/officeDocument/2006/relationships/hyperlink" Target="https://www.jdpower.com/sites/default/files/file/2021-02/J.D.%20Power%202021%20Retail%20Health%20Pharmacy%20Healthcare%20Insights.pdf"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s://financesonline.com/retail-statistics/" TargetMode="External"/><Relationship Id="rId5" Type="http://schemas.openxmlformats.org/officeDocument/2006/relationships/hyperlink" Target="https://www.mckinsey.com/about-us/covid-response-center/mckinsey-live/webinars/evolving-consumer-how-covid-19-has-changed-us-shopping-habits" TargetMode="External"/><Relationship Id="rId4" Type="http://schemas.openxmlformats.org/officeDocument/2006/relationships/notesSlide" Target="../notesSlides/notesSlide5.xml"/><Relationship Id="rId9" Type="http://schemas.openxmlformats.org/officeDocument/2006/relationships/hyperlink" Target="https://commercehealthcare.com/trends-insights/2020/2021-healthcare-tren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26.xml"/><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56.jpeg"/><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DFE5B7B3-31DD-40C8-A28D-C8345B6D493E}"/>
              </a:ext>
              <a:ext uri="{C183D7F6-B498-43B3-948B-1728B52AA6E4}">
                <adec:decorative xmlns:adec="http://schemas.microsoft.com/office/drawing/2017/decorative" val="1"/>
              </a:ext>
            </a:extLst>
          </p:cNvPr>
          <p:cNvPicPr>
            <a:picLocks/>
          </p:cNvPicPr>
          <p:nvPr/>
        </p:nvPicPr>
        <p:blipFill rotWithShape="1">
          <a:blip r:embed="rId3">
            <a:extLst>
              <a:ext uri="{96DAC541-7B7A-43D3-8B79-37D633B846F1}">
                <asvg:svgBlip xmlns:asvg="http://schemas.microsoft.com/office/drawing/2016/SVG/main" r:embed="rId4"/>
              </a:ext>
            </a:extLst>
          </a:blip>
          <a:srcRect l="311"/>
          <a:stretch/>
        </p:blipFill>
        <p:spPr>
          <a:xfrm>
            <a:off x="-2" y="-43619"/>
            <a:ext cx="12192002" cy="5758358"/>
          </a:xfrm>
          <a:prstGeom prst="rect">
            <a:avLst/>
          </a:prstGeom>
        </p:spPr>
      </p:pic>
      <p:sp>
        <p:nvSpPr>
          <p:cNvPr id="2" name="Title 1">
            <a:extLst>
              <a:ext uri="{FF2B5EF4-FFF2-40B4-BE49-F238E27FC236}">
                <a16:creationId xmlns:a16="http://schemas.microsoft.com/office/drawing/2014/main" id="{27E071CB-E6E7-4712-8A87-F485F3544588}"/>
              </a:ext>
            </a:extLst>
          </p:cNvPr>
          <p:cNvSpPr>
            <a:spLocks noGrp="1"/>
          </p:cNvSpPr>
          <p:nvPr>
            <p:ph type="title"/>
          </p:nvPr>
        </p:nvSpPr>
        <p:spPr>
          <a:xfrm>
            <a:off x="584200" y="2199641"/>
            <a:ext cx="6269683" cy="984885"/>
          </a:xfrm>
        </p:spPr>
        <p:txBody>
          <a:bodyPr/>
          <a:lstStyle/>
          <a:p>
            <a:r>
              <a:rPr lang="en-US" sz="3200" dirty="0">
                <a:solidFill>
                  <a:srgbClr val="50E6FF"/>
                </a:solidFill>
                <a:cs typeface="Segoe UI"/>
              </a:rPr>
              <a:t>Addressing</a:t>
            </a:r>
            <a:r>
              <a:rPr lang="en-US" sz="3200" dirty="0">
                <a:solidFill>
                  <a:schemeClr val="accent3"/>
                </a:solidFill>
                <a:cs typeface="Segoe UI"/>
              </a:rPr>
              <a:t> Workforce Crisis Through New Models of Care</a:t>
            </a:r>
            <a:endParaRPr lang="en-US" b="1" spc="500" dirty="0">
              <a:solidFill>
                <a:schemeClr val="bg1"/>
              </a:solidFill>
              <a:latin typeface="+mn-lt"/>
            </a:endParaRPr>
          </a:p>
        </p:txBody>
      </p:sp>
      <p:pic>
        <p:nvPicPr>
          <p:cNvPr id="26" name="MS logo white - EMF" descr="Microsoft logo white text version">
            <a:extLst>
              <a:ext uri="{FF2B5EF4-FFF2-40B4-BE49-F238E27FC236}">
                <a16:creationId xmlns:a16="http://schemas.microsoft.com/office/drawing/2014/main" id="{92AA403C-093E-4318-ABB4-72F8E4811F88}"/>
              </a:ext>
            </a:extLst>
          </p:cNvPr>
          <p:cNvPicPr>
            <a:picLocks noChangeAspect="1"/>
          </p:cNvPicPr>
          <p:nvPr/>
        </p:nvPicPr>
        <p:blipFill>
          <a:blip r:embed="rId5"/>
          <a:stretch>
            <a:fillRect/>
          </a:stretch>
        </p:blipFill>
        <p:spPr bwMode="black">
          <a:xfrm>
            <a:off x="584200" y="585788"/>
            <a:ext cx="1366245" cy="292608"/>
          </a:xfrm>
          <a:prstGeom prst="rect">
            <a:avLst/>
          </a:prstGeom>
        </p:spPr>
      </p:pic>
      <p:sp>
        <p:nvSpPr>
          <p:cNvPr id="3" name="Text Placeholder 2">
            <a:extLst>
              <a:ext uri="{FF2B5EF4-FFF2-40B4-BE49-F238E27FC236}">
                <a16:creationId xmlns:a16="http://schemas.microsoft.com/office/drawing/2014/main" id="{285D4EF4-EAC0-48D3-9BCA-C5299CA0DEE3}"/>
              </a:ext>
            </a:extLst>
          </p:cNvPr>
          <p:cNvSpPr>
            <a:spLocks noGrp="1"/>
          </p:cNvSpPr>
          <p:nvPr>
            <p:ph type="body" sz="quarter" idx="12"/>
          </p:nvPr>
        </p:nvSpPr>
        <p:spPr>
          <a:xfrm>
            <a:off x="584200" y="3429000"/>
            <a:ext cx="4733132" cy="1538883"/>
          </a:xfrm>
        </p:spPr>
        <p:txBody>
          <a:bodyPr vert="horz" wrap="square" lIns="0" tIns="0" rIns="0" bIns="0" rtlCol="0" anchor="t">
            <a:spAutoFit/>
          </a:bodyPr>
          <a:lstStyle/>
          <a:p>
            <a:r>
              <a:rPr lang="en-US" dirty="0">
                <a:solidFill>
                  <a:schemeClr val="accent1"/>
                </a:solidFill>
                <a:latin typeface="+mj-lt"/>
                <a:cs typeface="Segoe UI"/>
              </a:rPr>
              <a:t>Kathleen McGrow DNP, MS, RN, PMP</a:t>
            </a:r>
          </a:p>
          <a:p>
            <a:r>
              <a:rPr lang="en-US" dirty="0">
                <a:solidFill>
                  <a:schemeClr val="accent1"/>
                </a:solidFill>
                <a:latin typeface="+mj-lt"/>
                <a:cs typeface="Segoe UI"/>
              </a:rPr>
              <a:t>Chief Nursing Information Officer </a:t>
            </a:r>
            <a:br>
              <a:rPr lang="en-US" dirty="0">
                <a:solidFill>
                  <a:schemeClr val="accent1"/>
                </a:solidFill>
                <a:latin typeface="+mj-lt"/>
                <a:cs typeface="Segoe UI"/>
              </a:rPr>
            </a:br>
            <a:r>
              <a:rPr lang="en-US" dirty="0">
                <a:solidFill>
                  <a:schemeClr val="accent1"/>
                </a:solidFill>
                <a:latin typeface="+mj-lt"/>
                <a:cs typeface="Segoe UI"/>
              </a:rPr>
              <a:t>Microsoft Health &amp; Life Sciences</a:t>
            </a:r>
          </a:p>
          <a:p>
            <a:endParaRPr lang="en-US" dirty="0">
              <a:solidFill>
                <a:schemeClr val="accent1"/>
              </a:solidFill>
              <a:latin typeface="+mj-lt"/>
              <a:cs typeface="Segoe UI"/>
            </a:endParaRPr>
          </a:p>
          <a:p>
            <a:r>
              <a:rPr lang="en-US" sz="1100" dirty="0">
                <a:solidFill>
                  <a:schemeClr val="accent1"/>
                </a:solidFill>
                <a:latin typeface="+mj-lt"/>
                <a:cs typeface="Segoe UI"/>
              </a:rPr>
              <a:t>10/11/2022</a:t>
            </a:r>
          </a:p>
        </p:txBody>
      </p:sp>
      <p:pic>
        <p:nvPicPr>
          <p:cNvPr id="6" name="Picture 5" descr="A doctor and a nurse looking at a report ">
            <a:extLst>
              <a:ext uri="{FF2B5EF4-FFF2-40B4-BE49-F238E27FC236}">
                <a16:creationId xmlns:a16="http://schemas.microsoft.com/office/drawing/2014/main" id="{85A81138-60E0-4CE6-8450-0E368BDF9F64}"/>
              </a:ext>
            </a:extLst>
          </p:cNvPr>
          <p:cNvPicPr>
            <a:picLocks noChangeAspect="1"/>
          </p:cNvPicPr>
          <p:nvPr/>
        </p:nvPicPr>
        <p:blipFill rotWithShape="1">
          <a:blip r:embed="rId6"/>
          <a:srcRect l="24339" t="-5302" r="15535" b="-673"/>
          <a:stretch/>
        </p:blipFill>
        <p:spPr>
          <a:xfrm>
            <a:off x="6750037" y="21249"/>
            <a:ext cx="5800265" cy="6815502"/>
          </a:xfrm>
          <a:prstGeom prst="round2DiagRect">
            <a:avLst>
              <a:gd name="adj1" fmla="val 0"/>
              <a:gd name="adj2" fmla="val 16920"/>
            </a:avLst>
          </a:prstGeom>
        </p:spPr>
      </p:pic>
      <p:grpSp>
        <p:nvGrpSpPr>
          <p:cNvPr id="4" name="Group 3">
            <a:extLst>
              <a:ext uri="{FF2B5EF4-FFF2-40B4-BE49-F238E27FC236}">
                <a16:creationId xmlns:a16="http://schemas.microsoft.com/office/drawing/2014/main" id="{27BA86EA-527E-401C-88FB-544987E78942}"/>
              </a:ext>
              <a:ext uri="{C183D7F6-B498-43B3-948B-1728B52AA6E4}">
                <adec:decorative xmlns:adec="http://schemas.microsoft.com/office/drawing/2017/decorative" val="1"/>
              </a:ext>
            </a:extLst>
          </p:cNvPr>
          <p:cNvGrpSpPr/>
          <p:nvPr/>
        </p:nvGrpSpPr>
        <p:grpSpPr>
          <a:xfrm>
            <a:off x="5981700" y="5430442"/>
            <a:ext cx="6218169" cy="1438352"/>
            <a:chOff x="5981700" y="5430442"/>
            <a:chExt cx="6218169" cy="1438352"/>
          </a:xfrm>
        </p:grpSpPr>
        <p:sp>
          <p:nvSpPr>
            <p:cNvPr id="32" name="Freeform: Shape 31">
              <a:extLst>
                <a:ext uri="{FF2B5EF4-FFF2-40B4-BE49-F238E27FC236}">
                  <a16:creationId xmlns:a16="http://schemas.microsoft.com/office/drawing/2014/main" id="{AA92CCB1-D7B9-4F01-90B4-F5CFE2B0C8D1}"/>
                </a:ext>
              </a:extLst>
            </p:cNvPr>
            <p:cNvSpPr/>
            <p:nvPr/>
          </p:nvSpPr>
          <p:spPr bwMode="auto">
            <a:xfrm>
              <a:off x="6916489" y="5430442"/>
              <a:ext cx="5283380" cy="1438352"/>
            </a:xfrm>
            <a:custGeom>
              <a:avLst/>
              <a:gdLst>
                <a:gd name="connsiteX0" fmla="*/ 4536339 w 4960869"/>
                <a:gd name="connsiteY0" fmla="*/ 941 h 1412349"/>
                <a:gd name="connsiteX1" fmla="*/ 4749236 w 4960869"/>
                <a:gd name="connsiteY1" fmla="*/ 42735 h 1412349"/>
                <a:gd name="connsiteX2" fmla="*/ 4750137 w 4960869"/>
                <a:gd name="connsiteY2" fmla="*/ 43374 h 1412349"/>
                <a:gd name="connsiteX3" fmla="*/ 4766288 w 4960869"/>
                <a:gd name="connsiteY3" fmla="*/ 44700 h 1412349"/>
                <a:gd name="connsiteX4" fmla="*/ 4858957 w 4960869"/>
                <a:gd name="connsiteY4" fmla="*/ 90901 h 1412349"/>
                <a:gd name="connsiteX5" fmla="*/ 4868014 w 4960869"/>
                <a:gd name="connsiteY5" fmla="*/ 104787 h 1412349"/>
                <a:gd name="connsiteX6" fmla="*/ 4960869 w 4960869"/>
                <a:gd name="connsiteY6" fmla="*/ 144207 h 1412349"/>
                <a:gd name="connsiteX7" fmla="*/ 4960869 w 4960869"/>
                <a:gd name="connsiteY7" fmla="*/ 1101685 h 1412349"/>
                <a:gd name="connsiteX8" fmla="*/ 4868532 w 4960869"/>
                <a:gd name="connsiteY8" fmla="*/ 1101685 h 1412349"/>
                <a:gd name="connsiteX9" fmla="*/ 4866972 w 4960869"/>
                <a:gd name="connsiteY9" fmla="*/ 889329 h 1412349"/>
                <a:gd name="connsiteX10" fmla="*/ 4862513 w 4960869"/>
                <a:gd name="connsiteY10" fmla="*/ 1027865 h 1412349"/>
                <a:gd name="connsiteX11" fmla="*/ 4810277 w 4960869"/>
                <a:gd name="connsiteY11" fmla="*/ 1027865 h 1412349"/>
                <a:gd name="connsiteX12" fmla="*/ 4811644 w 4960869"/>
                <a:gd name="connsiteY12" fmla="*/ 1101685 h 1412349"/>
                <a:gd name="connsiteX13" fmla="*/ 4868532 w 4960869"/>
                <a:gd name="connsiteY13" fmla="*/ 1101685 h 1412349"/>
                <a:gd name="connsiteX14" fmla="*/ 4870813 w 4960869"/>
                <a:gd name="connsiteY14" fmla="*/ 1412349 h 1412349"/>
                <a:gd name="connsiteX15" fmla="*/ 0 w 4960869"/>
                <a:gd name="connsiteY15" fmla="*/ 1412349 h 1412349"/>
                <a:gd name="connsiteX16" fmla="*/ 74935 w 4960869"/>
                <a:gd name="connsiteY16" fmla="*/ 1212521 h 1412349"/>
                <a:gd name="connsiteX17" fmla="*/ 3812686 w 4960869"/>
                <a:gd name="connsiteY17" fmla="*/ 63508 h 1412349"/>
                <a:gd name="connsiteX18" fmla="*/ 4030547 w 4960869"/>
                <a:gd name="connsiteY18" fmla="*/ 36431 h 1412349"/>
                <a:gd name="connsiteX19" fmla="*/ 4050022 w 4960869"/>
                <a:gd name="connsiteY19" fmla="*/ 34287 h 1412349"/>
                <a:gd name="connsiteX20" fmla="*/ 4064552 w 4960869"/>
                <a:gd name="connsiteY20" fmla="*/ 26428 h 1412349"/>
                <a:gd name="connsiteX21" fmla="*/ 4193828 w 4960869"/>
                <a:gd name="connsiteY21" fmla="*/ 16262 h 1412349"/>
                <a:gd name="connsiteX22" fmla="*/ 4203294 w 4960869"/>
                <a:gd name="connsiteY22" fmla="*/ 17418 h 1412349"/>
                <a:gd name="connsiteX23" fmla="*/ 4223852 w 4960869"/>
                <a:gd name="connsiteY23" fmla="*/ 15155 h 1412349"/>
                <a:gd name="connsiteX24" fmla="*/ 4536339 w 4960869"/>
                <a:gd name="connsiteY24" fmla="*/ 941 h 1412349"/>
                <a:gd name="connsiteX0" fmla="*/ 4536339 w 4960869"/>
                <a:gd name="connsiteY0" fmla="*/ 10697 h 1422105"/>
                <a:gd name="connsiteX1" fmla="*/ 4749236 w 4960869"/>
                <a:gd name="connsiteY1" fmla="*/ 52491 h 1422105"/>
                <a:gd name="connsiteX2" fmla="*/ 4750137 w 4960869"/>
                <a:gd name="connsiteY2" fmla="*/ 53130 h 1422105"/>
                <a:gd name="connsiteX3" fmla="*/ 4766288 w 4960869"/>
                <a:gd name="connsiteY3" fmla="*/ 54456 h 1422105"/>
                <a:gd name="connsiteX4" fmla="*/ 4858957 w 4960869"/>
                <a:gd name="connsiteY4" fmla="*/ 100657 h 1422105"/>
                <a:gd name="connsiteX5" fmla="*/ 4868014 w 4960869"/>
                <a:gd name="connsiteY5" fmla="*/ 114543 h 1422105"/>
                <a:gd name="connsiteX6" fmla="*/ 4960869 w 4960869"/>
                <a:gd name="connsiteY6" fmla="*/ 153963 h 1422105"/>
                <a:gd name="connsiteX7" fmla="*/ 4960869 w 4960869"/>
                <a:gd name="connsiteY7" fmla="*/ 1111441 h 1422105"/>
                <a:gd name="connsiteX8" fmla="*/ 4868532 w 4960869"/>
                <a:gd name="connsiteY8" fmla="*/ 1111441 h 1422105"/>
                <a:gd name="connsiteX9" fmla="*/ 4866972 w 4960869"/>
                <a:gd name="connsiteY9" fmla="*/ 899085 h 1422105"/>
                <a:gd name="connsiteX10" fmla="*/ 4862513 w 4960869"/>
                <a:gd name="connsiteY10" fmla="*/ 1037621 h 1422105"/>
                <a:gd name="connsiteX11" fmla="*/ 4810277 w 4960869"/>
                <a:gd name="connsiteY11" fmla="*/ 1037621 h 1422105"/>
                <a:gd name="connsiteX12" fmla="*/ 4811644 w 4960869"/>
                <a:gd name="connsiteY12" fmla="*/ 1111441 h 1422105"/>
                <a:gd name="connsiteX13" fmla="*/ 4868532 w 4960869"/>
                <a:gd name="connsiteY13" fmla="*/ 1111441 h 1422105"/>
                <a:gd name="connsiteX14" fmla="*/ 4870813 w 4960869"/>
                <a:gd name="connsiteY14" fmla="*/ 1422105 h 1422105"/>
                <a:gd name="connsiteX15" fmla="*/ 0 w 4960869"/>
                <a:gd name="connsiteY15" fmla="*/ 1422105 h 1422105"/>
                <a:gd name="connsiteX16" fmla="*/ 74935 w 4960869"/>
                <a:gd name="connsiteY16" fmla="*/ 1222277 h 1422105"/>
                <a:gd name="connsiteX17" fmla="*/ 3812686 w 4960869"/>
                <a:gd name="connsiteY17" fmla="*/ 73264 h 1422105"/>
                <a:gd name="connsiteX18" fmla="*/ 4030547 w 4960869"/>
                <a:gd name="connsiteY18" fmla="*/ 46187 h 1422105"/>
                <a:gd name="connsiteX19" fmla="*/ 4050022 w 4960869"/>
                <a:gd name="connsiteY19" fmla="*/ 44043 h 1422105"/>
                <a:gd name="connsiteX20" fmla="*/ 4093127 w 4960869"/>
                <a:gd name="connsiteY20" fmla="*/ 2847 h 1422105"/>
                <a:gd name="connsiteX21" fmla="*/ 4193828 w 4960869"/>
                <a:gd name="connsiteY21" fmla="*/ 26018 h 1422105"/>
                <a:gd name="connsiteX22" fmla="*/ 4203294 w 4960869"/>
                <a:gd name="connsiteY22" fmla="*/ 27174 h 1422105"/>
                <a:gd name="connsiteX23" fmla="*/ 4223852 w 4960869"/>
                <a:gd name="connsiteY23" fmla="*/ 24911 h 1422105"/>
                <a:gd name="connsiteX24" fmla="*/ 4536339 w 4960869"/>
                <a:gd name="connsiteY24" fmla="*/ 10697 h 1422105"/>
                <a:gd name="connsiteX0" fmla="*/ 4536339 w 4960869"/>
                <a:gd name="connsiteY0" fmla="*/ 10697 h 1422105"/>
                <a:gd name="connsiteX1" fmla="*/ 4749236 w 4960869"/>
                <a:gd name="connsiteY1" fmla="*/ 52491 h 1422105"/>
                <a:gd name="connsiteX2" fmla="*/ 4750137 w 4960869"/>
                <a:gd name="connsiteY2" fmla="*/ 53130 h 1422105"/>
                <a:gd name="connsiteX3" fmla="*/ 4766288 w 4960869"/>
                <a:gd name="connsiteY3" fmla="*/ 54456 h 1422105"/>
                <a:gd name="connsiteX4" fmla="*/ 4858957 w 4960869"/>
                <a:gd name="connsiteY4" fmla="*/ 100657 h 1422105"/>
                <a:gd name="connsiteX5" fmla="*/ 4868014 w 4960869"/>
                <a:gd name="connsiteY5" fmla="*/ 114543 h 1422105"/>
                <a:gd name="connsiteX6" fmla="*/ 4960869 w 4960869"/>
                <a:gd name="connsiteY6" fmla="*/ 153963 h 1422105"/>
                <a:gd name="connsiteX7" fmla="*/ 4960869 w 4960869"/>
                <a:gd name="connsiteY7" fmla="*/ 1111441 h 1422105"/>
                <a:gd name="connsiteX8" fmla="*/ 4868532 w 4960869"/>
                <a:gd name="connsiteY8" fmla="*/ 1111441 h 1422105"/>
                <a:gd name="connsiteX9" fmla="*/ 4866972 w 4960869"/>
                <a:gd name="connsiteY9" fmla="*/ 899085 h 1422105"/>
                <a:gd name="connsiteX10" fmla="*/ 4862513 w 4960869"/>
                <a:gd name="connsiteY10" fmla="*/ 1037621 h 1422105"/>
                <a:gd name="connsiteX11" fmla="*/ 4810277 w 4960869"/>
                <a:gd name="connsiteY11" fmla="*/ 1037621 h 1422105"/>
                <a:gd name="connsiteX12" fmla="*/ 4811644 w 4960869"/>
                <a:gd name="connsiteY12" fmla="*/ 1111441 h 1422105"/>
                <a:gd name="connsiteX13" fmla="*/ 4868532 w 4960869"/>
                <a:gd name="connsiteY13" fmla="*/ 1111441 h 1422105"/>
                <a:gd name="connsiteX14" fmla="*/ 4870813 w 4960869"/>
                <a:gd name="connsiteY14" fmla="*/ 1422105 h 1422105"/>
                <a:gd name="connsiteX15" fmla="*/ 0 w 4960869"/>
                <a:gd name="connsiteY15" fmla="*/ 1422105 h 1422105"/>
                <a:gd name="connsiteX16" fmla="*/ 74935 w 4960869"/>
                <a:gd name="connsiteY16" fmla="*/ 1222277 h 1422105"/>
                <a:gd name="connsiteX17" fmla="*/ 3812686 w 4960869"/>
                <a:gd name="connsiteY17" fmla="*/ 73264 h 1422105"/>
                <a:gd name="connsiteX18" fmla="*/ 4030547 w 4960869"/>
                <a:gd name="connsiteY18" fmla="*/ 46187 h 1422105"/>
                <a:gd name="connsiteX19" fmla="*/ 4016684 w 4960869"/>
                <a:gd name="connsiteY19" fmla="*/ 15468 h 1422105"/>
                <a:gd name="connsiteX20" fmla="*/ 4093127 w 4960869"/>
                <a:gd name="connsiteY20" fmla="*/ 2847 h 1422105"/>
                <a:gd name="connsiteX21" fmla="*/ 4193828 w 4960869"/>
                <a:gd name="connsiteY21" fmla="*/ 26018 h 1422105"/>
                <a:gd name="connsiteX22" fmla="*/ 4203294 w 4960869"/>
                <a:gd name="connsiteY22" fmla="*/ 27174 h 1422105"/>
                <a:gd name="connsiteX23" fmla="*/ 4223852 w 4960869"/>
                <a:gd name="connsiteY23" fmla="*/ 24911 h 1422105"/>
                <a:gd name="connsiteX24" fmla="*/ 4536339 w 4960869"/>
                <a:gd name="connsiteY24" fmla="*/ 10697 h 1422105"/>
                <a:gd name="connsiteX0" fmla="*/ 4536339 w 4960869"/>
                <a:gd name="connsiteY0" fmla="*/ 10697 h 1422105"/>
                <a:gd name="connsiteX1" fmla="*/ 4749236 w 4960869"/>
                <a:gd name="connsiteY1" fmla="*/ 52491 h 1422105"/>
                <a:gd name="connsiteX2" fmla="*/ 4750137 w 4960869"/>
                <a:gd name="connsiteY2" fmla="*/ 53130 h 1422105"/>
                <a:gd name="connsiteX3" fmla="*/ 4766288 w 4960869"/>
                <a:gd name="connsiteY3" fmla="*/ 54456 h 1422105"/>
                <a:gd name="connsiteX4" fmla="*/ 4858957 w 4960869"/>
                <a:gd name="connsiteY4" fmla="*/ 100657 h 1422105"/>
                <a:gd name="connsiteX5" fmla="*/ 4868014 w 4960869"/>
                <a:gd name="connsiteY5" fmla="*/ 114543 h 1422105"/>
                <a:gd name="connsiteX6" fmla="*/ 4960869 w 4960869"/>
                <a:gd name="connsiteY6" fmla="*/ 153963 h 1422105"/>
                <a:gd name="connsiteX7" fmla="*/ 4960869 w 4960869"/>
                <a:gd name="connsiteY7" fmla="*/ 1111441 h 1422105"/>
                <a:gd name="connsiteX8" fmla="*/ 4868532 w 4960869"/>
                <a:gd name="connsiteY8" fmla="*/ 1111441 h 1422105"/>
                <a:gd name="connsiteX9" fmla="*/ 4866972 w 4960869"/>
                <a:gd name="connsiteY9" fmla="*/ 899085 h 1422105"/>
                <a:gd name="connsiteX10" fmla="*/ 4862513 w 4960869"/>
                <a:gd name="connsiteY10" fmla="*/ 1037621 h 1422105"/>
                <a:gd name="connsiteX11" fmla="*/ 4810277 w 4960869"/>
                <a:gd name="connsiteY11" fmla="*/ 1037621 h 1422105"/>
                <a:gd name="connsiteX12" fmla="*/ 4811644 w 4960869"/>
                <a:gd name="connsiteY12" fmla="*/ 1111441 h 1422105"/>
                <a:gd name="connsiteX13" fmla="*/ 4868532 w 4960869"/>
                <a:gd name="connsiteY13" fmla="*/ 1111441 h 1422105"/>
                <a:gd name="connsiteX14" fmla="*/ 4870813 w 4960869"/>
                <a:gd name="connsiteY14" fmla="*/ 1422105 h 1422105"/>
                <a:gd name="connsiteX15" fmla="*/ 0 w 4960869"/>
                <a:gd name="connsiteY15" fmla="*/ 1422105 h 1422105"/>
                <a:gd name="connsiteX16" fmla="*/ 74935 w 4960869"/>
                <a:gd name="connsiteY16" fmla="*/ 1222277 h 1422105"/>
                <a:gd name="connsiteX17" fmla="*/ 3812686 w 4960869"/>
                <a:gd name="connsiteY17" fmla="*/ 73264 h 1422105"/>
                <a:gd name="connsiteX18" fmla="*/ 3959110 w 4960869"/>
                <a:gd name="connsiteY18" fmla="*/ 24755 h 1422105"/>
                <a:gd name="connsiteX19" fmla="*/ 4016684 w 4960869"/>
                <a:gd name="connsiteY19" fmla="*/ 15468 h 1422105"/>
                <a:gd name="connsiteX20" fmla="*/ 4093127 w 4960869"/>
                <a:gd name="connsiteY20" fmla="*/ 2847 h 1422105"/>
                <a:gd name="connsiteX21" fmla="*/ 4193828 w 4960869"/>
                <a:gd name="connsiteY21" fmla="*/ 26018 h 1422105"/>
                <a:gd name="connsiteX22" fmla="*/ 4203294 w 4960869"/>
                <a:gd name="connsiteY22" fmla="*/ 27174 h 1422105"/>
                <a:gd name="connsiteX23" fmla="*/ 4223852 w 4960869"/>
                <a:gd name="connsiteY23" fmla="*/ 24911 h 1422105"/>
                <a:gd name="connsiteX24" fmla="*/ 4536339 w 4960869"/>
                <a:gd name="connsiteY24" fmla="*/ 10697 h 1422105"/>
                <a:gd name="connsiteX0" fmla="*/ 4536339 w 4960869"/>
                <a:gd name="connsiteY0" fmla="*/ 19242 h 1430650"/>
                <a:gd name="connsiteX1" fmla="*/ 4749236 w 4960869"/>
                <a:gd name="connsiteY1" fmla="*/ 61036 h 1430650"/>
                <a:gd name="connsiteX2" fmla="*/ 4750137 w 4960869"/>
                <a:gd name="connsiteY2" fmla="*/ 61675 h 1430650"/>
                <a:gd name="connsiteX3" fmla="*/ 4766288 w 4960869"/>
                <a:gd name="connsiteY3" fmla="*/ 63001 h 1430650"/>
                <a:gd name="connsiteX4" fmla="*/ 4858957 w 4960869"/>
                <a:gd name="connsiteY4" fmla="*/ 109202 h 1430650"/>
                <a:gd name="connsiteX5" fmla="*/ 4868014 w 4960869"/>
                <a:gd name="connsiteY5" fmla="*/ 123088 h 1430650"/>
                <a:gd name="connsiteX6" fmla="*/ 4960869 w 4960869"/>
                <a:gd name="connsiteY6" fmla="*/ 162508 h 1430650"/>
                <a:gd name="connsiteX7" fmla="*/ 4960869 w 4960869"/>
                <a:gd name="connsiteY7" fmla="*/ 1119986 h 1430650"/>
                <a:gd name="connsiteX8" fmla="*/ 4868532 w 4960869"/>
                <a:gd name="connsiteY8" fmla="*/ 1119986 h 1430650"/>
                <a:gd name="connsiteX9" fmla="*/ 4866972 w 4960869"/>
                <a:gd name="connsiteY9" fmla="*/ 907630 h 1430650"/>
                <a:gd name="connsiteX10" fmla="*/ 4862513 w 4960869"/>
                <a:gd name="connsiteY10" fmla="*/ 1046166 h 1430650"/>
                <a:gd name="connsiteX11" fmla="*/ 4810277 w 4960869"/>
                <a:gd name="connsiteY11" fmla="*/ 1046166 h 1430650"/>
                <a:gd name="connsiteX12" fmla="*/ 4811644 w 4960869"/>
                <a:gd name="connsiteY12" fmla="*/ 1119986 h 1430650"/>
                <a:gd name="connsiteX13" fmla="*/ 4868532 w 4960869"/>
                <a:gd name="connsiteY13" fmla="*/ 1119986 h 1430650"/>
                <a:gd name="connsiteX14" fmla="*/ 4870813 w 4960869"/>
                <a:gd name="connsiteY14" fmla="*/ 1430650 h 1430650"/>
                <a:gd name="connsiteX15" fmla="*/ 0 w 4960869"/>
                <a:gd name="connsiteY15" fmla="*/ 1430650 h 1430650"/>
                <a:gd name="connsiteX16" fmla="*/ 74935 w 4960869"/>
                <a:gd name="connsiteY16" fmla="*/ 1230822 h 1430650"/>
                <a:gd name="connsiteX17" fmla="*/ 3812686 w 4960869"/>
                <a:gd name="connsiteY17" fmla="*/ 81809 h 1430650"/>
                <a:gd name="connsiteX18" fmla="*/ 3959110 w 4960869"/>
                <a:gd name="connsiteY18" fmla="*/ 33300 h 1430650"/>
                <a:gd name="connsiteX19" fmla="*/ 4016684 w 4960869"/>
                <a:gd name="connsiteY19" fmla="*/ 24013 h 1430650"/>
                <a:gd name="connsiteX20" fmla="*/ 4093127 w 4960869"/>
                <a:gd name="connsiteY20" fmla="*/ 11392 h 1430650"/>
                <a:gd name="connsiteX21" fmla="*/ 4193828 w 4960869"/>
                <a:gd name="connsiteY21" fmla="*/ 34563 h 1430650"/>
                <a:gd name="connsiteX22" fmla="*/ 4253300 w 4960869"/>
                <a:gd name="connsiteY22" fmla="*/ 0 h 1430650"/>
                <a:gd name="connsiteX23" fmla="*/ 4223852 w 4960869"/>
                <a:gd name="connsiteY23" fmla="*/ 33456 h 1430650"/>
                <a:gd name="connsiteX24" fmla="*/ 4536339 w 4960869"/>
                <a:gd name="connsiteY24" fmla="*/ 19242 h 1430650"/>
                <a:gd name="connsiteX0" fmla="*/ 4536339 w 4960869"/>
                <a:gd name="connsiteY0" fmla="*/ 19242 h 1430650"/>
                <a:gd name="connsiteX1" fmla="*/ 4749236 w 4960869"/>
                <a:gd name="connsiteY1" fmla="*/ 61036 h 1430650"/>
                <a:gd name="connsiteX2" fmla="*/ 4750137 w 4960869"/>
                <a:gd name="connsiteY2" fmla="*/ 61675 h 1430650"/>
                <a:gd name="connsiteX3" fmla="*/ 4766288 w 4960869"/>
                <a:gd name="connsiteY3" fmla="*/ 63001 h 1430650"/>
                <a:gd name="connsiteX4" fmla="*/ 4858957 w 4960869"/>
                <a:gd name="connsiteY4" fmla="*/ 109202 h 1430650"/>
                <a:gd name="connsiteX5" fmla="*/ 4868014 w 4960869"/>
                <a:gd name="connsiteY5" fmla="*/ 123088 h 1430650"/>
                <a:gd name="connsiteX6" fmla="*/ 4960869 w 4960869"/>
                <a:gd name="connsiteY6" fmla="*/ 162508 h 1430650"/>
                <a:gd name="connsiteX7" fmla="*/ 4960869 w 4960869"/>
                <a:gd name="connsiteY7" fmla="*/ 1119986 h 1430650"/>
                <a:gd name="connsiteX8" fmla="*/ 4868532 w 4960869"/>
                <a:gd name="connsiteY8" fmla="*/ 1119986 h 1430650"/>
                <a:gd name="connsiteX9" fmla="*/ 4866972 w 4960869"/>
                <a:gd name="connsiteY9" fmla="*/ 907630 h 1430650"/>
                <a:gd name="connsiteX10" fmla="*/ 4862513 w 4960869"/>
                <a:gd name="connsiteY10" fmla="*/ 1046166 h 1430650"/>
                <a:gd name="connsiteX11" fmla="*/ 4810277 w 4960869"/>
                <a:gd name="connsiteY11" fmla="*/ 1046166 h 1430650"/>
                <a:gd name="connsiteX12" fmla="*/ 4811644 w 4960869"/>
                <a:gd name="connsiteY12" fmla="*/ 1119986 h 1430650"/>
                <a:gd name="connsiteX13" fmla="*/ 4868532 w 4960869"/>
                <a:gd name="connsiteY13" fmla="*/ 1119986 h 1430650"/>
                <a:gd name="connsiteX14" fmla="*/ 4870813 w 4960869"/>
                <a:gd name="connsiteY14" fmla="*/ 1430650 h 1430650"/>
                <a:gd name="connsiteX15" fmla="*/ 0 w 4960869"/>
                <a:gd name="connsiteY15" fmla="*/ 1430650 h 1430650"/>
                <a:gd name="connsiteX16" fmla="*/ 74935 w 4960869"/>
                <a:gd name="connsiteY16" fmla="*/ 1230822 h 1430650"/>
                <a:gd name="connsiteX17" fmla="*/ 3812686 w 4960869"/>
                <a:gd name="connsiteY17" fmla="*/ 81809 h 1430650"/>
                <a:gd name="connsiteX18" fmla="*/ 3959110 w 4960869"/>
                <a:gd name="connsiteY18" fmla="*/ 33300 h 1430650"/>
                <a:gd name="connsiteX19" fmla="*/ 4016684 w 4960869"/>
                <a:gd name="connsiteY19" fmla="*/ 24013 h 1430650"/>
                <a:gd name="connsiteX20" fmla="*/ 4093127 w 4960869"/>
                <a:gd name="connsiteY20" fmla="*/ 11392 h 1430650"/>
                <a:gd name="connsiteX21" fmla="*/ 4186684 w 4960869"/>
                <a:gd name="connsiteY21" fmla="*/ 5988 h 1430650"/>
                <a:gd name="connsiteX22" fmla="*/ 4253300 w 4960869"/>
                <a:gd name="connsiteY22" fmla="*/ 0 h 1430650"/>
                <a:gd name="connsiteX23" fmla="*/ 4223852 w 4960869"/>
                <a:gd name="connsiteY23" fmla="*/ 33456 h 1430650"/>
                <a:gd name="connsiteX24" fmla="*/ 4536339 w 4960869"/>
                <a:gd name="connsiteY24" fmla="*/ 19242 h 1430650"/>
                <a:gd name="connsiteX0" fmla="*/ 4536339 w 4960869"/>
                <a:gd name="connsiteY0" fmla="*/ 26944 h 1438352"/>
                <a:gd name="connsiteX1" fmla="*/ 4749236 w 4960869"/>
                <a:gd name="connsiteY1" fmla="*/ 68738 h 1438352"/>
                <a:gd name="connsiteX2" fmla="*/ 4750137 w 4960869"/>
                <a:gd name="connsiteY2" fmla="*/ 69377 h 1438352"/>
                <a:gd name="connsiteX3" fmla="*/ 4766288 w 4960869"/>
                <a:gd name="connsiteY3" fmla="*/ 70703 h 1438352"/>
                <a:gd name="connsiteX4" fmla="*/ 4858957 w 4960869"/>
                <a:gd name="connsiteY4" fmla="*/ 116904 h 1438352"/>
                <a:gd name="connsiteX5" fmla="*/ 4868014 w 4960869"/>
                <a:gd name="connsiteY5" fmla="*/ 130790 h 1438352"/>
                <a:gd name="connsiteX6" fmla="*/ 4960869 w 4960869"/>
                <a:gd name="connsiteY6" fmla="*/ 170210 h 1438352"/>
                <a:gd name="connsiteX7" fmla="*/ 4960869 w 4960869"/>
                <a:gd name="connsiteY7" fmla="*/ 1127688 h 1438352"/>
                <a:gd name="connsiteX8" fmla="*/ 4868532 w 4960869"/>
                <a:gd name="connsiteY8" fmla="*/ 1127688 h 1438352"/>
                <a:gd name="connsiteX9" fmla="*/ 4866972 w 4960869"/>
                <a:gd name="connsiteY9" fmla="*/ 915332 h 1438352"/>
                <a:gd name="connsiteX10" fmla="*/ 4862513 w 4960869"/>
                <a:gd name="connsiteY10" fmla="*/ 1053868 h 1438352"/>
                <a:gd name="connsiteX11" fmla="*/ 4810277 w 4960869"/>
                <a:gd name="connsiteY11" fmla="*/ 1053868 h 1438352"/>
                <a:gd name="connsiteX12" fmla="*/ 4811644 w 4960869"/>
                <a:gd name="connsiteY12" fmla="*/ 1127688 h 1438352"/>
                <a:gd name="connsiteX13" fmla="*/ 4868532 w 4960869"/>
                <a:gd name="connsiteY13" fmla="*/ 1127688 h 1438352"/>
                <a:gd name="connsiteX14" fmla="*/ 4870813 w 4960869"/>
                <a:gd name="connsiteY14" fmla="*/ 1438352 h 1438352"/>
                <a:gd name="connsiteX15" fmla="*/ 0 w 4960869"/>
                <a:gd name="connsiteY15" fmla="*/ 1438352 h 1438352"/>
                <a:gd name="connsiteX16" fmla="*/ 74935 w 4960869"/>
                <a:gd name="connsiteY16" fmla="*/ 1238524 h 1438352"/>
                <a:gd name="connsiteX17" fmla="*/ 3812686 w 4960869"/>
                <a:gd name="connsiteY17" fmla="*/ 89511 h 1438352"/>
                <a:gd name="connsiteX18" fmla="*/ 3959110 w 4960869"/>
                <a:gd name="connsiteY18" fmla="*/ 41002 h 1438352"/>
                <a:gd name="connsiteX19" fmla="*/ 4016684 w 4960869"/>
                <a:gd name="connsiteY19" fmla="*/ 31715 h 1438352"/>
                <a:gd name="connsiteX20" fmla="*/ 4093127 w 4960869"/>
                <a:gd name="connsiteY20" fmla="*/ 19094 h 1438352"/>
                <a:gd name="connsiteX21" fmla="*/ 4186684 w 4960869"/>
                <a:gd name="connsiteY21" fmla="*/ 13690 h 1438352"/>
                <a:gd name="connsiteX22" fmla="*/ 4253300 w 4960869"/>
                <a:gd name="connsiteY22" fmla="*/ 7702 h 1438352"/>
                <a:gd name="connsiteX23" fmla="*/ 4285764 w 4960869"/>
                <a:gd name="connsiteY23" fmla="*/ 3058 h 1438352"/>
                <a:gd name="connsiteX24" fmla="*/ 4536339 w 4960869"/>
                <a:gd name="connsiteY24" fmla="*/ 26944 h 1438352"/>
                <a:gd name="connsiteX0" fmla="*/ 4536339 w 4960869"/>
                <a:gd name="connsiteY0" fmla="*/ 26944 h 1438352"/>
                <a:gd name="connsiteX1" fmla="*/ 4749236 w 4960869"/>
                <a:gd name="connsiteY1" fmla="*/ 68738 h 1438352"/>
                <a:gd name="connsiteX2" fmla="*/ 4750137 w 4960869"/>
                <a:gd name="connsiteY2" fmla="*/ 69377 h 1438352"/>
                <a:gd name="connsiteX3" fmla="*/ 4766288 w 4960869"/>
                <a:gd name="connsiteY3" fmla="*/ 70703 h 1438352"/>
                <a:gd name="connsiteX4" fmla="*/ 4858957 w 4960869"/>
                <a:gd name="connsiteY4" fmla="*/ 116904 h 1438352"/>
                <a:gd name="connsiteX5" fmla="*/ 4868014 w 4960869"/>
                <a:gd name="connsiteY5" fmla="*/ 130790 h 1438352"/>
                <a:gd name="connsiteX6" fmla="*/ 4960869 w 4960869"/>
                <a:gd name="connsiteY6" fmla="*/ 170210 h 1438352"/>
                <a:gd name="connsiteX7" fmla="*/ 4960869 w 4960869"/>
                <a:gd name="connsiteY7" fmla="*/ 1127688 h 1438352"/>
                <a:gd name="connsiteX8" fmla="*/ 4868532 w 4960869"/>
                <a:gd name="connsiteY8" fmla="*/ 1127688 h 1438352"/>
                <a:gd name="connsiteX9" fmla="*/ 4866972 w 4960869"/>
                <a:gd name="connsiteY9" fmla="*/ 915332 h 1438352"/>
                <a:gd name="connsiteX10" fmla="*/ 4862513 w 4960869"/>
                <a:gd name="connsiteY10" fmla="*/ 1053868 h 1438352"/>
                <a:gd name="connsiteX11" fmla="*/ 4810277 w 4960869"/>
                <a:gd name="connsiteY11" fmla="*/ 1053868 h 1438352"/>
                <a:gd name="connsiteX12" fmla="*/ 4811644 w 4960869"/>
                <a:gd name="connsiteY12" fmla="*/ 1127688 h 1438352"/>
                <a:gd name="connsiteX13" fmla="*/ 4868532 w 4960869"/>
                <a:gd name="connsiteY13" fmla="*/ 1127688 h 1438352"/>
                <a:gd name="connsiteX14" fmla="*/ 4870813 w 4960869"/>
                <a:gd name="connsiteY14" fmla="*/ 1438352 h 1438352"/>
                <a:gd name="connsiteX15" fmla="*/ 0 w 4960869"/>
                <a:gd name="connsiteY15" fmla="*/ 1438352 h 1438352"/>
                <a:gd name="connsiteX16" fmla="*/ 74935 w 4960869"/>
                <a:gd name="connsiteY16" fmla="*/ 1216299 h 1438352"/>
                <a:gd name="connsiteX17" fmla="*/ 3812686 w 4960869"/>
                <a:gd name="connsiteY17" fmla="*/ 89511 h 1438352"/>
                <a:gd name="connsiteX18" fmla="*/ 3959110 w 4960869"/>
                <a:gd name="connsiteY18" fmla="*/ 41002 h 1438352"/>
                <a:gd name="connsiteX19" fmla="*/ 4016684 w 4960869"/>
                <a:gd name="connsiteY19" fmla="*/ 31715 h 1438352"/>
                <a:gd name="connsiteX20" fmla="*/ 4093127 w 4960869"/>
                <a:gd name="connsiteY20" fmla="*/ 19094 h 1438352"/>
                <a:gd name="connsiteX21" fmla="*/ 4186684 w 4960869"/>
                <a:gd name="connsiteY21" fmla="*/ 13690 h 1438352"/>
                <a:gd name="connsiteX22" fmla="*/ 4253300 w 4960869"/>
                <a:gd name="connsiteY22" fmla="*/ 7702 h 1438352"/>
                <a:gd name="connsiteX23" fmla="*/ 4285764 w 4960869"/>
                <a:gd name="connsiteY23" fmla="*/ 3058 h 1438352"/>
                <a:gd name="connsiteX24" fmla="*/ 4536339 w 4960869"/>
                <a:gd name="connsiteY24"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4135197 w 5283380"/>
                <a:gd name="connsiteY17" fmla="*/ 89511 h 1438352"/>
                <a:gd name="connsiteX18" fmla="*/ 4281621 w 5283380"/>
                <a:gd name="connsiteY18" fmla="*/ 41002 h 1438352"/>
                <a:gd name="connsiteX19" fmla="*/ 4339195 w 5283380"/>
                <a:gd name="connsiteY19" fmla="*/ 31715 h 1438352"/>
                <a:gd name="connsiteX20" fmla="*/ 4415638 w 5283380"/>
                <a:gd name="connsiteY20" fmla="*/ 19094 h 1438352"/>
                <a:gd name="connsiteX21" fmla="*/ 4509195 w 5283380"/>
                <a:gd name="connsiteY21" fmla="*/ 13690 h 1438352"/>
                <a:gd name="connsiteX22" fmla="*/ 4575811 w 5283380"/>
                <a:gd name="connsiteY22" fmla="*/ 7702 h 1438352"/>
                <a:gd name="connsiteX23" fmla="*/ 4608275 w 5283380"/>
                <a:gd name="connsiteY23" fmla="*/ 3058 h 1438352"/>
                <a:gd name="connsiteX24" fmla="*/ 4858850 w 5283380"/>
                <a:gd name="connsiteY24"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4135197 w 5283380"/>
                <a:gd name="connsiteY17" fmla="*/ 89511 h 1438352"/>
                <a:gd name="connsiteX18" fmla="*/ 4281621 w 5283380"/>
                <a:gd name="connsiteY18" fmla="*/ 41002 h 1438352"/>
                <a:gd name="connsiteX19" fmla="*/ 4339195 w 5283380"/>
                <a:gd name="connsiteY19" fmla="*/ 31715 h 1438352"/>
                <a:gd name="connsiteX20" fmla="*/ 4415638 w 5283380"/>
                <a:gd name="connsiteY20" fmla="*/ 19094 h 1438352"/>
                <a:gd name="connsiteX21" fmla="*/ 4509195 w 5283380"/>
                <a:gd name="connsiteY21" fmla="*/ 13690 h 1438352"/>
                <a:gd name="connsiteX22" fmla="*/ 4575811 w 5283380"/>
                <a:gd name="connsiteY22" fmla="*/ 7702 h 1438352"/>
                <a:gd name="connsiteX23" fmla="*/ 4608275 w 5283380"/>
                <a:gd name="connsiteY23" fmla="*/ 3058 h 1438352"/>
                <a:gd name="connsiteX24" fmla="*/ 4858850 w 5283380"/>
                <a:gd name="connsiteY24"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1130231 w 5283380"/>
                <a:gd name="connsiteY17" fmla="*/ 1267538 h 1438352"/>
                <a:gd name="connsiteX18" fmla="*/ 4135197 w 5283380"/>
                <a:gd name="connsiteY18" fmla="*/ 89511 h 1438352"/>
                <a:gd name="connsiteX19" fmla="*/ 4281621 w 5283380"/>
                <a:gd name="connsiteY19" fmla="*/ 41002 h 1438352"/>
                <a:gd name="connsiteX20" fmla="*/ 4339195 w 5283380"/>
                <a:gd name="connsiteY20" fmla="*/ 31715 h 1438352"/>
                <a:gd name="connsiteX21" fmla="*/ 4415638 w 5283380"/>
                <a:gd name="connsiteY21" fmla="*/ 19094 h 1438352"/>
                <a:gd name="connsiteX22" fmla="*/ 4509195 w 5283380"/>
                <a:gd name="connsiteY22" fmla="*/ 13690 h 1438352"/>
                <a:gd name="connsiteX23" fmla="*/ 4575811 w 5283380"/>
                <a:gd name="connsiteY23" fmla="*/ 7702 h 1438352"/>
                <a:gd name="connsiteX24" fmla="*/ 4608275 w 5283380"/>
                <a:gd name="connsiteY24" fmla="*/ 3058 h 1438352"/>
                <a:gd name="connsiteX25" fmla="*/ 4858850 w 5283380"/>
                <a:gd name="connsiteY25"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1130231 w 5283380"/>
                <a:gd name="connsiteY17" fmla="*/ 1267538 h 1438352"/>
                <a:gd name="connsiteX18" fmla="*/ 2097971 w 5283380"/>
                <a:gd name="connsiteY18" fmla="*/ 1237058 h 1438352"/>
                <a:gd name="connsiteX19" fmla="*/ 4135197 w 5283380"/>
                <a:gd name="connsiteY19" fmla="*/ 89511 h 1438352"/>
                <a:gd name="connsiteX20" fmla="*/ 4281621 w 5283380"/>
                <a:gd name="connsiteY20" fmla="*/ 41002 h 1438352"/>
                <a:gd name="connsiteX21" fmla="*/ 4339195 w 5283380"/>
                <a:gd name="connsiteY21" fmla="*/ 31715 h 1438352"/>
                <a:gd name="connsiteX22" fmla="*/ 4415638 w 5283380"/>
                <a:gd name="connsiteY22" fmla="*/ 19094 h 1438352"/>
                <a:gd name="connsiteX23" fmla="*/ 4509195 w 5283380"/>
                <a:gd name="connsiteY23" fmla="*/ 13690 h 1438352"/>
                <a:gd name="connsiteX24" fmla="*/ 4575811 w 5283380"/>
                <a:gd name="connsiteY24" fmla="*/ 7702 h 1438352"/>
                <a:gd name="connsiteX25" fmla="*/ 4608275 w 5283380"/>
                <a:gd name="connsiteY25" fmla="*/ 3058 h 1438352"/>
                <a:gd name="connsiteX26" fmla="*/ 4858850 w 5283380"/>
                <a:gd name="connsiteY26"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1145471 w 5283380"/>
                <a:gd name="connsiteY17" fmla="*/ 1336118 h 1438352"/>
                <a:gd name="connsiteX18" fmla="*/ 2097971 w 5283380"/>
                <a:gd name="connsiteY18" fmla="*/ 1237058 h 1438352"/>
                <a:gd name="connsiteX19" fmla="*/ 4135197 w 5283380"/>
                <a:gd name="connsiteY19" fmla="*/ 89511 h 1438352"/>
                <a:gd name="connsiteX20" fmla="*/ 4281621 w 5283380"/>
                <a:gd name="connsiteY20" fmla="*/ 41002 h 1438352"/>
                <a:gd name="connsiteX21" fmla="*/ 4339195 w 5283380"/>
                <a:gd name="connsiteY21" fmla="*/ 31715 h 1438352"/>
                <a:gd name="connsiteX22" fmla="*/ 4415638 w 5283380"/>
                <a:gd name="connsiteY22" fmla="*/ 19094 h 1438352"/>
                <a:gd name="connsiteX23" fmla="*/ 4509195 w 5283380"/>
                <a:gd name="connsiteY23" fmla="*/ 13690 h 1438352"/>
                <a:gd name="connsiteX24" fmla="*/ 4575811 w 5283380"/>
                <a:gd name="connsiteY24" fmla="*/ 7702 h 1438352"/>
                <a:gd name="connsiteX25" fmla="*/ 4608275 w 5283380"/>
                <a:gd name="connsiteY25" fmla="*/ 3058 h 1438352"/>
                <a:gd name="connsiteX26" fmla="*/ 4858850 w 5283380"/>
                <a:gd name="connsiteY26"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650171 w 5283380"/>
                <a:gd name="connsiteY17" fmla="*/ 1290398 h 1438352"/>
                <a:gd name="connsiteX18" fmla="*/ 1145471 w 5283380"/>
                <a:gd name="connsiteY18" fmla="*/ 1336118 h 1438352"/>
                <a:gd name="connsiteX19" fmla="*/ 2097971 w 5283380"/>
                <a:gd name="connsiteY19" fmla="*/ 1237058 h 1438352"/>
                <a:gd name="connsiteX20" fmla="*/ 4135197 w 5283380"/>
                <a:gd name="connsiteY20" fmla="*/ 89511 h 1438352"/>
                <a:gd name="connsiteX21" fmla="*/ 4281621 w 5283380"/>
                <a:gd name="connsiteY21" fmla="*/ 41002 h 1438352"/>
                <a:gd name="connsiteX22" fmla="*/ 4339195 w 5283380"/>
                <a:gd name="connsiteY22" fmla="*/ 31715 h 1438352"/>
                <a:gd name="connsiteX23" fmla="*/ 4415638 w 5283380"/>
                <a:gd name="connsiteY23" fmla="*/ 19094 h 1438352"/>
                <a:gd name="connsiteX24" fmla="*/ 4509195 w 5283380"/>
                <a:gd name="connsiteY24" fmla="*/ 13690 h 1438352"/>
                <a:gd name="connsiteX25" fmla="*/ 4575811 w 5283380"/>
                <a:gd name="connsiteY25" fmla="*/ 7702 h 1438352"/>
                <a:gd name="connsiteX26" fmla="*/ 4608275 w 5283380"/>
                <a:gd name="connsiteY26" fmla="*/ 3058 h 1438352"/>
                <a:gd name="connsiteX27" fmla="*/ 4858850 w 5283380"/>
                <a:gd name="connsiteY27"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650171 w 5283380"/>
                <a:gd name="connsiteY17" fmla="*/ 1290398 h 1438352"/>
                <a:gd name="connsiteX18" fmla="*/ 1145471 w 5283380"/>
                <a:gd name="connsiteY18" fmla="*/ 1336118 h 1438352"/>
                <a:gd name="connsiteX19" fmla="*/ 2097971 w 5283380"/>
                <a:gd name="connsiteY19" fmla="*/ 1237058 h 1438352"/>
                <a:gd name="connsiteX20" fmla="*/ 2760911 w 5283380"/>
                <a:gd name="connsiteY20" fmla="*/ 962738 h 1438352"/>
                <a:gd name="connsiteX21" fmla="*/ 4135197 w 5283380"/>
                <a:gd name="connsiteY21" fmla="*/ 89511 h 1438352"/>
                <a:gd name="connsiteX22" fmla="*/ 4281621 w 5283380"/>
                <a:gd name="connsiteY22" fmla="*/ 41002 h 1438352"/>
                <a:gd name="connsiteX23" fmla="*/ 4339195 w 5283380"/>
                <a:gd name="connsiteY23" fmla="*/ 31715 h 1438352"/>
                <a:gd name="connsiteX24" fmla="*/ 4415638 w 5283380"/>
                <a:gd name="connsiteY24" fmla="*/ 19094 h 1438352"/>
                <a:gd name="connsiteX25" fmla="*/ 4509195 w 5283380"/>
                <a:gd name="connsiteY25" fmla="*/ 13690 h 1438352"/>
                <a:gd name="connsiteX26" fmla="*/ 4575811 w 5283380"/>
                <a:gd name="connsiteY26" fmla="*/ 7702 h 1438352"/>
                <a:gd name="connsiteX27" fmla="*/ 4608275 w 5283380"/>
                <a:gd name="connsiteY27" fmla="*/ 3058 h 1438352"/>
                <a:gd name="connsiteX28" fmla="*/ 4858850 w 5283380"/>
                <a:gd name="connsiteY28"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650171 w 5283380"/>
                <a:gd name="connsiteY17" fmla="*/ 1290398 h 1438352"/>
                <a:gd name="connsiteX18" fmla="*/ 1145471 w 5283380"/>
                <a:gd name="connsiteY18" fmla="*/ 1336118 h 1438352"/>
                <a:gd name="connsiteX19" fmla="*/ 2097971 w 5283380"/>
                <a:gd name="connsiteY19" fmla="*/ 1237058 h 1438352"/>
                <a:gd name="connsiteX20" fmla="*/ 2760911 w 5283380"/>
                <a:gd name="connsiteY20" fmla="*/ 962738 h 1438352"/>
                <a:gd name="connsiteX21" fmla="*/ 3477191 w 5283380"/>
                <a:gd name="connsiteY21" fmla="*/ 436958 h 1438352"/>
                <a:gd name="connsiteX22" fmla="*/ 4135197 w 5283380"/>
                <a:gd name="connsiteY22" fmla="*/ 89511 h 1438352"/>
                <a:gd name="connsiteX23" fmla="*/ 4281621 w 5283380"/>
                <a:gd name="connsiteY23" fmla="*/ 41002 h 1438352"/>
                <a:gd name="connsiteX24" fmla="*/ 4339195 w 5283380"/>
                <a:gd name="connsiteY24" fmla="*/ 31715 h 1438352"/>
                <a:gd name="connsiteX25" fmla="*/ 4415638 w 5283380"/>
                <a:gd name="connsiteY25" fmla="*/ 19094 h 1438352"/>
                <a:gd name="connsiteX26" fmla="*/ 4509195 w 5283380"/>
                <a:gd name="connsiteY26" fmla="*/ 13690 h 1438352"/>
                <a:gd name="connsiteX27" fmla="*/ 4575811 w 5283380"/>
                <a:gd name="connsiteY27" fmla="*/ 7702 h 1438352"/>
                <a:gd name="connsiteX28" fmla="*/ 4608275 w 5283380"/>
                <a:gd name="connsiteY28" fmla="*/ 3058 h 1438352"/>
                <a:gd name="connsiteX29" fmla="*/ 4858850 w 5283380"/>
                <a:gd name="connsiteY29" fmla="*/ 26944 h 1438352"/>
                <a:gd name="connsiteX0" fmla="*/ 4858850 w 5283380"/>
                <a:gd name="connsiteY0" fmla="*/ 26944 h 1438352"/>
                <a:gd name="connsiteX1" fmla="*/ 5071747 w 5283380"/>
                <a:gd name="connsiteY1" fmla="*/ 68738 h 1438352"/>
                <a:gd name="connsiteX2" fmla="*/ 5072648 w 5283380"/>
                <a:gd name="connsiteY2" fmla="*/ 69377 h 1438352"/>
                <a:gd name="connsiteX3" fmla="*/ 5088799 w 5283380"/>
                <a:gd name="connsiteY3" fmla="*/ 70703 h 1438352"/>
                <a:gd name="connsiteX4" fmla="*/ 5181468 w 5283380"/>
                <a:gd name="connsiteY4" fmla="*/ 116904 h 1438352"/>
                <a:gd name="connsiteX5" fmla="*/ 5190525 w 5283380"/>
                <a:gd name="connsiteY5" fmla="*/ 130790 h 1438352"/>
                <a:gd name="connsiteX6" fmla="*/ 5283380 w 5283380"/>
                <a:gd name="connsiteY6" fmla="*/ 170210 h 1438352"/>
                <a:gd name="connsiteX7" fmla="*/ 5283380 w 5283380"/>
                <a:gd name="connsiteY7" fmla="*/ 1127688 h 1438352"/>
                <a:gd name="connsiteX8" fmla="*/ 5191043 w 5283380"/>
                <a:gd name="connsiteY8" fmla="*/ 1127688 h 1438352"/>
                <a:gd name="connsiteX9" fmla="*/ 5189483 w 5283380"/>
                <a:gd name="connsiteY9" fmla="*/ 915332 h 1438352"/>
                <a:gd name="connsiteX10" fmla="*/ 5185024 w 5283380"/>
                <a:gd name="connsiteY10" fmla="*/ 1053868 h 1438352"/>
                <a:gd name="connsiteX11" fmla="*/ 5132788 w 5283380"/>
                <a:gd name="connsiteY11" fmla="*/ 1053868 h 1438352"/>
                <a:gd name="connsiteX12" fmla="*/ 5134155 w 5283380"/>
                <a:gd name="connsiteY12" fmla="*/ 1127688 h 1438352"/>
                <a:gd name="connsiteX13" fmla="*/ 5191043 w 5283380"/>
                <a:gd name="connsiteY13" fmla="*/ 1127688 h 1438352"/>
                <a:gd name="connsiteX14" fmla="*/ 5193324 w 5283380"/>
                <a:gd name="connsiteY14" fmla="*/ 1438352 h 1438352"/>
                <a:gd name="connsiteX15" fmla="*/ 322511 w 5283380"/>
                <a:gd name="connsiteY15" fmla="*/ 1438352 h 1438352"/>
                <a:gd name="connsiteX16" fmla="*/ 1206 w 5283380"/>
                <a:gd name="connsiteY16" fmla="*/ 1048659 h 1438352"/>
                <a:gd name="connsiteX17" fmla="*/ 650171 w 5283380"/>
                <a:gd name="connsiteY17" fmla="*/ 1290398 h 1438352"/>
                <a:gd name="connsiteX18" fmla="*/ 1145471 w 5283380"/>
                <a:gd name="connsiteY18" fmla="*/ 1336118 h 1438352"/>
                <a:gd name="connsiteX19" fmla="*/ 2097971 w 5283380"/>
                <a:gd name="connsiteY19" fmla="*/ 1237058 h 1438352"/>
                <a:gd name="connsiteX20" fmla="*/ 2760911 w 5283380"/>
                <a:gd name="connsiteY20" fmla="*/ 962738 h 1438352"/>
                <a:gd name="connsiteX21" fmla="*/ 3477191 w 5283380"/>
                <a:gd name="connsiteY21" fmla="*/ 436958 h 1438352"/>
                <a:gd name="connsiteX22" fmla="*/ 3797231 w 5283380"/>
                <a:gd name="connsiteY22" fmla="*/ 208358 h 1438352"/>
                <a:gd name="connsiteX23" fmla="*/ 4135197 w 5283380"/>
                <a:gd name="connsiteY23" fmla="*/ 89511 h 1438352"/>
                <a:gd name="connsiteX24" fmla="*/ 4281621 w 5283380"/>
                <a:gd name="connsiteY24" fmla="*/ 41002 h 1438352"/>
                <a:gd name="connsiteX25" fmla="*/ 4339195 w 5283380"/>
                <a:gd name="connsiteY25" fmla="*/ 31715 h 1438352"/>
                <a:gd name="connsiteX26" fmla="*/ 4415638 w 5283380"/>
                <a:gd name="connsiteY26" fmla="*/ 19094 h 1438352"/>
                <a:gd name="connsiteX27" fmla="*/ 4509195 w 5283380"/>
                <a:gd name="connsiteY27" fmla="*/ 13690 h 1438352"/>
                <a:gd name="connsiteX28" fmla="*/ 4575811 w 5283380"/>
                <a:gd name="connsiteY28" fmla="*/ 7702 h 1438352"/>
                <a:gd name="connsiteX29" fmla="*/ 4608275 w 5283380"/>
                <a:gd name="connsiteY29" fmla="*/ 3058 h 1438352"/>
                <a:gd name="connsiteX30" fmla="*/ 4858850 w 5283380"/>
                <a:gd name="connsiteY30" fmla="*/ 26944 h 143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83380" h="1438352">
                  <a:moveTo>
                    <a:pt x="4858850" y="26944"/>
                  </a:moveTo>
                  <a:cubicBezTo>
                    <a:pt x="4936095" y="37891"/>
                    <a:pt x="5017481" y="43042"/>
                    <a:pt x="5071747" y="68738"/>
                  </a:cubicBezTo>
                  <a:lnTo>
                    <a:pt x="5072648" y="69377"/>
                  </a:lnTo>
                  <a:lnTo>
                    <a:pt x="5088799" y="70703"/>
                  </a:lnTo>
                  <a:cubicBezTo>
                    <a:pt x="5124597" y="77038"/>
                    <a:pt x="5156423" y="90729"/>
                    <a:pt x="5181468" y="116904"/>
                  </a:cubicBezTo>
                  <a:lnTo>
                    <a:pt x="5190525" y="130790"/>
                  </a:lnTo>
                  <a:lnTo>
                    <a:pt x="5283380" y="170210"/>
                  </a:lnTo>
                  <a:lnTo>
                    <a:pt x="5283380" y="1127688"/>
                  </a:lnTo>
                  <a:lnTo>
                    <a:pt x="5191043" y="1127688"/>
                  </a:lnTo>
                  <a:lnTo>
                    <a:pt x="5189483" y="915332"/>
                  </a:lnTo>
                  <a:lnTo>
                    <a:pt x="5185024" y="1053868"/>
                  </a:lnTo>
                  <a:lnTo>
                    <a:pt x="5132788" y="1053868"/>
                  </a:lnTo>
                  <a:cubicBezTo>
                    <a:pt x="5133244" y="1078475"/>
                    <a:pt x="5133699" y="1103081"/>
                    <a:pt x="5134155" y="1127688"/>
                  </a:cubicBezTo>
                  <a:lnTo>
                    <a:pt x="5191043" y="1127688"/>
                  </a:lnTo>
                  <a:cubicBezTo>
                    <a:pt x="5191803" y="1231243"/>
                    <a:pt x="5192564" y="1334797"/>
                    <a:pt x="5193324" y="1438352"/>
                  </a:cubicBezTo>
                  <a:lnTo>
                    <a:pt x="322511" y="1438352"/>
                  </a:lnTo>
                  <a:cubicBezTo>
                    <a:pt x="347489" y="1364334"/>
                    <a:pt x="-23772" y="1122677"/>
                    <a:pt x="1206" y="1048659"/>
                  </a:cubicBezTo>
                  <a:cubicBezTo>
                    <a:pt x="54546" y="1031620"/>
                    <a:pt x="459460" y="1242488"/>
                    <a:pt x="650171" y="1290398"/>
                  </a:cubicBezTo>
                  <a:cubicBezTo>
                    <a:pt x="840882" y="1338308"/>
                    <a:pt x="902901" y="1352628"/>
                    <a:pt x="1145471" y="1336118"/>
                  </a:cubicBezTo>
                  <a:cubicBezTo>
                    <a:pt x="1455562" y="1330688"/>
                    <a:pt x="1597143" y="1433396"/>
                    <a:pt x="2097971" y="1237058"/>
                  </a:cubicBezTo>
                  <a:cubicBezTo>
                    <a:pt x="2364671" y="1165938"/>
                    <a:pt x="2421373" y="1153996"/>
                    <a:pt x="2760911" y="962738"/>
                  </a:cubicBezTo>
                  <a:cubicBezTo>
                    <a:pt x="2998401" y="838278"/>
                    <a:pt x="3248143" y="582496"/>
                    <a:pt x="3477191" y="436958"/>
                  </a:cubicBezTo>
                  <a:cubicBezTo>
                    <a:pt x="3653721" y="313768"/>
                    <a:pt x="3687563" y="266266"/>
                    <a:pt x="3797231" y="208358"/>
                  </a:cubicBezTo>
                  <a:cubicBezTo>
                    <a:pt x="3906899" y="150450"/>
                    <a:pt x="4058275" y="119944"/>
                    <a:pt x="4135197" y="89511"/>
                  </a:cubicBezTo>
                  <a:lnTo>
                    <a:pt x="4281621" y="41002"/>
                  </a:lnTo>
                  <a:lnTo>
                    <a:pt x="4339195" y="31715"/>
                  </a:lnTo>
                  <a:cubicBezTo>
                    <a:pt x="4344038" y="29095"/>
                    <a:pt x="4410795" y="21714"/>
                    <a:pt x="4415638" y="19094"/>
                  </a:cubicBezTo>
                  <a:cubicBezTo>
                    <a:pt x="4453347" y="6700"/>
                    <a:pt x="4462239" y="9980"/>
                    <a:pt x="4509195" y="13690"/>
                  </a:cubicBezTo>
                  <a:lnTo>
                    <a:pt x="4575811" y="7702"/>
                  </a:lnTo>
                  <a:lnTo>
                    <a:pt x="4608275" y="3058"/>
                  </a:lnTo>
                  <a:cubicBezTo>
                    <a:pt x="4728935" y="-8585"/>
                    <a:pt x="4781605" y="15997"/>
                    <a:pt x="4858850" y="26944"/>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247F35D5-DD88-4B9F-8E76-1BB92DD13190}"/>
                </a:ext>
                <a:ext uri="{C183D7F6-B498-43B3-948B-1728B52AA6E4}">
                  <adec:decorative xmlns:adec="http://schemas.microsoft.com/office/drawing/2017/decorative" val="1"/>
                </a:ext>
              </a:extLst>
            </p:cNvPr>
            <p:cNvSpPr/>
            <p:nvPr/>
          </p:nvSpPr>
          <p:spPr>
            <a:xfrm flipH="1">
              <a:off x="5981700" y="5431198"/>
              <a:ext cx="6210300" cy="1341004"/>
            </a:xfrm>
            <a:custGeom>
              <a:avLst/>
              <a:gdLst>
                <a:gd name="connsiteX0" fmla="*/ 0 w 5805714"/>
                <a:gd name="connsiteY0" fmla="*/ 0 h 2733533"/>
                <a:gd name="connsiteX1" fmla="*/ 0 w 5805714"/>
                <a:gd name="connsiteY1" fmla="*/ 2198310 h 2733533"/>
                <a:gd name="connsiteX2" fmla="*/ 979714 w 5805714"/>
                <a:gd name="connsiteY2" fmla="*/ 2431748 h 2733533"/>
                <a:gd name="connsiteX3" fmla="*/ 2848429 w 5805714"/>
                <a:gd name="connsiteY3" fmla="*/ 2254552 h 2733533"/>
                <a:gd name="connsiteX4" fmla="*/ 4506686 w 5805714"/>
                <a:gd name="connsiteY4" fmla="*/ 1358900 h 2733533"/>
                <a:gd name="connsiteX5" fmla="*/ 5805715 w 5805714"/>
                <a:gd name="connsiteY5" fmla="*/ 1721152 h 2733533"/>
                <a:gd name="connsiteX6" fmla="*/ 5805715 w 5805714"/>
                <a:gd name="connsiteY6" fmla="*/ 0 h 2733533"/>
                <a:gd name="connsiteX7" fmla="*/ 0 w 5805714"/>
                <a:gd name="connsiteY7" fmla="*/ 0 h 2733533"/>
                <a:gd name="connsiteX0" fmla="*/ 0 w 5805715"/>
                <a:gd name="connsiteY0" fmla="*/ 0 h 2733533"/>
                <a:gd name="connsiteX1" fmla="*/ 0 w 5805715"/>
                <a:gd name="connsiteY1" fmla="*/ 2198310 h 2733533"/>
                <a:gd name="connsiteX2" fmla="*/ 979714 w 5805715"/>
                <a:gd name="connsiteY2" fmla="*/ 2431748 h 2733533"/>
                <a:gd name="connsiteX3" fmla="*/ 2848429 w 5805715"/>
                <a:gd name="connsiteY3" fmla="*/ 2254552 h 2733533"/>
                <a:gd name="connsiteX4" fmla="*/ 4506686 w 5805715"/>
                <a:gd name="connsiteY4" fmla="*/ 1358900 h 2733533"/>
                <a:gd name="connsiteX5" fmla="*/ 5805715 w 5805715"/>
                <a:gd name="connsiteY5" fmla="*/ 1721152 h 2733533"/>
                <a:gd name="connsiteX6" fmla="*/ 5805715 w 5805715"/>
                <a:gd name="connsiteY6" fmla="*/ 0 h 2733533"/>
                <a:gd name="connsiteX7" fmla="*/ 43543 w 5805715"/>
                <a:gd name="connsiteY7" fmla="*/ 43543 h 2733533"/>
                <a:gd name="connsiteX0" fmla="*/ 0 w 5805715"/>
                <a:gd name="connsiteY0" fmla="*/ 0 h 2733533"/>
                <a:gd name="connsiteX1" fmla="*/ 0 w 5805715"/>
                <a:gd name="connsiteY1" fmla="*/ 2198310 h 2733533"/>
                <a:gd name="connsiteX2" fmla="*/ 979714 w 5805715"/>
                <a:gd name="connsiteY2" fmla="*/ 2431748 h 2733533"/>
                <a:gd name="connsiteX3" fmla="*/ 2848429 w 5805715"/>
                <a:gd name="connsiteY3" fmla="*/ 2254552 h 2733533"/>
                <a:gd name="connsiteX4" fmla="*/ 4506686 w 5805715"/>
                <a:gd name="connsiteY4" fmla="*/ 1358900 h 2733533"/>
                <a:gd name="connsiteX5" fmla="*/ 5805715 w 5805715"/>
                <a:gd name="connsiteY5" fmla="*/ 1721152 h 2733533"/>
                <a:gd name="connsiteX6" fmla="*/ 5805715 w 5805715"/>
                <a:gd name="connsiteY6" fmla="*/ 0 h 2733533"/>
                <a:gd name="connsiteX0" fmla="*/ 0 w 5805715"/>
                <a:gd name="connsiteY0" fmla="*/ 2198310 h 2733533"/>
                <a:gd name="connsiteX1" fmla="*/ 979714 w 5805715"/>
                <a:gd name="connsiteY1" fmla="*/ 2431748 h 2733533"/>
                <a:gd name="connsiteX2" fmla="*/ 2848429 w 5805715"/>
                <a:gd name="connsiteY2" fmla="*/ 2254552 h 2733533"/>
                <a:gd name="connsiteX3" fmla="*/ 4506686 w 5805715"/>
                <a:gd name="connsiteY3" fmla="*/ 1358900 h 2733533"/>
                <a:gd name="connsiteX4" fmla="*/ 5805715 w 5805715"/>
                <a:gd name="connsiteY4" fmla="*/ 1721152 h 2733533"/>
                <a:gd name="connsiteX5" fmla="*/ 5805715 w 5805715"/>
                <a:gd name="connsiteY5" fmla="*/ 0 h 2733533"/>
                <a:gd name="connsiteX0" fmla="*/ 0 w 5805715"/>
                <a:gd name="connsiteY0" fmla="*/ 839470 h 1374693"/>
                <a:gd name="connsiteX1" fmla="*/ 979714 w 5805715"/>
                <a:gd name="connsiteY1" fmla="*/ 1072908 h 1374693"/>
                <a:gd name="connsiteX2" fmla="*/ 2848429 w 5805715"/>
                <a:gd name="connsiteY2" fmla="*/ 895712 h 1374693"/>
                <a:gd name="connsiteX3" fmla="*/ 4506686 w 5805715"/>
                <a:gd name="connsiteY3" fmla="*/ 60 h 1374693"/>
                <a:gd name="connsiteX4" fmla="*/ 5805715 w 5805715"/>
                <a:gd name="connsiteY4" fmla="*/ 362312 h 1374693"/>
                <a:gd name="connsiteX0" fmla="*/ 0 w 5805715"/>
                <a:gd name="connsiteY0" fmla="*/ 839470 h 1373778"/>
                <a:gd name="connsiteX1" fmla="*/ 979714 w 5805715"/>
                <a:gd name="connsiteY1" fmla="*/ 1072908 h 1373778"/>
                <a:gd name="connsiteX2" fmla="*/ 2848429 w 5805715"/>
                <a:gd name="connsiteY2" fmla="*/ 895712 h 1373778"/>
                <a:gd name="connsiteX3" fmla="*/ 4506686 w 5805715"/>
                <a:gd name="connsiteY3" fmla="*/ 60 h 1373778"/>
                <a:gd name="connsiteX4" fmla="*/ 5805715 w 5805715"/>
                <a:gd name="connsiteY4" fmla="*/ 362312 h 1373778"/>
                <a:gd name="connsiteX0" fmla="*/ 0 w 4506686"/>
                <a:gd name="connsiteY0" fmla="*/ 839410 h 1373718"/>
                <a:gd name="connsiteX1" fmla="*/ 979714 w 4506686"/>
                <a:gd name="connsiteY1" fmla="*/ 1072848 h 1373718"/>
                <a:gd name="connsiteX2" fmla="*/ 2848429 w 4506686"/>
                <a:gd name="connsiteY2" fmla="*/ 895652 h 1373718"/>
                <a:gd name="connsiteX3" fmla="*/ 4506686 w 4506686"/>
                <a:gd name="connsiteY3" fmla="*/ 0 h 1373718"/>
                <a:gd name="connsiteX0" fmla="*/ 0 w 2848429"/>
                <a:gd name="connsiteY0" fmla="*/ 68471 h 602779"/>
                <a:gd name="connsiteX1" fmla="*/ 979714 w 2848429"/>
                <a:gd name="connsiteY1" fmla="*/ 301909 h 602779"/>
                <a:gd name="connsiteX2" fmla="*/ 2848429 w 2848429"/>
                <a:gd name="connsiteY2" fmla="*/ 124713 h 602779"/>
              </a:gdLst>
              <a:ahLst/>
              <a:cxnLst>
                <a:cxn ang="0">
                  <a:pos x="connsiteX0" y="connsiteY0"/>
                </a:cxn>
                <a:cxn ang="0">
                  <a:pos x="connsiteX1" y="connsiteY1"/>
                </a:cxn>
                <a:cxn ang="0">
                  <a:pos x="connsiteX2" y="connsiteY2"/>
                </a:cxn>
              </a:cxnLst>
              <a:rect l="l" t="t" r="r" b="b"/>
              <a:pathLst>
                <a:path w="2848429" h="602779">
                  <a:moveTo>
                    <a:pt x="0" y="68471"/>
                  </a:moveTo>
                  <a:cubicBezTo>
                    <a:pt x="0" y="68471"/>
                    <a:pt x="433010" y="-191577"/>
                    <a:pt x="979714" y="301909"/>
                  </a:cubicBezTo>
                  <a:cubicBezTo>
                    <a:pt x="1488319" y="760923"/>
                    <a:pt x="2404557" y="689164"/>
                    <a:pt x="2848429" y="124713"/>
                  </a:cubicBezTo>
                </a:path>
              </a:pathLst>
            </a:custGeom>
            <a:noFill/>
            <a:ln w="34925" cap="flat">
              <a:gradFill flip="none" rotWithShape="1">
                <a:gsLst>
                  <a:gs pos="46000">
                    <a:schemeClr val="accent1"/>
                  </a:gs>
                  <a:gs pos="91000">
                    <a:schemeClr val="bg1"/>
                  </a:gs>
                </a:gsLst>
                <a:lin ang="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7" name="Picture 6">
            <a:extLst>
              <a:ext uri="{FF2B5EF4-FFF2-40B4-BE49-F238E27FC236}">
                <a16:creationId xmlns:a16="http://schemas.microsoft.com/office/drawing/2014/main" id="{355D35E1-8BC5-AC6B-24A2-F6DAA4D5A4C6}"/>
              </a:ext>
            </a:extLst>
          </p:cNvPr>
          <p:cNvPicPr>
            <a:picLocks noChangeAspect="1"/>
          </p:cNvPicPr>
          <p:nvPr/>
        </p:nvPicPr>
        <p:blipFill>
          <a:blip r:embed="rId7"/>
          <a:stretch>
            <a:fillRect/>
          </a:stretch>
        </p:blipFill>
        <p:spPr>
          <a:xfrm>
            <a:off x="160032" y="5873745"/>
            <a:ext cx="2214579" cy="690568"/>
          </a:xfrm>
          <a:prstGeom prst="rect">
            <a:avLst/>
          </a:prstGeom>
        </p:spPr>
      </p:pic>
    </p:spTree>
    <p:extLst>
      <p:ext uri="{BB962C8B-B14F-4D97-AF65-F5344CB8AC3E}">
        <p14:creationId xmlns:p14="http://schemas.microsoft.com/office/powerpoint/2010/main" val="3853801461"/>
      </p:ext>
    </p:extLst>
  </p:cSld>
  <p:clrMapOvr>
    <a:masterClrMapping/>
  </p:clrMapOvr>
  <mc:AlternateContent xmlns:mc="http://schemas.openxmlformats.org/markup-compatibility/2006" xmlns:p14="http://schemas.microsoft.com/office/powerpoint/2010/main">
    <mc:Choice Requires="p14">
      <p:transition spd="med" p14:dur="700" advTm="9785">
        <p:fade/>
      </p:transition>
    </mc:Choice>
    <mc:Fallback xmlns="">
      <p:transition spd="med" advTm="978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BD3D-26A5-D0AD-A248-7B02D140ABA9}"/>
              </a:ext>
            </a:extLst>
          </p:cNvPr>
          <p:cNvSpPr>
            <a:spLocks noGrp="1"/>
          </p:cNvSpPr>
          <p:nvPr>
            <p:ph type="title"/>
          </p:nvPr>
        </p:nvSpPr>
        <p:spPr>
          <a:xfrm>
            <a:off x="588263" y="457200"/>
            <a:ext cx="11018520" cy="553998"/>
          </a:xfrm>
        </p:spPr>
        <p:txBody>
          <a:bodyPr wrap="square" anchor="ctr">
            <a:normAutofit/>
          </a:bodyPr>
          <a:lstStyle/>
          <a:p>
            <a:r>
              <a:rPr lang="en-US" dirty="0"/>
              <a:t>National Hospital Flash Report</a:t>
            </a:r>
          </a:p>
        </p:txBody>
      </p:sp>
      <p:graphicFrame>
        <p:nvGraphicFramePr>
          <p:cNvPr id="7" name="Content Placeholder 2">
            <a:extLst>
              <a:ext uri="{FF2B5EF4-FFF2-40B4-BE49-F238E27FC236}">
                <a16:creationId xmlns:a16="http://schemas.microsoft.com/office/drawing/2014/main" id="{C55FC689-7656-F581-2FEC-B001BA7C4C94}"/>
              </a:ext>
            </a:extLst>
          </p:cNvPr>
          <p:cNvGraphicFramePr>
            <a:graphicFrameLocks noGrp="1"/>
          </p:cNvGraphicFramePr>
          <p:nvPr>
            <p:ph sz="quarter" idx="10"/>
            <p:extLst>
              <p:ext uri="{D42A27DB-BD31-4B8C-83A1-F6EECF244321}">
                <p14:modId xmlns:p14="http://schemas.microsoft.com/office/powerpoint/2010/main" val="3325015606"/>
              </p:ext>
            </p:extLst>
          </p:nvPr>
        </p:nvGraphicFramePr>
        <p:xfrm>
          <a:off x="293688" y="1531088"/>
          <a:ext cx="11731735" cy="498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9C6E8F2-6B1C-A7C3-6D93-7D8E84881C93}"/>
              </a:ext>
            </a:extLst>
          </p:cNvPr>
          <p:cNvSpPr txBox="1"/>
          <p:nvPr/>
        </p:nvSpPr>
        <p:spPr>
          <a:xfrm>
            <a:off x="-43543" y="6651399"/>
            <a:ext cx="6763108" cy="246221"/>
          </a:xfrm>
          <a:prstGeom prst="rect">
            <a:avLst/>
          </a:prstGeom>
          <a:noFill/>
        </p:spPr>
        <p:txBody>
          <a:bodyPr wrap="square">
            <a:spAutoFit/>
          </a:bodyPr>
          <a:lstStyle/>
          <a:p>
            <a:r>
              <a:rPr lang="en-US" sz="1000" dirty="0">
                <a:hlinkClick r:id="rId8"/>
              </a:rPr>
              <a:t>KH_NHFR_2022-08.pdf (kaufmanhall.com)</a:t>
            </a:r>
            <a:endParaRPr lang="en-US" sz="1000" dirty="0"/>
          </a:p>
        </p:txBody>
      </p:sp>
    </p:spTree>
    <p:extLst>
      <p:ext uri="{BB962C8B-B14F-4D97-AF65-F5344CB8AC3E}">
        <p14:creationId xmlns:p14="http://schemas.microsoft.com/office/powerpoint/2010/main" val="332127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6186-1BF8-5DB1-31BF-24BA3A8B74BF}"/>
              </a:ext>
            </a:extLst>
          </p:cNvPr>
          <p:cNvSpPr>
            <a:spLocks noGrp="1"/>
          </p:cNvSpPr>
          <p:nvPr>
            <p:ph type="title"/>
          </p:nvPr>
        </p:nvSpPr>
        <p:spPr>
          <a:xfrm>
            <a:off x="385064" y="287072"/>
            <a:ext cx="11424918" cy="492443"/>
          </a:xfrm>
        </p:spPr>
        <p:txBody>
          <a:bodyPr/>
          <a:lstStyle/>
          <a:p>
            <a:r>
              <a:rPr lang="en-US" sz="3200" dirty="0"/>
              <a:t>Workforce Analytics – What problem are we solving? </a:t>
            </a:r>
          </a:p>
        </p:txBody>
      </p:sp>
      <p:graphicFrame>
        <p:nvGraphicFramePr>
          <p:cNvPr id="6" name="Content Placeholder 5">
            <a:extLst>
              <a:ext uri="{FF2B5EF4-FFF2-40B4-BE49-F238E27FC236}">
                <a16:creationId xmlns:a16="http://schemas.microsoft.com/office/drawing/2014/main" id="{2004376C-1308-D516-D947-9AC73311BFCC}"/>
              </a:ext>
            </a:extLst>
          </p:cNvPr>
          <p:cNvGraphicFramePr>
            <a:graphicFrameLocks noGrp="1"/>
          </p:cNvGraphicFramePr>
          <p:nvPr>
            <p:ph sz="quarter" idx="10"/>
          </p:nvPr>
        </p:nvGraphicFramePr>
        <p:xfrm>
          <a:off x="202019" y="2488024"/>
          <a:ext cx="11812771" cy="4359348"/>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FA820D2D-CAEB-2AF5-CEEB-89A57200C907}"/>
              </a:ext>
            </a:extLst>
          </p:cNvPr>
          <p:cNvCxnSpPr>
            <a:cxnSpLocks/>
          </p:cNvCxnSpPr>
          <p:nvPr/>
        </p:nvCxnSpPr>
        <p:spPr>
          <a:xfrm flipV="1">
            <a:off x="7421526" y="2690044"/>
            <a:ext cx="0" cy="3125972"/>
          </a:xfrm>
          <a:prstGeom prst="line">
            <a:avLst/>
          </a:prstGeom>
          <a:ln w="28575">
            <a:prstDash val="sysDot"/>
            <a:headEnd type="none" w="lg" len="med"/>
            <a:tailEnd type="none" w="lg" len="med"/>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96EFA7C-AB58-DDDD-50A4-FE3C9A568041}"/>
              </a:ext>
            </a:extLst>
          </p:cNvPr>
          <p:cNvSpPr txBox="1"/>
          <p:nvPr/>
        </p:nvSpPr>
        <p:spPr>
          <a:xfrm>
            <a:off x="6393720" y="2259157"/>
            <a:ext cx="1403496" cy="430887"/>
          </a:xfrm>
          <a:prstGeom prst="rect">
            <a:avLst/>
          </a:prstGeom>
          <a:noFill/>
        </p:spPr>
        <p:txBody>
          <a:bodyPr wrap="square" lIns="0" tIns="0" rIns="0" bIns="0" rtlCol="0">
            <a:spAutoFit/>
          </a:bodyPr>
          <a:lstStyle/>
          <a:p>
            <a:pPr algn="ctr"/>
            <a:r>
              <a:rPr lang="en-US" sz="1400" b="1" dirty="0"/>
              <a:t>Today: Workforce Crisis</a:t>
            </a:r>
          </a:p>
        </p:txBody>
      </p:sp>
      <p:cxnSp>
        <p:nvCxnSpPr>
          <p:cNvPr id="10" name="Straight Connector 9">
            <a:extLst>
              <a:ext uri="{FF2B5EF4-FFF2-40B4-BE49-F238E27FC236}">
                <a16:creationId xmlns:a16="http://schemas.microsoft.com/office/drawing/2014/main" id="{928A8F79-854A-1F22-FE86-4054987B79BD}"/>
              </a:ext>
            </a:extLst>
          </p:cNvPr>
          <p:cNvCxnSpPr>
            <a:cxnSpLocks/>
          </p:cNvCxnSpPr>
          <p:nvPr/>
        </p:nvCxnSpPr>
        <p:spPr>
          <a:xfrm flipV="1">
            <a:off x="8541490" y="2724733"/>
            <a:ext cx="0" cy="3080650"/>
          </a:xfrm>
          <a:prstGeom prst="line">
            <a:avLst/>
          </a:prstGeom>
          <a:ln w="28575">
            <a:prstDash val="sysDot"/>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7502AFF-D685-2E1A-6CF5-B8DE9C68C3A1}"/>
              </a:ext>
            </a:extLst>
          </p:cNvPr>
          <p:cNvCxnSpPr>
            <a:cxnSpLocks/>
          </p:cNvCxnSpPr>
          <p:nvPr/>
        </p:nvCxnSpPr>
        <p:spPr>
          <a:xfrm flipV="1">
            <a:off x="10703442" y="2745999"/>
            <a:ext cx="0" cy="3080650"/>
          </a:xfrm>
          <a:prstGeom prst="line">
            <a:avLst/>
          </a:prstGeom>
          <a:ln w="28575">
            <a:prstDash val="sysDot"/>
            <a:headEnd type="none" w="lg" len="med"/>
            <a:tailEnd type="none" w="lg"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F6698EEF-E779-FBD9-375C-8BACB53FA16B}"/>
              </a:ext>
            </a:extLst>
          </p:cNvPr>
          <p:cNvSpPr txBox="1"/>
          <p:nvPr/>
        </p:nvSpPr>
        <p:spPr>
          <a:xfrm>
            <a:off x="7839742" y="2291052"/>
            <a:ext cx="1403496" cy="430887"/>
          </a:xfrm>
          <a:prstGeom prst="rect">
            <a:avLst/>
          </a:prstGeom>
          <a:noFill/>
        </p:spPr>
        <p:txBody>
          <a:bodyPr wrap="square" lIns="0" tIns="0" rIns="0" bIns="0" rtlCol="0">
            <a:spAutoFit/>
          </a:bodyPr>
          <a:lstStyle/>
          <a:p>
            <a:pPr algn="ctr"/>
            <a:r>
              <a:rPr lang="en-US" sz="1400" b="1" dirty="0"/>
              <a:t>2025: 74-150% </a:t>
            </a:r>
            <a:r>
              <a:rPr lang="en-US" sz="1400" b="1" dirty="0">
                <a:solidFill>
                  <a:schemeClr val="accent2"/>
                </a:solidFill>
              </a:rPr>
              <a:t>worse</a:t>
            </a:r>
          </a:p>
        </p:txBody>
      </p:sp>
      <p:sp>
        <p:nvSpPr>
          <p:cNvPr id="20" name="TextBox 19">
            <a:extLst>
              <a:ext uri="{FF2B5EF4-FFF2-40B4-BE49-F238E27FC236}">
                <a16:creationId xmlns:a16="http://schemas.microsoft.com/office/drawing/2014/main" id="{BCE41994-23DF-21BC-D9FD-1D9389532B2D}"/>
              </a:ext>
            </a:extLst>
          </p:cNvPr>
          <p:cNvSpPr txBox="1"/>
          <p:nvPr/>
        </p:nvSpPr>
        <p:spPr>
          <a:xfrm>
            <a:off x="10001694" y="2283213"/>
            <a:ext cx="1403496" cy="430887"/>
          </a:xfrm>
          <a:prstGeom prst="rect">
            <a:avLst/>
          </a:prstGeom>
          <a:noFill/>
        </p:spPr>
        <p:txBody>
          <a:bodyPr wrap="square" lIns="0" tIns="0" rIns="0" bIns="0" rtlCol="0">
            <a:spAutoFit/>
          </a:bodyPr>
          <a:lstStyle/>
          <a:p>
            <a:pPr algn="ctr"/>
            <a:r>
              <a:rPr lang="en-US" sz="1400" b="1" dirty="0"/>
              <a:t>2030: 168-335% </a:t>
            </a:r>
            <a:r>
              <a:rPr lang="en-US" sz="1400" b="1" dirty="0">
                <a:solidFill>
                  <a:schemeClr val="accent2"/>
                </a:solidFill>
              </a:rPr>
              <a:t>worse</a:t>
            </a:r>
          </a:p>
        </p:txBody>
      </p:sp>
      <p:sp>
        <p:nvSpPr>
          <p:cNvPr id="21" name="Content Placeholder 5">
            <a:extLst>
              <a:ext uri="{FF2B5EF4-FFF2-40B4-BE49-F238E27FC236}">
                <a16:creationId xmlns:a16="http://schemas.microsoft.com/office/drawing/2014/main" id="{181A356F-8214-2C30-31A4-703F47755A2E}"/>
              </a:ext>
            </a:extLst>
          </p:cNvPr>
          <p:cNvSpPr txBox="1">
            <a:spLocks/>
          </p:cNvSpPr>
          <p:nvPr/>
        </p:nvSpPr>
        <p:spPr>
          <a:xfrm>
            <a:off x="385064" y="927924"/>
            <a:ext cx="11493674" cy="1107996"/>
          </a:xfrm>
          <a:prstGeom prst="rect">
            <a:avLst/>
          </a:prstGeom>
        </p:spPr>
        <p:txBody>
          <a:bodyPr vert="horz" wrap="square" lIns="0" tIns="0" rIns="0" bIns="0" rtlCol="0">
            <a:spAutoFit/>
          </a:bodyPr>
          <a:lstStyle>
            <a:lvl1pPr marL="339725" marR="0" indent="-339725"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defRPr sz="2800" kern="1200" spc="0" baseline="0">
                <a:solidFill>
                  <a:schemeClr val="tx1"/>
                </a:solidFill>
                <a:latin typeface="+mn-lt"/>
                <a:ea typeface="+mn-ea"/>
                <a:cs typeface="Segoe UI" panose="020B0502040204020203" pitchFamily="34" charset="0"/>
              </a:defRPr>
            </a:lvl1pPr>
            <a:lvl2pPr marL="690563"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914400" marR="0" indent="-200025" algn="l" defTabSz="932742" rtl="0" eaLnBrk="1" fontAlgn="auto" latinLnBrk="0" hangingPunct="1">
              <a:lnSpc>
                <a:spcPct val="100000"/>
              </a:lnSpc>
              <a:spcBef>
                <a:spcPct val="20000"/>
              </a:spcBef>
              <a:spcAft>
                <a:spcPts val="0"/>
              </a:spcAft>
              <a:buClrTx/>
              <a:buSzPct val="100000"/>
              <a:buFont typeface="Wingdings" panose="05000000000000000000" pitchFamily="2" charset="2"/>
              <a:buChar char="§"/>
              <a:tabLst/>
              <a:defRPr sz="1600" kern="1200" spc="0" baseline="0">
                <a:solidFill>
                  <a:schemeClr val="tx1"/>
                </a:solidFill>
                <a:latin typeface="+mn-lt"/>
                <a:ea typeface="+mn-ea"/>
                <a:cs typeface="+mn-cs"/>
              </a:defRPr>
            </a:lvl3pPr>
            <a:lvl4pPr marL="1028700" marR="0" indent="-1809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4pPr>
            <a:lvl5pPr marL="1257300" marR="0" indent="-1682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Today’s workforce crisis is an unprecedented culmination of </a:t>
            </a:r>
            <a:r>
              <a:rPr lang="en-US" sz="1800"/>
              <a:t>increased patient volume</a:t>
            </a:r>
            <a:r>
              <a:rPr lang="en-US" sz="1800" dirty="0"/>
              <a:t>, skyrocketing expense, and diminishing supply, but </a:t>
            </a:r>
            <a:r>
              <a:rPr lang="en-US" sz="1800" b="1" dirty="0"/>
              <a:t>the situation will exponentially worsen </a:t>
            </a:r>
            <a:r>
              <a:rPr lang="en-US" sz="1800" dirty="0"/>
              <a:t>over the next decade. The need to deploy strategic workforce planning, increase capacity, workload balancing, and process automation </a:t>
            </a:r>
            <a:r>
              <a:rPr lang="en-US" sz="1800" b="1" dirty="0"/>
              <a:t>today</a:t>
            </a:r>
            <a:r>
              <a:rPr lang="en-US" sz="1800" dirty="0"/>
              <a:t> are the best risk mitigators for the future.</a:t>
            </a:r>
          </a:p>
        </p:txBody>
      </p:sp>
    </p:spTree>
    <p:extLst>
      <p:ext uri="{BB962C8B-B14F-4D97-AF65-F5344CB8AC3E}">
        <p14:creationId xmlns:p14="http://schemas.microsoft.com/office/powerpoint/2010/main" val="39740934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2F4A-6B0C-4DB5-AB02-912493D5716B}"/>
              </a:ext>
            </a:extLst>
          </p:cNvPr>
          <p:cNvSpPr>
            <a:spLocks noGrp="1"/>
          </p:cNvSpPr>
          <p:nvPr>
            <p:ph type="title"/>
          </p:nvPr>
        </p:nvSpPr>
        <p:spPr/>
        <p:txBody>
          <a:bodyPr/>
          <a:lstStyle/>
          <a:p>
            <a:r>
              <a:rPr lang="en-US"/>
              <a:t>Healthcare Labor Picture</a:t>
            </a:r>
          </a:p>
        </p:txBody>
      </p:sp>
      <p:sp>
        <p:nvSpPr>
          <p:cNvPr id="9" name="Rectangle 8">
            <a:extLst>
              <a:ext uri="{FF2B5EF4-FFF2-40B4-BE49-F238E27FC236}">
                <a16:creationId xmlns:a16="http://schemas.microsoft.com/office/drawing/2014/main" id="{57540C57-A29D-458C-809F-F1F60FCCB445}"/>
              </a:ext>
              <a:ext uri="{C183D7F6-B498-43B3-948B-1728B52AA6E4}">
                <adec:decorative xmlns:adec="http://schemas.microsoft.com/office/drawing/2017/decorative" val="1"/>
              </a:ext>
            </a:extLst>
          </p:cNvPr>
          <p:cNvSpPr/>
          <p:nvPr/>
        </p:nvSpPr>
        <p:spPr bwMode="auto">
          <a:xfrm>
            <a:off x="241300" y="1257300"/>
            <a:ext cx="1285875" cy="5600700"/>
          </a:xfrm>
          <a:prstGeom prst="rect">
            <a:avLst/>
          </a:prstGeom>
          <a:gradFill>
            <a:gsLst>
              <a:gs pos="0">
                <a:schemeClr val="tx2"/>
              </a:gs>
              <a:gs pos="100000">
                <a:schemeClr val="tx2">
                  <a:lumMod val="75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grpSp>
        <p:nvGrpSpPr>
          <p:cNvPr id="46" name="Group 45">
            <a:extLst>
              <a:ext uri="{FF2B5EF4-FFF2-40B4-BE49-F238E27FC236}">
                <a16:creationId xmlns:a16="http://schemas.microsoft.com/office/drawing/2014/main" id="{AD950693-90A0-480B-8A07-1CF23F1250DF}"/>
              </a:ext>
              <a:ext uri="{C183D7F6-B498-43B3-948B-1728B52AA6E4}">
                <adec:decorative xmlns:adec="http://schemas.microsoft.com/office/drawing/2017/decorative" val="1"/>
              </a:ext>
            </a:extLst>
          </p:cNvPr>
          <p:cNvGrpSpPr/>
          <p:nvPr/>
        </p:nvGrpSpPr>
        <p:grpSpPr>
          <a:xfrm>
            <a:off x="0" y="1169680"/>
            <a:ext cx="12232307" cy="5380445"/>
            <a:chOff x="0" y="1169680"/>
            <a:chExt cx="12232307" cy="5380445"/>
          </a:xfrm>
        </p:grpSpPr>
        <p:cxnSp>
          <p:nvCxnSpPr>
            <p:cNvPr id="11" name="Straight Connector 10">
              <a:extLst>
                <a:ext uri="{FF2B5EF4-FFF2-40B4-BE49-F238E27FC236}">
                  <a16:creationId xmlns:a16="http://schemas.microsoft.com/office/drawing/2014/main" id="{56BDE609-4578-4981-B9D3-2620F637F7F7}"/>
                </a:ext>
                <a:ext uri="{C183D7F6-B498-43B3-948B-1728B52AA6E4}">
                  <adec:decorative xmlns:adec="http://schemas.microsoft.com/office/drawing/2017/decorative" val="1"/>
                </a:ext>
              </a:extLst>
            </p:cNvPr>
            <p:cNvCxnSpPr>
              <a:cxnSpLocks/>
              <a:endCxn id="34" idx="0"/>
            </p:cNvCxnSpPr>
            <p:nvPr/>
          </p:nvCxnSpPr>
          <p:spPr>
            <a:xfrm>
              <a:off x="0" y="1169680"/>
              <a:ext cx="5284046" cy="0"/>
            </a:xfrm>
            <a:prstGeom prst="line">
              <a:avLst/>
            </a:prstGeom>
            <a:noFill/>
            <a:ln w="13607" cap="flat">
              <a:solidFill>
                <a:schemeClr val="bg1">
                  <a:lumMod val="85000"/>
                </a:schemeClr>
              </a:solidFill>
              <a:prstDash val="solid"/>
              <a:miter/>
            </a:ln>
          </p:spPr>
        </p:cxnSp>
        <p:sp>
          <p:nvSpPr>
            <p:cNvPr id="34" name="Graphic 29">
              <a:extLst>
                <a:ext uri="{FF2B5EF4-FFF2-40B4-BE49-F238E27FC236}">
                  <a16:creationId xmlns:a16="http://schemas.microsoft.com/office/drawing/2014/main" id="{74C34647-D844-42BC-9BE6-B3CCF7B21008}"/>
                </a:ext>
                <a:ext uri="{C183D7F6-B498-43B3-948B-1728B52AA6E4}">
                  <adec:decorative xmlns:adec="http://schemas.microsoft.com/office/drawing/2017/decorative" val="1"/>
                </a:ext>
              </a:extLst>
            </p:cNvPr>
            <p:cNvSpPr/>
            <p:nvPr/>
          </p:nvSpPr>
          <p:spPr>
            <a:xfrm>
              <a:off x="5284046" y="1169680"/>
              <a:ext cx="3050275" cy="5380444"/>
            </a:xfrm>
            <a:custGeom>
              <a:avLst/>
              <a:gdLst>
                <a:gd name="connsiteX0" fmla="*/ 0 w 2961940"/>
                <a:gd name="connsiteY0" fmla="*/ 0 h 5224628"/>
                <a:gd name="connsiteX1" fmla="*/ 1079547 w 2961940"/>
                <a:gd name="connsiteY1" fmla="*/ 0 h 5224628"/>
                <a:gd name="connsiteX2" fmla="*/ 1170873 w 2961940"/>
                <a:gd name="connsiteY2" fmla="*/ 91325 h 5224628"/>
                <a:gd name="connsiteX3" fmla="*/ 1170873 w 2961940"/>
                <a:gd name="connsiteY3" fmla="*/ 5133304 h 5224628"/>
                <a:gd name="connsiteX4" fmla="*/ 1262198 w 2961940"/>
                <a:gd name="connsiteY4" fmla="*/ 5224629 h 5224628"/>
                <a:gd name="connsiteX5" fmla="*/ 2961940 w 2961940"/>
                <a:gd name="connsiteY5" fmla="*/ 5224629 h 52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1940" h="5224628">
                  <a:moveTo>
                    <a:pt x="0" y="0"/>
                  </a:moveTo>
                  <a:lnTo>
                    <a:pt x="1079547" y="0"/>
                  </a:lnTo>
                  <a:cubicBezTo>
                    <a:pt x="1129981" y="0"/>
                    <a:pt x="1170873" y="40892"/>
                    <a:pt x="1170873" y="91325"/>
                  </a:cubicBezTo>
                  <a:lnTo>
                    <a:pt x="1170873" y="5133304"/>
                  </a:lnTo>
                  <a:cubicBezTo>
                    <a:pt x="1170873" y="5183737"/>
                    <a:pt x="1211765" y="5224629"/>
                    <a:pt x="1262198" y="5224629"/>
                  </a:cubicBezTo>
                  <a:lnTo>
                    <a:pt x="2961940" y="5224629"/>
                  </a:lnTo>
                </a:path>
              </a:pathLst>
            </a:custGeom>
            <a:noFill/>
            <a:ln w="13607" cap="flat">
              <a:solidFill>
                <a:schemeClr val="bg1">
                  <a:lumMod val="85000"/>
                </a:schemeClr>
              </a:solidFill>
              <a:prstDash val="solid"/>
              <a:miter/>
            </a:ln>
          </p:spPr>
          <p:txBody>
            <a:bodyPr rtlCol="0" anchor="ctr"/>
            <a:lstStyle/>
            <a:p>
              <a:endParaRPr lang="en-IN"/>
            </a:p>
          </p:txBody>
        </p:sp>
        <p:cxnSp>
          <p:nvCxnSpPr>
            <p:cNvPr id="37" name="Straight Connector 36">
              <a:extLst>
                <a:ext uri="{FF2B5EF4-FFF2-40B4-BE49-F238E27FC236}">
                  <a16:creationId xmlns:a16="http://schemas.microsoft.com/office/drawing/2014/main" id="{94E51F77-7970-4461-A819-21B7CB15BC66}"/>
                </a:ext>
                <a:ext uri="{C183D7F6-B498-43B3-948B-1728B52AA6E4}">
                  <adec:decorative xmlns:adec="http://schemas.microsoft.com/office/drawing/2017/decorative" val="1"/>
                </a:ext>
              </a:extLst>
            </p:cNvPr>
            <p:cNvCxnSpPr>
              <a:cxnSpLocks/>
              <a:stCxn id="34" idx="5"/>
            </p:cNvCxnSpPr>
            <p:nvPr/>
          </p:nvCxnSpPr>
          <p:spPr>
            <a:xfrm flipV="1">
              <a:off x="8334321" y="6550124"/>
              <a:ext cx="3897986" cy="1"/>
            </a:xfrm>
            <a:prstGeom prst="line">
              <a:avLst/>
            </a:prstGeom>
            <a:noFill/>
            <a:ln w="13607" cap="flat">
              <a:solidFill>
                <a:schemeClr val="bg1">
                  <a:lumMod val="85000"/>
                </a:schemeClr>
              </a:solidFill>
              <a:prstDash val="solid"/>
              <a:miter/>
            </a:ln>
          </p:spPr>
        </p:cxnSp>
      </p:grpSp>
      <p:sp>
        <p:nvSpPr>
          <p:cNvPr id="40" name="TextBox 39">
            <a:extLst>
              <a:ext uri="{FF2B5EF4-FFF2-40B4-BE49-F238E27FC236}">
                <a16:creationId xmlns:a16="http://schemas.microsoft.com/office/drawing/2014/main" id="{748F3302-DDD8-4C1D-A246-EF57674CF7AC}"/>
              </a:ext>
            </a:extLst>
          </p:cNvPr>
          <p:cNvSpPr txBox="1"/>
          <p:nvPr/>
        </p:nvSpPr>
        <p:spPr>
          <a:xfrm>
            <a:off x="515547" y="1613414"/>
            <a:ext cx="737381" cy="246221"/>
          </a:xfrm>
          <a:prstGeom prst="rect">
            <a:avLst/>
          </a:prstGeom>
          <a:noFill/>
        </p:spPr>
        <p:txBody>
          <a:bodyPr wrap="square" lIns="0" tIns="0" rIns="0" bIns="0" rtlCol="0" anchor="ctr">
            <a:spAutoFit/>
          </a:bodyPr>
          <a:lstStyle/>
          <a:p>
            <a:pPr algn="ctr"/>
            <a:r>
              <a:rPr lang="en-IN" sz="1600">
                <a:solidFill>
                  <a:schemeClr val="accent3"/>
                </a:solidFill>
                <a:latin typeface="+mj-lt"/>
              </a:rPr>
              <a:t>534,000</a:t>
            </a:r>
          </a:p>
        </p:txBody>
      </p:sp>
      <p:sp>
        <p:nvSpPr>
          <p:cNvPr id="41" name="TextBox 40">
            <a:extLst>
              <a:ext uri="{FF2B5EF4-FFF2-40B4-BE49-F238E27FC236}">
                <a16:creationId xmlns:a16="http://schemas.microsoft.com/office/drawing/2014/main" id="{6EC40D1B-A0D8-4FDA-B384-E453B9856E10}"/>
              </a:ext>
            </a:extLst>
          </p:cNvPr>
          <p:cNvSpPr txBox="1"/>
          <p:nvPr/>
        </p:nvSpPr>
        <p:spPr>
          <a:xfrm>
            <a:off x="1670124" y="1548286"/>
            <a:ext cx="4692576" cy="553998"/>
          </a:xfrm>
          <a:prstGeom prst="rect">
            <a:avLst/>
          </a:prstGeom>
          <a:noFill/>
        </p:spPr>
        <p:txBody>
          <a:bodyPr wrap="square" lIns="0" tIns="0" rIns="0" bIns="0" rtlCol="0" anchor="ctr">
            <a:spAutoFit/>
          </a:bodyPr>
          <a:lstStyle/>
          <a:p>
            <a:pPr marL="0" lvl="1">
              <a:spcBef>
                <a:spcPts val="400"/>
              </a:spcBef>
              <a:buNone/>
            </a:pPr>
            <a:r>
              <a:rPr lang="en-US" sz="1200" dirty="0">
                <a:ea typeface="+mn-lt"/>
                <a:cs typeface="+mn-lt"/>
              </a:rPr>
              <a:t>Number of healthcare and social assistance workers </a:t>
            </a:r>
            <a:r>
              <a:rPr lang="en-US" sz="1200" b="1" dirty="0">
                <a:ea typeface="+mn-lt"/>
                <a:cs typeface="+mn-lt"/>
              </a:rPr>
              <a:t>who quit their jobs </a:t>
            </a:r>
            <a:r>
              <a:rPr lang="en-US" sz="1200" dirty="0">
                <a:ea typeface="+mn-lt"/>
                <a:cs typeface="+mn-lt"/>
              </a:rPr>
              <a:t>in August 2021 — the highest total going back to at least 2000, according to the U.S. Bureau of Labor Statistics</a:t>
            </a:r>
          </a:p>
        </p:txBody>
      </p:sp>
      <p:sp>
        <p:nvSpPr>
          <p:cNvPr id="12" name="TextBox 11">
            <a:extLst>
              <a:ext uri="{FF2B5EF4-FFF2-40B4-BE49-F238E27FC236}">
                <a16:creationId xmlns:a16="http://schemas.microsoft.com/office/drawing/2014/main" id="{40201155-55BA-4FF3-84B6-910A161AF013}"/>
              </a:ext>
            </a:extLst>
          </p:cNvPr>
          <p:cNvSpPr txBox="1"/>
          <p:nvPr/>
        </p:nvSpPr>
        <p:spPr>
          <a:xfrm>
            <a:off x="447674" y="2325154"/>
            <a:ext cx="873126" cy="492443"/>
          </a:xfrm>
          <a:prstGeom prst="rect">
            <a:avLst/>
          </a:prstGeom>
          <a:noFill/>
        </p:spPr>
        <p:txBody>
          <a:bodyPr wrap="square" lIns="0" tIns="0" rIns="0" bIns="0" rtlCol="0" anchor="ctr">
            <a:spAutoFit/>
          </a:bodyPr>
          <a:lstStyle/>
          <a:p>
            <a:pPr algn="ctr"/>
            <a:r>
              <a:rPr lang="en-IN" sz="1600">
                <a:solidFill>
                  <a:schemeClr val="accent3"/>
                </a:solidFill>
                <a:latin typeface="+mj-lt"/>
              </a:rPr>
              <a:t>37,800-124,000</a:t>
            </a:r>
          </a:p>
        </p:txBody>
      </p:sp>
      <p:cxnSp>
        <p:nvCxnSpPr>
          <p:cNvPr id="43" name="Straight Connector 42">
            <a:extLst>
              <a:ext uri="{FF2B5EF4-FFF2-40B4-BE49-F238E27FC236}">
                <a16:creationId xmlns:a16="http://schemas.microsoft.com/office/drawing/2014/main" id="{302D0594-0F9F-43A2-BFE4-43A4601A2A99}"/>
              </a:ext>
              <a:ext uri="{C183D7F6-B498-43B3-948B-1728B52AA6E4}">
                <adec:decorative xmlns:adec="http://schemas.microsoft.com/office/drawing/2017/decorative" val="1"/>
              </a:ext>
            </a:extLst>
          </p:cNvPr>
          <p:cNvCxnSpPr>
            <a:cxnSpLocks/>
          </p:cNvCxnSpPr>
          <p:nvPr/>
        </p:nvCxnSpPr>
        <p:spPr>
          <a:xfrm>
            <a:off x="1544808" y="21983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AEA9C3F-CCE1-4C0D-80D6-7098C888BEE5}"/>
              </a:ext>
              <a:ext uri="{C183D7F6-B498-43B3-948B-1728B52AA6E4}">
                <adec:decorative xmlns:adec="http://schemas.microsoft.com/office/drawing/2017/decorative" val="1"/>
              </a:ext>
            </a:extLst>
          </p:cNvPr>
          <p:cNvCxnSpPr>
            <a:cxnSpLocks/>
          </p:cNvCxnSpPr>
          <p:nvPr/>
        </p:nvCxnSpPr>
        <p:spPr>
          <a:xfrm>
            <a:off x="241300" y="21983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9FB60B-FCD8-4E00-834F-C9E277C15CE2}"/>
              </a:ext>
            </a:extLst>
          </p:cNvPr>
          <p:cNvSpPr txBox="1"/>
          <p:nvPr/>
        </p:nvSpPr>
        <p:spPr>
          <a:xfrm>
            <a:off x="1670124" y="2294376"/>
            <a:ext cx="4692576" cy="553998"/>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Range of the projected </a:t>
            </a:r>
            <a:r>
              <a:rPr lang="en-US" sz="1200" b="1">
                <a:ea typeface="+mn-lt"/>
                <a:cs typeface="+mn-lt"/>
              </a:rPr>
              <a:t>shortage of physicians by 2034</a:t>
            </a:r>
            <a:r>
              <a:rPr lang="en-US" sz="1200">
                <a:ea typeface="+mn-lt"/>
                <a:cs typeface="+mn-lt"/>
              </a:rPr>
              <a:t>, including up to 48,000 in primary care, according to the Association of American Medical Colleges</a:t>
            </a:r>
          </a:p>
        </p:txBody>
      </p:sp>
      <p:sp>
        <p:nvSpPr>
          <p:cNvPr id="15" name="TextBox 14">
            <a:extLst>
              <a:ext uri="{FF2B5EF4-FFF2-40B4-BE49-F238E27FC236}">
                <a16:creationId xmlns:a16="http://schemas.microsoft.com/office/drawing/2014/main" id="{42F5F5D2-C78E-48A5-BDC4-FF446081259E}"/>
              </a:ext>
            </a:extLst>
          </p:cNvPr>
          <p:cNvSpPr txBox="1"/>
          <p:nvPr/>
        </p:nvSpPr>
        <p:spPr>
          <a:xfrm>
            <a:off x="533180" y="3102915"/>
            <a:ext cx="702115" cy="246221"/>
          </a:xfrm>
          <a:prstGeom prst="rect">
            <a:avLst/>
          </a:prstGeom>
          <a:noFill/>
        </p:spPr>
        <p:txBody>
          <a:bodyPr wrap="square" lIns="0" tIns="0" rIns="0" bIns="0" rtlCol="0" anchor="ctr">
            <a:spAutoFit/>
          </a:bodyPr>
          <a:lstStyle/>
          <a:p>
            <a:pPr algn="ctr"/>
            <a:r>
              <a:rPr lang="en-IN" sz="1600">
                <a:solidFill>
                  <a:schemeClr val="accent3"/>
                </a:solidFill>
                <a:latin typeface="+mj-lt"/>
              </a:rPr>
              <a:t>510,000</a:t>
            </a:r>
          </a:p>
        </p:txBody>
      </p:sp>
      <p:cxnSp>
        <p:nvCxnSpPr>
          <p:cNvPr id="56" name="Straight Connector 55">
            <a:extLst>
              <a:ext uri="{FF2B5EF4-FFF2-40B4-BE49-F238E27FC236}">
                <a16:creationId xmlns:a16="http://schemas.microsoft.com/office/drawing/2014/main" id="{646EA7E3-AA9E-4018-8BFD-CA6C7655D24B}"/>
              </a:ext>
              <a:ext uri="{C183D7F6-B498-43B3-948B-1728B52AA6E4}">
                <adec:decorative xmlns:adec="http://schemas.microsoft.com/office/drawing/2017/decorative" val="1"/>
              </a:ext>
            </a:extLst>
          </p:cNvPr>
          <p:cNvCxnSpPr>
            <a:cxnSpLocks/>
          </p:cNvCxnSpPr>
          <p:nvPr/>
        </p:nvCxnSpPr>
        <p:spPr>
          <a:xfrm>
            <a:off x="241300" y="294442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24D618-86B6-4A32-957F-04FA8A6A09DB}"/>
              </a:ext>
            </a:extLst>
          </p:cNvPr>
          <p:cNvSpPr txBox="1"/>
          <p:nvPr/>
        </p:nvSpPr>
        <p:spPr>
          <a:xfrm>
            <a:off x="1670124" y="3041359"/>
            <a:ext cx="4692576" cy="369332"/>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The pre-pandemic estimate of the </a:t>
            </a:r>
            <a:r>
              <a:rPr lang="en-US" sz="1200" b="1">
                <a:ea typeface="+mn-lt"/>
                <a:cs typeface="+mn-lt"/>
              </a:rPr>
              <a:t>nursing shortage in 2030</a:t>
            </a:r>
            <a:r>
              <a:rPr lang="en-US" sz="1200">
                <a:ea typeface="+mn-lt"/>
                <a:cs typeface="+mn-lt"/>
              </a:rPr>
              <a:t>, according to a 2017 study in the </a:t>
            </a:r>
            <a:r>
              <a:rPr lang="en-US" sz="1200" i="1">
                <a:ea typeface="+mn-lt"/>
                <a:cs typeface="+mn-lt"/>
              </a:rPr>
              <a:t>American Journal of Medical Quality</a:t>
            </a:r>
          </a:p>
        </p:txBody>
      </p:sp>
      <p:cxnSp>
        <p:nvCxnSpPr>
          <p:cNvPr id="47" name="Straight Connector 46">
            <a:extLst>
              <a:ext uri="{FF2B5EF4-FFF2-40B4-BE49-F238E27FC236}">
                <a16:creationId xmlns:a16="http://schemas.microsoft.com/office/drawing/2014/main" id="{C2BF6E83-CAB1-4668-A255-614AD3334288}"/>
              </a:ext>
              <a:ext uri="{C183D7F6-B498-43B3-948B-1728B52AA6E4}">
                <adec:decorative xmlns:adec="http://schemas.microsoft.com/office/drawing/2017/decorative" val="1"/>
              </a:ext>
            </a:extLst>
          </p:cNvPr>
          <p:cNvCxnSpPr>
            <a:cxnSpLocks/>
          </p:cNvCxnSpPr>
          <p:nvPr/>
        </p:nvCxnSpPr>
        <p:spPr>
          <a:xfrm>
            <a:off x="1544808" y="294442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1F4AB58-4632-4443-B144-79882AEC3824}"/>
              </a:ext>
            </a:extLst>
          </p:cNvPr>
          <p:cNvSpPr txBox="1"/>
          <p:nvPr/>
        </p:nvSpPr>
        <p:spPr>
          <a:xfrm>
            <a:off x="400130" y="3634454"/>
            <a:ext cx="968214" cy="492443"/>
          </a:xfrm>
          <a:prstGeom prst="rect">
            <a:avLst/>
          </a:prstGeom>
          <a:noFill/>
        </p:spPr>
        <p:txBody>
          <a:bodyPr wrap="square" lIns="0" tIns="0" rIns="0" bIns="0" rtlCol="0" anchor="ctr">
            <a:spAutoFit/>
          </a:bodyPr>
          <a:lstStyle/>
          <a:p>
            <a:pPr algn="ctr"/>
            <a:r>
              <a:rPr lang="en-IN" sz="1600">
                <a:solidFill>
                  <a:schemeClr val="accent3"/>
                </a:solidFill>
                <a:latin typeface="+mj-lt"/>
              </a:rPr>
              <a:t>3.2</a:t>
            </a:r>
            <a:br>
              <a:rPr lang="en-IN" sz="1600">
                <a:solidFill>
                  <a:schemeClr val="accent3"/>
                </a:solidFill>
                <a:latin typeface="+mj-lt"/>
              </a:rPr>
            </a:br>
            <a:r>
              <a:rPr lang="en-IN" sz="1600">
                <a:solidFill>
                  <a:schemeClr val="accent3"/>
                </a:solidFill>
                <a:latin typeface="+mj-lt"/>
              </a:rPr>
              <a:t>million</a:t>
            </a:r>
          </a:p>
        </p:txBody>
      </p:sp>
      <p:cxnSp>
        <p:nvCxnSpPr>
          <p:cNvPr id="57" name="Straight Connector 56">
            <a:extLst>
              <a:ext uri="{FF2B5EF4-FFF2-40B4-BE49-F238E27FC236}">
                <a16:creationId xmlns:a16="http://schemas.microsoft.com/office/drawing/2014/main" id="{541E3A7A-891A-4F59-9C18-B7D31B4966E8}"/>
              </a:ext>
              <a:ext uri="{C183D7F6-B498-43B3-948B-1728B52AA6E4}">
                <adec:decorative xmlns:adec="http://schemas.microsoft.com/office/drawing/2017/decorative" val="1"/>
              </a:ext>
            </a:extLst>
          </p:cNvPr>
          <p:cNvCxnSpPr>
            <a:cxnSpLocks/>
          </p:cNvCxnSpPr>
          <p:nvPr/>
        </p:nvCxnSpPr>
        <p:spPr>
          <a:xfrm>
            <a:off x="241300" y="35076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AC8768-5AA5-4C44-A8FC-02A2A04B1036}"/>
              </a:ext>
            </a:extLst>
          </p:cNvPr>
          <p:cNvSpPr txBox="1"/>
          <p:nvPr/>
        </p:nvSpPr>
        <p:spPr>
          <a:xfrm>
            <a:off x="1670124" y="3603676"/>
            <a:ext cx="4692576" cy="553998"/>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Projected </a:t>
            </a:r>
            <a:r>
              <a:rPr lang="en-US" sz="1200" b="1">
                <a:ea typeface="+mn-lt"/>
                <a:cs typeface="+mn-lt"/>
              </a:rPr>
              <a:t>shortage of support staff by 2026</a:t>
            </a:r>
            <a:r>
              <a:rPr lang="en-US" sz="1200">
                <a:ea typeface="+mn-lt"/>
                <a:cs typeface="+mn-lt"/>
              </a:rPr>
              <a:t>, according to Mercer, which examined “lower-wage healthcare occupations” such as medical assistants and home health aides</a:t>
            </a:r>
          </a:p>
        </p:txBody>
      </p:sp>
      <p:cxnSp>
        <p:nvCxnSpPr>
          <p:cNvPr id="48" name="Straight Connector 47">
            <a:extLst>
              <a:ext uri="{FF2B5EF4-FFF2-40B4-BE49-F238E27FC236}">
                <a16:creationId xmlns:a16="http://schemas.microsoft.com/office/drawing/2014/main" id="{07FD1B2C-277A-41A0-B4DF-F1D3E199AA2C}"/>
              </a:ext>
              <a:ext uri="{C183D7F6-B498-43B3-948B-1728B52AA6E4}">
                <adec:decorative xmlns:adec="http://schemas.microsoft.com/office/drawing/2017/decorative" val="1"/>
              </a:ext>
            </a:extLst>
          </p:cNvPr>
          <p:cNvCxnSpPr>
            <a:cxnSpLocks/>
          </p:cNvCxnSpPr>
          <p:nvPr/>
        </p:nvCxnSpPr>
        <p:spPr>
          <a:xfrm>
            <a:off x="1544808" y="35076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9C74-BE66-43CE-89B9-4BD3A189952C}"/>
              </a:ext>
            </a:extLst>
          </p:cNvPr>
          <p:cNvSpPr txBox="1"/>
          <p:nvPr/>
        </p:nvSpPr>
        <p:spPr>
          <a:xfrm>
            <a:off x="515547" y="4412215"/>
            <a:ext cx="737381" cy="246221"/>
          </a:xfrm>
          <a:prstGeom prst="rect">
            <a:avLst/>
          </a:prstGeom>
          <a:noFill/>
        </p:spPr>
        <p:txBody>
          <a:bodyPr wrap="square" lIns="0" tIns="0" rIns="0" bIns="0" rtlCol="0" anchor="ctr">
            <a:spAutoFit/>
          </a:bodyPr>
          <a:lstStyle/>
          <a:p>
            <a:pPr algn="ctr"/>
            <a:r>
              <a:rPr lang="en-IN" sz="1600">
                <a:solidFill>
                  <a:schemeClr val="accent3"/>
                </a:solidFill>
                <a:latin typeface="+mj-lt"/>
              </a:rPr>
              <a:t>$40,000</a:t>
            </a:r>
          </a:p>
        </p:txBody>
      </p:sp>
      <p:cxnSp>
        <p:nvCxnSpPr>
          <p:cNvPr id="49" name="Straight Connector 48">
            <a:extLst>
              <a:ext uri="{FF2B5EF4-FFF2-40B4-BE49-F238E27FC236}">
                <a16:creationId xmlns:a16="http://schemas.microsoft.com/office/drawing/2014/main" id="{047C47D9-AA0E-43EB-876F-9F17114CB08B}"/>
              </a:ext>
              <a:ext uri="{C183D7F6-B498-43B3-948B-1728B52AA6E4}">
                <adec:decorative xmlns:adec="http://schemas.microsoft.com/office/drawing/2017/decorative" val="1"/>
              </a:ext>
            </a:extLst>
          </p:cNvPr>
          <p:cNvCxnSpPr>
            <a:cxnSpLocks/>
          </p:cNvCxnSpPr>
          <p:nvPr/>
        </p:nvCxnSpPr>
        <p:spPr>
          <a:xfrm>
            <a:off x="1544808" y="425372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79C0255-5A43-4736-8E7E-E51DABA78FF0}"/>
              </a:ext>
              <a:ext uri="{C183D7F6-B498-43B3-948B-1728B52AA6E4}">
                <adec:decorative xmlns:adec="http://schemas.microsoft.com/office/drawing/2017/decorative" val="1"/>
              </a:ext>
            </a:extLst>
          </p:cNvPr>
          <p:cNvCxnSpPr>
            <a:cxnSpLocks/>
          </p:cNvCxnSpPr>
          <p:nvPr/>
        </p:nvCxnSpPr>
        <p:spPr>
          <a:xfrm>
            <a:off x="241300" y="425372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594BF6-E890-44FB-9543-6E471858F3E1}"/>
              </a:ext>
            </a:extLst>
          </p:cNvPr>
          <p:cNvSpPr txBox="1"/>
          <p:nvPr/>
        </p:nvSpPr>
        <p:spPr>
          <a:xfrm>
            <a:off x="1670124" y="4350659"/>
            <a:ext cx="4692576" cy="369332"/>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Average cost of turnover for a bedside RN position, according to hospital survey responses</a:t>
            </a:r>
          </a:p>
        </p:txBody>
      </p:sp>
      <p:sp>
        <p:nvSpPr>
          <p:cNvPr id="22" name="TextBox 21">
            <a:extLst>
              <a:ext uri="{FF2B5EF4-FFF2-40B4-BE49-F238E27FC236}">
                <a16:creationId xmlns:a16="http://schemas.microsoft.com/office/drawing/2014/main" id="{2DC4F749-F383-4131-A06F-005EE783F9E1}"/>
              </a:ext>
            </a:extLst>
          </p:cNvPr>
          <p:cNvSpPr txBox="1"/>
          <p:nvPr/>
        </p:nvSpPr>
        <p:spPr>
          <a:xfrm>
            <a:off x="618941" y="4975425"/>
            <a:ext cx="530593" cy="246221"/>
          </a:xfrm>
          <a:prstGeom prst="rect">
            <a:avLst/>
          </a:prstGeom>
          <a:noFill/>
        </p:spPr>
        <p:txBody>
          <a:bodyPr wrap="square" lIns="0" tIns="0" rIns="0" bIns="0" rtlCol="0" anchor="ctr">
            <a:spAutoFit/>
          </a:bodyPr>
          <a:lstStyle/>
          <a:p>
            <a:pPr algn="ctr"/>
            <a:r>
              <a:rPr lang="en-IN" sz="1600">
                <a:solidFill>
                  <a:schemeClr val="accent3"/>
                </a:solidFill>
                <a:latin typeface="+mj-lt"/>
              </a:rPr>
              <a:t>18.7%</a:t>
            </a:r>
          </a:p>
        </p:txBody>
      </p:sp>
      <p:cxnSp>
        <p:nvCxnSpPr>
          <p:cNvPr id="50" name="Straight Connector 49">
            <a:extLst>
              <a:ext uri="{FF2B5EF4-FFF2-40B4-BE49-F238E27FC236}">
                <a16:creationId xmlns:a16="http://schemas.microsoft.com/office/drawing/2014/main" id="{32B2E2CE-DF2A-4891-92F2-DFD0BED55067}"/>
              </a:ext>
              <a:ext uri="{C183D7F6-B498-43B3-948B-1728B52AA6E4}">
                <adec:decorative xmlns:adec="http://schemas.microsoft.com/office/drawing/2017/decorative" val="1"/>
              </a:ext>
            </a:extLst>
          </p:cNvPr>
          <p:cNvCxnSpPr>
            <a:cxnSpLocks/>
          </p:cNvCxnSpPr>
          <p:nvPr/>
        </p:nvCxnSpPr>
        <p:spPr>
          <a:xfrm>
            <a:off x="1544808" y="481693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898FE7-F528-4CB2-999D-C221539C6405}"/>
              </a:ext>
              <a:ext uri="{C183D7F6-B498-43B3-948B-1728B52AA6E4}">
                <adec:decorative xmlns:adec="http://schemas.microsoft.com/office/drawing/2017/decorative" val="1"/>
              </a:ext>
            </a:extLst>
          </p:cNvPr>
          <p:cNvCxnSpPr>
            <a:cxnSpLocks/>
          </p:cNvCxnSpPr>
          <p:nvPr/>
        </p:nvCxnSpPr>
        <p:spPr>
          <a:xfrm>
            <a:off x="241300" y="481693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DAA806-B2ED-4C34-80B3-837CC99DC781}"/>
              </a:ext>
            </a:extLst>
          </p:cNvPr>
          <p:cNvSpPr txBox="1"/>
          <p:nvPr/>
        </p:nvSpPr>
        <p:spPr>
          <a:xfrm>
            <a:off x="1670124" y="5006202"/>
            <a:ext cx="4692576" cy="184666"/>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The </a:t>
            </a:r>
            <a:r>
              <a:rPr lang="en-US" sz="1200" b="1">
                <a:ea typeface="+mn-lt"/>
                <a:cs typeface="+mn-lt"/>
              </a:rPr>
              <a:t>RN staff turnover rate </a:t>
            </a:r>
            <a:r>
              <a:rPr lang="en-US" sz="1200">
                <a:ea typeface="+mn-lt"/>
                <a:cs typeface="+mn-lt"/>
              </a:rPr>
              <a:t>in 2020, up from 15.9% in 2019</a:t>
            </a:r>
          </a:p>
        </p:txBody>
      </p:sp>
      <p:sp>
        <p:nvSpPr>
          <p:cNvPr id="24" name="TextBox 23">
            <a:extLst>
              <a:ext uri="{FF2B5EF4-FFF2-40B4-BE49-F238E27FC236}">
                <a16:creationId xmlns:a16="http://schemas.microsoft.com/office/drawing/2014/main" id="{04193592-26CD-4029-A372-9D68165B9D86}"/>
              </a:ext>
            </a:extLst>
          </p:cNvPr>
          <p:cNvSpPr txBox="1"/>
          <p:nvPr/>
        </p:nvSpPr>
        <p:spPr>
          <a:xfrm>
            <a:off x="599704" y="5538635"/>
            <a:ext cx="569066" cy="246221"/>
          </a:xfrm>
          <a:prstGeom prst="rect">
            <a:avLst/>
          </a:prstGeom>
          <a:noFill/>
        </p:spPr>
        <p:txBody>
          <a:bodyPr wrap="square" lIns="0" tIns="0" rIns="0" bIns="0" rtlCol="0" anchor="ctr">
            <a:spAutoFit/>
          </a:bodyPr>
          <a:lstStyle/>
          <a:p>
            <a:pPr algn="ctr"/>
            <a:r>
              <a:rPr lang="en-IN" sz="1600">
                <a:solidFill>
                  <a:schemeClr val="accent3"/>
                </a:solidFill>
                <a:latin typeface="+mj-lt"/>
              </a:rPr>
              <a:t>24.9%</a:t>
            </a:r>
          </a:p>
        </p:txBody>
      </p:sp>
      <p:cxnSp>
        <p:nvCxnSpPr>
          <p:cNvPr id="51" name="Straight Connector 50">
            <a:extLst>
              <a:ext uri="{FF2B5EF4-FFF2-40B4-BE49-F238E27FC236}">
                <a16:creationId xmlns:a16="http://schemas.microsoft.com/office/drawing/2014/main" id="{D6B7AAF2-9750-4EA7-8E40-C4F0D34FDDB4}"/>
              </a:ext>
              <a:ext uri="{C183D7F6-B498-43B3-948B-1728B52AA6E4}">
                <adec:decorative xmlns:adec="http://schemas.microsoft.com/office/drawing/2017/decorative" val="1"/>
              </a:ext>
            </a:extLst>
          </p:cNvPr>
          <p:cNvCxnSpPr>
            <a:cxnSpLocks/>
          </p:cNvCxnSpPr>
          <p:nvPr/>
        </p:nvCxnSpPr>
        <p:spPr>
          <a:xfrm>
            <a:off x="1544808" y="538014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D9945C-70FA-44A1-9A51-CFA424012697}"/>
              </a:ext>
              <a:ext uri="{C183D7F6-B498-43B3-948B-1728B52AA6E4}">
                <adec:decorative xmlns:adec="http://schemas.microsoft.com/office/drawing/2017/decorative" val="1"/>
              </a:ext>
            </a:extLst>
          </p:cNvPr>
          <p:cNvCxnSpPr>
            <a:cxnSpLocks/>
          </p:cNvCxnSpPr>
          <p:nvPr/>
        </p:nvCxnSpPr>
        <p:spPr>
          <a:xfrm>
            <a:off x="241300" y="538014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75A314-97DF-4833-9643-321B8F50D061}"/>
              </a:ext>
            </a:extLst>
          </p:cNvPr>
          <p:cNvSpPr txBox="1"/>
          <p:nvPr/>
        </p:nvSpPr>
        <p:spPr>
          <a:xfrm>
            <a:off x="1670124" y="5477079"/>
            <a:ext cx="4692576" cy="369332"/>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The </a:t>
            </a:r>
            <a:r>
              <a:rPr lang="en-US" sz="1200" b="1">
                <a:ea typeface="+mn-lt"/>
                <a:cs typeface="+mn-lt"/>
              </a:rPr>
              <a:t>RN staff turnover rate </a:t>
            </a:r>
            <a:r>
              <a:rPr lang="en-US" sz="1200">
                <a:ea typeface="+mn-lt"/>
                <a:cs typeface="+mn-lt"/>
              </a:rPr>
              <a:t>in 2020 for hospitals in the Southeast, highest among five regions</a:t>
            </a:r>
          </a:p>
        </p:txBody>
      </p:sp>
      <p:sp>
        <p:nvSpPr>
          <p:cNvPr id="26" name="TextBox 25">
            <a:extLst>
              <a:ext uri="{FF2B5EF4-FFF2-40B4-BE49-F238E27FC236}">
                <a16:creationId xmlns:a16="http://schemas.microsoft.com/office/drawing/2014/main" id="{FB698D33-CAF0-47FC-AEAF-9BE3E4567B72}"/>
              </a:ext>
            </a:extLst>
          </p:cNvPr>
          <p:cNvSpPr txBox="1"/>
          <p:nvPr/>
        </p:nvSpPr>
        <p:spPr>
          <a:xfrm>
            <a:off x="617337" y="6101843"/>
            <a:ext cx="533800" cy="246221"/>
          </a:xfrm>
          <a:prstGeom prst="rect">
            <a:avLst/>
          </a:prstGeom>
          <a:noFill/>
        </p:spPr>
        <p:txBody>
          <a:bodyPr wrap="square" lIns="0" tIns="0" rIns="0" bIns="0" rtlCol="0" anchor="ctr">
            <a:spAutoFit/>
          </a:bodyPr>
          <a:lstStyle/>
          <a:p>
            <a:pPr algn="ctr"/>
            <a:r>
              <a:rPr lang="en-IN" sz="1600">
                <a:solidFill>
                  <a:schemeClr val="accent3"/>
                </a:solidFill>
                <a:latin typeface="+mj-lt"/>
              </a:rPr>
              <a:t>13.2%</a:t>
            </a:r>
          </a:p>
        </p:txBody>
      </p:sp>
      <p:cxnSp>
        <p:nvCxnSpPr>
          <p:cNvPr id="52" name="Straight Connector 51">
            <a:extLst>
              <a:ext uri="{FF2B5EF4-FFF2-40B4-BE49-F238E27FC236}">
                <a16:creationId xmlns:a16="http://schemas.microsoft.com/office/drawing/2014/main" id="{ADBE6AF4-95DF-4C55-9F94-DC7497D83E29}"/>
              </a:ext>
              <a:ext uri="{C183D7F6-B498-43B3-948B-1728B52AA6E4}">
                <adec:decorative xmlns:adec="http://schemas.microsoft.com/office/drawing/2017/decorative" val="1"/>
              </a:ext>
            </a:extLst>
          </p:cNvPr>
          <p:cNvCxnSpPr>
            <a:cxnSpLocks/>
          </p:cNvCxnSpPr>
          <p:nvPr/>
        </p:nvCxnSpPr>
        <p:spPr>
          <a:xfrm>
            <a:off x="1544808" y="5943350"/>
            <a:ext cx="4733232" cy="0"/>
          </a:xfrm>
          <a:prstGeom prst="line">
            <a:avLst/>
          </a:prstGeom>
          <a:ln w="6350">
            <a:solidFill>
              <a:schemeClr val="bg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70A1976-146F-4F05-B100-ABC1032F5715}"/>
              </a:ext>
              <a:ext uri="{C183D7F6-B498-43B3-948B-1728B52AA6E4}">
                <adec:decorative xmlns:adec="http://schemas.microsoft.com/office/drawing/2017/decorative" val="1"/>
              </a:ext>
            </a:extLst>
          </p:cNvPr>
          <p:cNvCxnSpPr>
            <a:cxnSpLocks/>
          </p:cNvCxnSpPr>
          <p:nvPr/>
        </p:nvCxnSpPr>
        <p:spPr>
          <a:xfrm>
            <a:off x="241300" y="5943350"/>
            <a:ext cx="1285875" cy="0"/>
          </a:xfrm>
          <a:prstGeom prst="line">
            <a:avLst/>
          </a:prstGeom>
          <a:ln w="6350">
            <a:solidFill>
              <a:schemeClr val="tx2">
                <a:lumMod val="60000"/>
                <a:lumOff val="40000"/>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6FFF54-F9CE-41D8-9DA7-7FD0B0BE2EFB}"/>
              </a:ext>
            </a:extLst>
          </p:cNvPr>
          <p:cNvSpPr txBox="1"/>
          <p:nvPr/>
        </p:nvSpPr>
        <p:spPr>
          <a:xfrm>
            <a:off x="1670124" y="6040287"/>
            <a:ext cx="4692576" cy="369332"/>
          </a:xfrm>
          <a:prstGeom prst="rect">
            <a:avLst/>
          </a:prstGeom>
          <a:noFill/>
        </p:spPr>
        <p:txBody>
          <a:bodyPr wrap="square" lIns="0" tIns="0" rIns="0" bIns="0" rtlCol="0" anchor="ctr">
            <a:spAutoFit/>
          </a:bodyPr>
          <a:lstStyle/>
          <a:p>
            <a:pPr marL="0" lvl="1">
              <a:spcBef>
                <a:spcPts val="400"/>
              </a:spcBef>
              <a:buNone/>
            </a:pPr>
            <a:r>
              <a:rPr lang="en-US" sz="1200">
                <a:ea typeface="+mn-lt"/>
                <a:cs typeface="+mn-lt"/>
              </a:rPr>
              <a:t>The </a:t>
            </a:r>
            <a:r>
              <a:rPr lang="en-US" sz="1200" b="1">
                <a:ea typeface="+mn-lt"/>
                <a:cs typeface="+mn-lt"/>
              </a:rPr>
              <a:t>RN staff turnover rate </a:t>
            </a:r>
            <a:r>
              <a:rPr lang="en-US" sz="1200">
                <a:ea typeface="+mn-lt"/>
                <a:cs typeface="+mn-lt"/>
              </a:rPr>
              <a:t>for hospitals in the Northeast, lowest among the five regions</a:t>
            </a:r>
          </a:p>
        </p:txBody>
      </p:sp>
      <p:sp>
        <p:nvSpPr>
          <p:cNvPr id="62" name="Rectangle 61">
            <a:extLst>
              <a:ext uri="{FF2B5EF4-FFF2-40B4-BE49-F238E27FC236}">
                <a16:creationId xmlns:a16="http://schemas.microsoft.com/office/drawing/2014/main" id="{2A4B3F6A-7643-4181-AE80-0E9EC11DBA7E}"/>
              </a:ext>
            </a:extLst>
          </p:cNvPr>
          <p:cNvSpPr/>
          <p:nvPr/>
        </p:nvSpPr>
        <p:spPr bwMode="auto">
          <a:xfrm>
            <a:off x="6581775" y="1459525"/>
            <a:ext cx="5610225" cy="56961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indent="0">
              <a:spcBef>
                <a:spcPts val="400"/>
              </a:spcBef>
              <a:buNone/>
            </a:pPr>
            <a:r>
              <a:rPr lang="en-US" sz="2000" b="1">
                <a:solidFill>
                  <a:sysClr val="windowText" lastClr="000000"/>
                </a:solidFill>
                <a:cs typeface="Segoe UI"/>
              </a:rPr>
              <a:t>STATISTICS</a:t>
            </a:r>
          </a:p>
        </p:txBody>
      </p:sp>
      <p:pic>
        <p:nvPicPr>
          <p:cNvPr id="3" name="Graphic 2">
            <a:extLst>
              <a:ext uri="{FF2B5EF4-FFF2-40B4-BE49-F238E27FC236}">
                <a16:creationId xmlns:a16="http://schemas.microsoft.com/office/drawing/2014/main" id="{20B511DF-9C4D-4314-A2BD-5D7CC71877F5}"/>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0668000" y="1282700"/>
            <a:ext cx="927454" cy="912615"/>
          </a:xfrm>
          <a:prstGeom prst="rect">
            <a:avLst/>
          </a:prstGeom>
        </p:spPr>
      </p:pic>
      <p:sp>
        <p:nvSpPr>
          <p:cNvPr id="64" name="BarChartVertical_E9EC" title="Icon of a vertical bar graph">
            <a:extLst>
              <a:ext uri="{FF2B5EF4-FFF2-40B4-BE49-F238E27FC236}">
                <a16:creationId xmlns:a16="http://schemas.microsoft.com/office/drawing/2014/main" id="{C7D61FF0-4DF7-456A-963A-E11BCAC2D89B}"/>
              </a:ext>
            </a:extLst>
          </p:cNvPr>
          <p:cNvSpPr>
            <a:spLocks noChangeAspect="1" noEditPoints="1"/>
          </p:cNvSpPr>
          <p:nvPr/>
        </p:nvSpPr>
        <p:spPr bwMode="auto">
          <a:xfrm>
            <a:off x="10958696" y="1561450"/>
            <a:ext cx="365674" cy="36576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 Placeholder 3">
            <a:extLst>
              <a:ext uri="{FF2B5EF4-FFF2-40B4-BE49-F238E27FC236}">
                <a16:creationId xmlns:a16="http://schemas.microsoft.com/office/drawing/2014/main" id="{254BB442-38F1-4072-AE87-E8B1D7B82DAC}"/>
              </a:ext>
            </a:extLst>
          </p:cNvPr>
          <p:cNvSpPr>
            <a:spLocks noGrp="1"/>
          </p:cNvSpPr>
          <p:nvPr>
            <p:ph type="body" sz="quarter" idx="4294967295"/>
          </p:nvPr>
        </p:nvSpPr>
        <p:spPr>
          <a:xfrm>
            <a:off x="6736208" y="2122130"/>
            <a:ext cx="5055661" cy="4167808"/>
          </a:xfrm>
        </p:spPr>
        <p:txBody>
          <a:bodyPr/>
          <a:lstStyle/>
          <a:p>
            <a:pPr marL="0" indent="0">
              <a:spcBef>
                <a:spcPts val="0"/>
              </a:spcBef>
              <a:buNone/>
            </a:pPr>
            <a:r>
              <a:rPr lang="en-US" sz="1600">
                <a:solidFill>
                  <a:schemeClr val="accent1"/>
                </a:solidFill>
                <a:latin typeface="+mj-lt"/>
                <a:cs typeface="Segoe UI"/>
              </a:rPr>
              <a:t>Overall Healthcare Workers</a:t>
            </a:r>
          </a:p>
          <a:p>
            <a:pPr marL="231775" indent="-147638">
              <a:spcBef>
                <a:spcPts val="100"/>
              </a:spcBef>
              <a:spcAft>
                <a:spcPts val="100"/>
              </a:spcAft>
              <a:buSzPct val="100000"/>
              <a:buFont typeface="Arial" panose="020B0604020202020204" pitchFamily="34" charset="0"/>
              <a:buChar char="•"/>
            </a:pPr>
            <a:r>
              <a:rPr lang="en-US" sz="1200">
                <a:ea typeface="+mn-lt"/>
                <a:cs typeface="+mn-lt"/>
              </a:rPr>
              <a:t>Average Hospital turnover </a:t>
            </a:r>
            <a:r>
              <a:rPr lang="en-US" sz="1200" b="1">
                <a:ea typeface="+mn-lt"/>
                <a:cs typeface="+mn-lt"/>
              </a:rPr>
              <a:t>19.5%</a:t>
            </a:r>
          </a:p>
          <a:p>
            <a:pPr marL="231775" indent="-147638">
              <a:spcBef>
                <a:spcPts val="100"/>
              </a:spcBef>
              <a:spcAft>
                <a:spcPts val="100"/>
              </a:spcAft>
              <a:buSzPct val="100000"/>
              <a:buFont typeface="Arial" panose="020B0604020202020204" pitchFamily="34" charset="0"/>
              <a:buChar char="•"/>
            </a:pPr>
            <a:r>
              <a:rPr lang="en-US" sz="1200">
                <a:ea typeface="+mn-lt"/>
                <a:cs typeface="+mn-lt"/>
              </a:rPr>
              <a:t>Average turnover of employees w/ &lt;1 year </a:t>
            </a:r>
            <a:r>
              <a:rPr lang="en-US" sz="1200" b="1">
                <a:ea typeface="+mn-lt"/>
                <a:cs typeface="+mn-lt"/>
              </a:rPr>
              <a:t>30.1%</a:t>
            </a:r>
          </a:p>
          <a:p>
            <a:pPr marL="231775" indent="-147638">
              <a:spcBef>
                <a:spcPts val="100"/>
              </a:spcBef>
              <a:spcAft>
                <a:spcPts val="100"/>
              </a:spcAft>
              <a:buSzPct val="100000"/>
              <a:buFont typeface="Arial" panose="020B0604020202020204" pitchFamily="34" charset="0"/>
              <a:buChar char="•"/>
            </a:pPr>
            <a:r>
              <a:rPr lang="en-US" sz="1200">
                <a:ea typeface="+mn-lt"/>
                <a:cs typeface="+mn-lt"/>
              </a:rPr>
              <a:t>Healthcare workers report not having adequate emotional support </a:t>
            </a:r>
            <a:r>
              <a:rPr lang="en-US" sz="1200" b="1">
                <a:ea typeface="+mn-lt"/>
                <a:cs typeface="+mn-lt"/>
              </a:rPr>
              <a:t>39%</a:t>
            </a:r>
            <a:endParaRPr lang="en-US" sz="1200" b="1"/>
          </a:p>
          <a:p>
            <a:pPr marL="231775" indent="-147638">
              <a:spcBef>
                <a:spcPts val="100"/>
              </a:spcBef>
              <a:spcAft>
                <a:spcPts val="100"/>
              </a:spcAft>
              <a:buSzPct val="100000"/>
              <a:buFont typeface="Arial" panose="020B0604020202020204" pitchFamily="34" charset="0"/>
              <a:buChar char="•"/>
            </a:pPr>
            <a:r>
              <a:rPr lang="en-US" sz="1200">
                <a:ea typeface="+mn-lt"/>
                <a:cs typeface="+mn-lt"/>
              </a:rPr>
              <a:t>Healthcare providers considering retiring, quitting, changing jobs/careers </a:t>
            </a:r>
            <a:r>
              <a:rPr lang="en-US" sz="1200" b="1">
                <a:ea typeface="+mn-lt"/>
                <a:cs typeface="+mn-lt"/>
              </a:rPr>
              <a:t>48%</a:t>
            </a:r>
            <a:endParaRPr lang="en-US" sz="1200" b="1"/>
          </a:p>
          <a:p>
            <a:pPr marL="231775" indent="-147638">
              <a:spcBef>
                <a:spcPts val="100"/>
              </a:spcBef>
              <a:spcAft>
                <a:spcPts val="100"/>
              </a:spcAft>
              <a:buSzPct val="100000"/>
              <a:buFont typeface="Arial" panose="020B0604020202020204" pitchFamily="34" charset="0"/>
              <a:buChar char="•"/>
            </a:pPr>
            <a:r>
              <a:rPr lang="en-US" sz="1200">
                <a:ea typeface="+mn-lt"/>
                <a:cs typeface="+mn-lt"/>
              </a:rPr>
              <a:t>Healthcare workers reporting exhaustion &amp; burnout </a:t>
            </a:r>
            <a:r>
              <a:rPr lang="en-US" sz="1200" b="1">
                <a:ea typeface="+mn-lt"/>
                <a:cs typeface="+mn-lt"/>
              </a:rPr>
              <a:t>76%</a:t>
            </a:r>
          </a:p>
          <a:p>
            <a:pPr marL="0" indent="0">
              <a:spcBef>
                <a:spcPts val="600"/>
              </a:spcBef>
              <a:buNone/>
            </a:pPr>
            <a:r>
              <a:rPr lang="en-US" sz="1600">
                <a:solidFill>
                  <a:schemeClr val="accent1"/>
                </a:solidFill>
                <a:latin typeface="+mj-lt"/>
                <a:cs typeface="Segoe UI"/>
              </a:rPr>
              <a:t>Physicians in Crisis</a:t>
            </a:r>
          </a:p>
          <a:p>
            <a:pPr marL="231775" indent="-147638">
              <a:spcBef>
                <a:spcPts val="100"/>
              </a:spcBef>
              <a:spcAft>
                <a:spcPts val="100"/>
              </a:spcAft>
              <a:buSzPct val="100000"/>
              <a:buFont typeface="Arial" panose="020B0604020202020204" pitchFamily="34" charset="0"/>
              <a:buChar char="•"/>
            </a:pPr>
            <a:r>
              <a:rPr lang="en-US" sz="1200"/>
              <a:t>More than half of physicians surveyed reported at least one burnout manifestation</a:t>
            </a:r>
            <a:endParaRPr lang="en-US" sz="1200">
              <a:cs typeface="Segoe UI"/>
            </a:endParaRPr>
          </a:p>
          <a:p>
            <a:pPr marL="231775" indent="-147638">
              <a:spcBef>
                <a:spcPts val="100"/>
              </a:spcBef>
              <a:spcAft>
                <a:spcPts val="100"/>
              </a:spcAft>
              <a:buSzPct val="100000"/>
              <a:buFont typeface="Arial" panose="020B0604020202020204" pitchFamily="34" charset="0"/>
              <a:buChar char="•"/>
            </a:pPr>
            <a:r>
              <a:rPr lang="en-US" sz="1200" b="1"/>
              <a:t>30%</a:t>
            </a:r>
            <a:r>
              <a:rPr lang="en-US" sz="1200"/>
              <a:t> of primary care physicians age 35 to 39 plan to leave practice within 5 years</a:t>
            </a:r>
            <a:endParaRPr lang="en-US" sz="1200">
              <a:cs typeface="Segoe UI"/>
            </a:endParaRPr>
          </a:p>
          <a:p>
            <a:pPr marL="231775" indent="-147638">
              <a:spcBef>
                <a:spcPts val="100"/>
              </a:spcBef>
              <a:spcAft>
                <a:spcPts val="100"/>
              </a:spcAft>
              <a:buSzPct val="100000"/>
              <a:buFont typeface="Arial" panose="020B0604020202020204" pitchFamily="34" charset="0"/>
              <a:buChar char="•"/>
            </a:pPr>
            <a:r>
              <a:rPr lang="en-US" sz="1200"/>
              <a:t>Over </a:t>
            </a:r>
            <a:r>
              <a:rPr lang="en-US" sz="1200" b="1"/>
              <a:t>50% </a:t>
            </a:r>
            <a:r>
              <a:rPr lang="en-US" sz="1200"/>
              <a:t>of medical students are on antidepressants</a:t>
            </a:r>
            <a:endParaRPr lang="en-US" sz="1200">
              <a:cs typeface="Segoe UI"/>
            </a:endParaRPr>
          </a:p>
          <a:p>
            <a:pPr marL="231775" indent="-147638">
              <a:spcBef>
                <a:spcPts val="100"/>
              </a:spcBef>
              <a:spcAft>
                <a:spcPts val="100"/>
              </a:spcAft>
              <a:buSzPct val="100000"/>
              <a:buFont typeface="Arial" panose="020B0604020202020204" pitchFamily="34" charset="0"/>
              <a:buChar char="•"/>
            </a:pPr>
            <a:r>
              <a:rPr lang="en-US" sz="1200"/>
              <a:t>Only </a:t>
            </a:r>
            <a:r>
              <a:rPr lang="en-US" sz="1200" b="1"/>
              <a:t>1 in 10 </a:t>
            </a:r>
            <a:r>
              <a:rPr lang="en-US" sz="1200"/>
              <a:t>physicians would recommend medicine as a career</a:t>
            </a:r>
            <a:endParaRPr lang="en-US" sz="1200" b="1"/>
          </a:p>
          <a:p>
            <a:pPr marL="0" indent="0">
              <a:spcBef>
                <a:spcPts val="600"/>
              </a:spcBef>
              <a:buNone/>
            </a:pPr>
            <a:r>
              <a:rPr lang="en-US" sz="1600">
                <a:solidFill>
                  <a:schemeClr val="accent1"/>
                </a:solidFill>
                <a:latin typeface="+mj-lt"/>
                <a:cs typeface="Segoe UI"/>
              </a:rPr>
              <a:t>Nurses In Crisis</a:t>
            </a:r>
          </a:p>
          <a:p>
            <a:pPr marL="231775" indent="-147638">
              <a:spcBef>
                <a:spcPts val="100"/>
              </a:spcBef>
              <a:spcAft>
                <a:spcPts val="100"/>
              </a:spcAft>
              <a:buSzPct val="100000"/>
              <a:buFont typeface="Arial" panose="020B0604020202020204" pitchFamily="34" charset="0"/>
              <a:buChar char="•"/>
            </a:pPr>
            <a:r>
              <a:rPr lang="en-US" sz="1200" b="1"/>
              <a:t>63% </a:t>
            </a:r>
            <a:r>
              <a:rPr lang="en-US" sz="1200"/>
              <a:t>of nurses report symptoms of burnout</a:t>
            </a:r>
            <a:endParaRPr lang="en-US" sz="1200">
              <a:cs typeface="Segoe UI"/>
            </a:endParaRPr>
          </a:p>
          <a:p>
            <a:pPr marL="231775" indent="-147638">
              <a:spcBef>
                <a:spcPts val="100"/>
              </a:spcBef>
              <a:spcAft>
                <a:spcPts val="100"/>
              </a:spcAft>
              <a:buSzPct val="100000"/>
              <a:buFont typeface="Arial" panose="020B0604020202020204" pitchFamily="34" charset="0"/>
              <a:buChar char="•"/>
            </a:pPr>
            <a:r>
              <a:rPr lang="en-US" sz="1200">
                <a:ea typeface="+mn-lt"/>
                <a:cs typeface="+mn-lt"/>
              </a:rPr>
              <a:t>RN vacancy rate March 2021 </a:t>
            </a:r>
            <a:r>
              <a:rPr lang="en-US" sz="1200" b="1">
                <a:ea typeface="+mn-lt"/>
                <a:cs typeface="+mn-lt"/>
              </a:rPr>
              <a:t>9.9%</a:t>
            </a:r>
          </a:p>
          <a:p>
            <a:pPr marL="231775" indent="-147638">
              <a:spcBef>
                <a:spcPts val="100"/>
              </a:spcBef>
              <a:spcAft>
                <a:spcPts val="100"/>
              </a:spcAft>
              <a:buSzPct val="100000"/>
              <a:buFont typeface="Arial" panose="020B0604020202020204" pitchFamily="34" charset="0"/>
              <a:buChar char="•"/>
            </a:pPr>
            <a:r>
              <a:rPr lang="en-US" sz="1200" b="1">
                <a:ea typeface="+mn-lt"/>
                <a:cs typeface="+mn-lt"/>
              </a:rPr>
              <a:t>44% </a:t>
            </a:r>
            <a:r>
              <a:rPr lang="en-US" sz="1200">
                <a:ea typeface="+mn-lt"/>
                <a:cs typeface="+mn-lt"/>
              </a:rPr>
              <a:t>worry patient care suffered because they were so tired</a:t>
            </a:r>
          </a:p>
          <a:p>
            <a:pPr marL="231775" indent="-147638">
              <a:spcBef>
                <a:spcPts val="100"/>
              </a:spcBef>
              <a:spcAft>
                <a:spcPts val="100"/>
              </a:spcAft>
              <a:buSzPct val="100000"/>
              <a:buFont typeface="Arial" panose="020B0604020202020204" pitchFamily="34" charset="0"/>
              <a:buChar char="•"/>
            </a:pPr>
            <a:r>
              <a:rPr lang="en-US" sz="1200" b="1">
                <a:ea typeface="+mn-lt"/>
                <a:cs typeface="+mn-lt"/>
              </a:rPr>
              <a:t>41% </a:t>
            </a:r>
            <a:r>
              <a:rPr lang="en-US" sz="1200">
                <a:ea typeface="+mn-lt"/>
                <a:cs typeface="+mn-lt"/>
              </a:rPr>
              <a:t>consider changing hospitals due to burnout</a:t>
            </a:r>
          </a:p>
        </p:txBody>
      </p:sp>
    </p:spTree>
    <p:extLst>
      <p:ext uri="{BB962C8B-B14F-4D97-AF65-F5344CB8AC3E}">
        <p14:creationId xmlns:p14="http://schemas.microsoft.com/office/powerpoint/2010/main" val="31140176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003F8-3ED0-1403-6E4E-545A9AB2F0FD}"/>
              </a:ext>
            </a:extLst>
          </p:cNvPr>
          <p:cNvSpPr>
            <a:spLocks noGrp="1"/>
          </p:cNvSpPr>
          <p:nvPr>
            <p:ph type="title"/>
          </p:nvPr>
        </p:nvSpPr>
        <p:spPr/>
        <p:txBody>
          <a:bodyPr/>
          <a:lstStyle/>
          <a:p>
            <a:r>
              <a:rPr lang="en-US" dirty="0"/>
              <a:t>New Models of Care</a:t>
            </a:r>
          </a:p>
        </p:txBody>
      </p:sp>
      <p:sp>
        <p:nvSpPr>
          <p:cNvPr id="2" name="Text Placeholder 1">
            <a:extLst>
              <a:ext uri="{FF2B5EF4-FFF2-40B4-BE49-F238E27FC236}">
                <a16:creationId xmlns:a16="http://schemas.microsoft.com/office/drawing/2014/main" id="{3ED1D715-F467-1390-5BBB-E5826AEE0E3C}"/>
              </a:ext>
            </a:extLst>
          </p:cNvPr>
          <p:cNvSpPr>
            <a:spLocks noGrp="1"/>
          </p:cNvSpPr>
          <p:nvPr>
            <p:ph type="body" sz="quarter" idx="12"/>
          </p:nvPr>
        </p:nvSpPr>
        <p:spPr>
          <a:xfrm>
            <a:off x="585216" y="3977319"/>
            <a:ext cx="9144000" cy="369332"/>
          </a:xfrm>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Describe the impact of new models of care on the clinical workforce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66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96F2-02A7-40FD-8B8D-DC06B89B6401}"/>
              </a:ext>
            </a:extLst>
          </p:cNvPr>
          <p:cNvSpPr>
            <a:spLocks noGrp="1"/>
          </p:cNvSpPr>
          <p:nvPr>
            <p:ph type="title"/>
          </p:nvPr>
        </p:nvSpPr>
        <p:spPr/>
        <p:txBody>
          <a:bodyPr/>
          <a:lstStyle/>
          <a:p>
            <a:r>
              <a:rPr lang="en-US" dirty="0"/>
              <a:t>Digital-first IT domains include</a:t>
            </a:r>
          </a:p>
        </p:txBody>
      </p:sp>
      <p:sp>
        <p:nvSpPr>
          <p:cNvPr id="24" name="Rectangle 6">
            <a:extLst>
              <a:ext uri="{FF2B5EF4-FFF2-40B4-BE49-F238E27FC236}">
                <a16:creationId xmlns:a16="http://schemas.microsoft.com/office/drawing/2014/main" id="{9FF6E7FA-CB03-4FE3-925D-738615666CE0}"/>
              </a:ext>
            </a:extLst>
          </p:cNvPr>
          <p:cNvSpPr/>
          <p:nvPr/>
        </p:nvSpPr>
        <p:spPr bwMode="auto">
          <a:xfrm>
            <a:off x="-10012" y="2984771"/>
            <a:ext cx="12212025" cy="716374"/>
          </a:xfrm>
          <a:custGeom>
            <a:avLst/>
            <a:gdLst>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 name="connsiteX0" fmla="*/ 0 w 9723120"/>
              <a:gd name="connsiteY0" fmla="*/ 0 h 716374"/>
              <a:gd name="connsiteX1" fmla="*/ 9723120 w 9723120"/>
              <a:gd name="connsiteY1" fmla="*/ 0 h 716374"/>
              <a:gd name="connsiteX2" fmla="*/ 9723120 w 9723120"/>
              <a:gd name="connsiteY2" fmla="*/ 716374 h 716374"/>
              <a:gd name="connsiteX3" fmla="*/ 0 w 9723120"/>
              <a:gd name="connsiteY3" fmla="*/ 716374 h 716374"/>
              <a:gd name="connsiteX4" fmla="*/ 0 w 9723120"/>
              <a:gd name="connsiteY4" fmla="*/ 0 h 71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3120" h="716374">
                <a:moveTo>
                  <a:pt x="0" y="0"/>
                </a:moveTo>
                <a:cubicBezTo>
                  <a:pt x="3230880" y="254000"/>
                  <a:pt x="6421120" y="314960"/>
                  <a:pt x="9723120" y="0"/>
                </a:cubicBezTo>
                <a:lnTo>
                  <a:pt x="9723120" y="716374"/>
                </a:lnTo>
                <a:cubicBezTo>
                  <a:pt x="6390640" y="492854"/>
                  <a:pt x="3241040" y="503014"/>
                  <a:pt x="0" y="716374"/>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7" name="Group 66">
            <a:extLst>
              <a:ext uri="{FF2B5EF4-FFF2-40B4-BE49-F238E27FC236}">
                <a16:creationId xmlns:a16="http://schemas.microsoft.com/office/drawing/2014/main" id="{CA4BA583-4DCA-4220-AF4B-8226E0220AAE}"/>
              </a:ext>
            </a:extLst>
          </p:cNvPr>
          <p:cNvGrpSpPr/>
          <p:nvPr/>
        </p:nvGrpSpPr>
        <p:grpSpPr>
          <a:xfrm>
            <a:off x="786403" y="2612708"/>
            <a:ext cx="1460500" cy="2055895"/>
            <a:chOff x="786403" y="1377871"/>
            <a:chExt cx="1460500" cy="2055895"/>
          </a:xfrm>
        </p:grpSpPr>
        <p:sp>
          <p:nvSpPr>
            <p:cNvPr id="25" name="Oval 24">
              <a:extLst>
                <a:ext uri="{FF2B5EF4-FFF2-40B4-BE49-F238E27FC236}">
                  <a16:creationId xmlns:a16="http://schemas.microsoft.com/office/drawing/2014/main" id="{B1ADBED4-EEE9-42BD-8F45-982B7A17275F}"/>
                </a:ext>
              </a:extLst>
            </p:cNvPr>
            <p:cNvSpPr/>
            <p:nvPr/>
          </p:nvSpPr>
          <p:spPr>
            <a:xfrm>
              <a:off x="786403" y="1377871"/>
              <a:ext cx="1460500" cy="1460500"/>
            </a:xfrm>
            <a:prstGeom prst="ellipse">
              <a:avLst/>
            </a:prstGeom>
            <a:blipFill>
              <a:blip r:embed="rId3">
                <a:extLst>
                  <a:ext uri="{28A0092B-C50C-407E-A947-70E740481C1C}">
                    <a14:useLocalDpi xmlns:a14="http://schemas.microsoft.com/office/drawing/2010/main" val="0"/>
                  </a:ext>
                </a:extLst>
              </a:blip>
              <a:srcRect/>
              <a:stretch>
                <a:fillRect l="-25000" r="-25000"/>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0" name="Rectangle 29">
              <a:extLst>
                <a:ext uri="{FF2B5EF4-FFF2-40B4-BE49-F238E27FC236}">
                  <a16:creationId xmlns:a16="http://schemas.microsoft.com/office/drawing/2014/main" id="{13CB38BA-975C-4516-9187-67B5600F0D55}"/>
                </a:ext>
              </a:extLst>
            </p:cNvPr>
            <p:cNvSpPr/>
            <p:nvPr/>
          </p:nvSpPr>
          <p:spPr>
            <a:xfrm>
              <a:off x="903106" y="3002879"/>
              <a:ext cx="1227094" cy="430887"/>
            </a:xfrm>
            <a:prstGeom prst="rect">
              <a:avLst/>
            </a:prstGeom>
          </p:spPr>
          <p:txBody>
            <a:bodyPr wrap="square" lIns="0" tIns="0" rIns="0" bIns="0" anchor="b" anchorCtr="0">
              <a:spAutoFit/>
            </a:bodyPr>
            <a:lstStyle/>
            <a:p>
              <a:pPr algn="ctr"/>
              <a:r>
                <a:rPr lang="en-US" sz="1400" dirty="0">
                  <a:solidFill>
                    <a:schemeClr val="accent1"/>
                  </a:solidFill>
                  <a:latin typeface="+mj-lt"/>
                </a:rPr>
                <a:t>Digital Front</a:t>
              </a:r>
              <a:br>
                <a:rPr lang="en-US" sz="1400" dirty="0">
                  <a:solidFill>
                    <a:schemeClr val="accent1"/>
                  </a:solidFill>
                  <a:latin typeface="+mj-lt"/>
                </a:rPr>
              </a:br>
              <a:r>
                <a:rPr lang="en-US" sz="1400" dirty="0">
                  <a:solidFill>
                    <a:schemeClr val="accent1"/>
                  </a:solidFill>
                  <a:latin typeface="+mj-lt"/>
                </a:rPr>
                <a:t>Door (</a:t>
              </a:r>
              <a:r>
                <a:rPr lang="en-US" sz="1400" dirty="0" err="1">
                  <a:solidFill>
                    <a:schemeClr val="accent1"/>
                  </a:solidFill>
                  <a:latin typeface="+mj-lt"/>
                </a:rPr>
                <a:t>DFD</a:t>
              </a:r>
              <a:r>
                <a:rPr lang="en-US" sz="1400" dirty="0">
                  <a:solidFill>
                    <a:schemeClr val="accent1"/>
                  </a:solidFill>
                  <a:latin typeface="+mj-lt"/>
                </a:rPr>
                <a:t>)</a:t>
              </a:r>
            </a:p>
          </p:txBody>
        </p:sp>
      </p:grpSp>
      <p:grpSp>
        <p:nvGrpSpPr>
          <p:cNvPr id="68" name="Group 67">
            <a:extLst>
              <a:ext uri="{FF2B5EF4-FFF2-40B4-BE49-F238E27FC236}">
                <a16:creationId xmlns:a16="http://schemas.microsoft.com/office/drawing/2014/main" id="{5E74CABB-1EA2-405F-9042-BD9A77EA252A}"/>
              </a:ext>
            </a:extLst>
          </p:cNvPr>
          <p:cNvGrpSpPr/>
          <p:nvPr/>
        </p:nvGrpSpPr>
        <p:grpSpPr>
          <a:xfrm>
            <a:off x="2749534" y="2612708"/>
            <a:ext cx="2319294" cy="2271339"/>
            <a:chOff x="2709407" y="1377871"/>
            <a:chExt cx="2319294" cy="2271339"/>
          </a:xfrm>
        </p:grpSpPr>
        <p:sp>
          <p:nvSpPr>
            <p:cNvPr id="26" name="Oval 25">
              <a:extLst>
                <a:ext uri="{FF2B5EF4-FFF2-40B4-BE49-F238E27FC236}">
                  <a16:creationId xmlns:a16="http://schemas.microsoft.com/office/drawing/2014/main" id="{8E6E37E9-31C4-4650-9410-829E8CF66CC0}"/>
                </a:ext>
              </a:extLst>
            </p:cNvPr>
            <p:cNvSpPr/>
            <p:nvPr/>
          </p:nvSpPr>
          <p:spPr>
            <a:xfrm>
              <a:off x="3138804" y="1377871"/>
              <a:ext cx="1460500" cy="1460500"/>
            </a:xfrm>
            <a:prstGeom prst="ellipse">
              <a:avLst/>
            </a:prstGeom>
            <a:blipFill>
              <a:blip r:embed="rId4">
                <a:extLst>
                  <a:ext uri="{28A0092B-C50C-407E-A947-70E740481C1C}">
                    <a14:useLocalDpi xmlns:a14="http://schemas.microsoft.com/office/drawing/2010/main" val="0"/>
                  </a:ext>
                </a:extLst>
              </a:blip>
              <a:srcRect/>
              <a:stretch>
                <a:fillRect l="-36000" r="-36000"/>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1" name="Rectangle 40">
              <a:extLst>
                <a:ext uri="{FF2B5EF4-FFF2-40B4-BE49-F238E27FC236}">
                  <a16:creationId xmlns:a16="http://schemas.microsoft.com/office/drawing/2014/main" id="{F4521077-6510-4FA7-BB53-C557710F8648}"/>
                </a:ext>
              </a:extLst>
            </p:cNvPr>
            <p:cNvSpPr/>
            <p:nvPr/>
          </p:nvSpPr>
          <p:spPr>
            <a:xfrm>
              <a:off x="2709407" y="3002879"/>
              <a:ext cx="2319294" cy="646331"/>
            </a:xfrm>
            <a:prstGeom prst="rect">
              <a:avLst/>
            </a:prstGeom>
          </p:spPr>
          <p:txBody>
            <a:bodyPr wrap="square" lIns="0" tIns="0" rIns="0" bIns="0" anchor="b" anchorCtr="0">
              <a:spAutoFit/>
            </a:bodyPr>
            <a:lstStyle/>
            <a:p>
              <a:pPr algn="ctr"/>
              <a:r>
                <a:rPr lang="en-US" sz="1400" dirty="0">
                  <a:solidFill>
                    <a:schemeClr val="accent1"/>
                  </a:solidFill>
                  <a:latin typeface="+mj-lt"/>
                </a:rPr>
                <a:t>Consumer/Patient-Generated Health Data (</a:t>
              </a:r>
              <a:r>
                <a:rPr lang="en-US" sz="1400" dirty="0" err="1">
                  <a:solidFill>
                    <a:schemeClr val="accent1"/>
                  </a:solidFill>
                  <a:latin typeface="+mj-lt"/>
                </a:rPr>
                <a:t>CGHD</a:t>
              </a:r>
              <a:r>
                <a:rPr lang="en-US" sz="1400" dirty="0">
                  <a:solidFill>
                    <a:schemeClr val="accent1"/>
                  </a:solidFill>
                  <a:latin typeface="+mj-lt"/>
                </a:rPr>
                <a:t>) Repository </a:t>
              </a:r>
            </a:p>
          </p:txBody>
        </p:sp>
      </p:grpSp>
      <p:grpSp>
        <p:nvGrpSpPr>
          <p:cNvPr id="69" name="Group 68">
            <a:extLst>
              <a:ext uri="{FF2B5EF4-FFF2-40B4-BE49-F238E27FC236}">
                <a16:creationId xmlns:a16="http://schemas.microsoft.com/office/drawing/2014/main" id="{DE538841-E9CE-407E-9D4D-A01AA3B567F6}"/>
              </a:ext>
            </a:extLst>
          </p:cNvPr>
          <p:cNvGrpSpPr/>
          <p:nvPr/>
        </p:nvGrpSpPr>
        <p:grpSpPr>
          <a:xfrm>
            <a:off x="5428512" y="2612708"/>
            <a:ext cx="1679212" cy="2055895"/>
            <a:chOff x="5428512" y="1377871"/>
            <a:chExt cx="1679212" cy="2055895"/>
          </a:xfrm>
        </p:grpSpPr>
        <p:sp>
          <p:nvSpPr>
            <p:cNvPr id="27" name="Oval 26">
              <a:extLst>
                <a:ext uri="{FF2B5EF4-FFF2-40B4-BE49-F238E27FC236}">
                  <a16:creationId xmlns:a16="http://schemas.microsoft.com/office/drawing/2014/main" id="{9F6C00C8-3A36-4074-8EBC-10DE2E182B6C}"/>
                </a:ext>
              </a:extLst>
            </p:cNvPr>
            <p:cNvSpPr/>
            <p:nvPr/>
          </p:nvSpPr>
          <p:spPr>
            <a:xfrm>
              <a:off x="5537868" y="1377871"/>
              <a:ext cx="1460500" cy="1460500"/>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2" name="Rectangle 41">
              <a:extLst>
                <a:ext uri="{FF2B5EF4-FFF2-40B4-BE49-F238E27FC236}">
                  <a16:creationId xmlns:a16="http://schemas.microsoft.com/office/drawing/2014/main" id="{8B282824-B9B7-41F0-885D-D8C9996B830C}"/>
                </a:ext>
              </a:extLst>
            </p:cNvPr>
            <p:cNvSpPr/>
            <p:nvPr/>
          </p:nvSpPr>
          <p:spPr>
            <a:xfrm>
              <a:off x="5428512" y="3002879"/>
              <a:ext cx="1679212" cy="430887"/>
            </a:xfrm>
            <a:prstGeom prst="rect">
              <a:avLst/>
            </a:prstGeom>
          </p:spPr>
          <p:txBody>
            <a:bodyPr wrap="square" lIns="0" tIns="0" rIns="0" bIns="0" anchor="b" anchorCtr="0">
              <a:spAutoFit/>
            </a:bodyPr>
            <a:lstStyle/>
            <a:p>
              <a:pPr algn="ctr"/>
              <a:r>
                <a:rPr lang="en-US" sz="1400" dirty="0">
                  <a:solidFill>
                    <a:schemeClr val="accent1"/>
                  </a:solidFill>
                  <a:latin typeface="+mj-lt"/>
                </a:rPr>
                <a:t>Connected</a:t>
              </a:r>
              <a:br>
                <a:rPr lang="en-US" sz="1400" dirty="0">
                  <a:solidFill>
                    <a:schemeClr val="accent1"/>
                  </a:solidFill>
                  <a:latin typeface="+mj-lt"/>
                </a:rPr>
              </a:br>
              <a:r>
                <a:rPr lang="en-US" sz="1400" dirty="0">
                  <a:solidFill>
                    <a:schemeClr val="accent1"/>
                  </a:solidFill>
                  <a:latin typeface="+mj-lt"/>
                </a:rPr>
                <a:t>Care Platform (</a:t>
              </a:r>
              <a:r>
                <a:rPr lang="en-US" sz="1400" dirty="0" err="1">
                  <a:solidFill>
                    <a:schemeClr val="accent1"/>
                  </a:solidFill>
                  <a:latin typeface="+mj-lt"/>
                </a:rPr>
                <a:t>CCP</a:t>
              </a:r>
              <a:r>
                <a:rPr lang="en-US" sz="1400" dirty="0">
                  <a:solidFill>
                    <a:schemeClr val="accent1"/>
                  </a:solidFill>
                  <a:latin typeface="+mj-lt"/>
                </a:rPr>
                <a:t>) </a:t>
              </a:r>
            </a:p>
          </p:txBody>
        </p:sp>
      </p:grpSp>
      <p:grpSp>
        <p:nvGrpSpPr>
          <p:cNvPr id="70" name="Group 69">
            <a:extLst>
              <a:ext uri="{FF2B5EF4-FFF2-40B4-BE49-F238E27FC236}">
                <a16:creationId xmlns:a16="http://schemas.microsoft.com/office/drawing/2014/main" id="{4008360A-3196-45E7-A103-6F44B63F5003}"/>
              </a:ext>
            </a:extLst>
          </p:cNvPr>
          <p:cNvGrpSpPr/>
          <p:nvPr/>
        </p:nvGrpSpPr>
        <p:grpSpPr>
          <a:xfrm>
            <a:off x="7515471" y="2612708"/>
            <a:ext cx="1877912" cy="2055895"/>
            <a:chOff x="7514386" y="1377871"/>
            <a:chExt cx="1877912" cy="2055895"/>
          </a:xfrm>
        </p:grpSpPr>
        <p:sp>
          <p:nvSpPr>
            <p:cNvPr id="28" name="Oval 27">
              <a:extLst>
                <a:ext uri="{FF2B5EF4-FFF2-40B4-BE49-F238E27FC236}">
                  <a16:creationId xmlns:a16="http://schemas.microsoft.com/office/drawing/2014/main" id="{904E74BA-373C-4D86-848D-7D40745F464E}"/>
                </a:ext>
              </a:extLst>
            </p:cNvPr>
            <p:cNvSpPr/>
            <p:nvPr/>
          </p:nvSpPr>
          <p:spPr>
            <a:xfrm>
              <a:off x="7723092" y="1377871"/>
              <a:ext cx="1460500" cy="1460500"/>
            </a:xfrm>
            <a:prstGeom prst="ellipse">
              <a:avLst/>
            </a:prstGeom>
            <a:blipFill>
              <a:blip r:embed="rId6">
                <a:extLst>
                  <a:ext uri="{28A0092B-C50C-407E-A947-70E740481C1C}">
                    <a14:useLocalDpi xmlns:a14="http://schemas.microsoft.com/office/drawing/2010/main" val="0"/>
                  </a:ext>
                </a:extLst>
              </a:blip>
              <a:srcRect/>
              <a:stretch>
                <a:fillRect l="-57000" r="-57000"/>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3" name="Rectangle 42">
              <a:extLst>
                <a:ext uri="{FF2B5EF4-FFF2-40B4-BE49-F238E27FC236}">
                  <a16:creationId xmlns:a16="http://schemas.microsoft.com/office/drawing/2014/main" id="{23607E6D-B1FA-4898-B2B4-820EC22F5FEE}"/>
                </a:ext>
              </a:extLst>
            </p:cNvPr>
            <p:cNvSpPr/>
            <p:nvPr/>
          </p:nvSpPr>
          <p:spPr>
            <a:xfrm>
              <a:off x="7514386" y="3002879"/>
              <a:ext cx="1877912" cy="430887"/>
            </a:xfrm>
            <a:prstGeom prst="rect">
              <a:avLst/>
            </a:prstGeom>
          </p:spPr>
          <p:txBody>
            <a:bodyPr wrap="square" lIns="0" tIns="0" rIns="0" bIns="0" anchor="b" anchorCtr="0">
              <a:spAutoFit/>
            </a:bodyPr>
            <a:lstStyle/>
            <a:p>
              <a:pPr algn="ctr"/>
              <a:r>
                <a:rPr lang="en-US" sz="1400" dirty="0">
                  <a:solidFill>
                    <a:schemeClr val="accent1"/>
                  </a:solidFill>
                  <a:latin typeface="+mj-lt"/>
                </a:rPr>
                <a:t>Healthcare Consumer</a:t>
              </a:r>
              <a:br>
                <a:rPr lang="en-US" sz="1400" dirty="0">
                  <a:solidFill>
                    <a:schemeClr val="accent1"/>
                  </a:solidFill>
                  <a:latin typeface="+mj-lt"/>
                </a:rPr>
              </a:br>
              <a:r>
                <a:rPr lang="en-US" sz="1400" dirty="0">
                  <a:solidFill>
                    <a:schemeClr val="accent1"/>
                  </a:solidFill>
                  <a:latin typeface="+mj-lt"/>
                </a:rPr>
                <a:t>Data Platform (</a:t>
              </a:r>
              <a:r>
                <a:rPr lang="en-US" sz="1400" dirty="0" err="1">
                  <a:solidFill>
                    <a:schemeClr val="accent1"/>
                  </a:solidFill>
                  <a:latin typeface="+mj-lt"/>
                </a:rPr>
                <a:t>HCDP</a:t>
              </a:r>
              <a:r>
                <a:rPr lang="en-US" sz="1400" dirty="0">
                  <a:solidFill>
                    <a:schemeClr val="accent1"/>
                  </a:solidFill>
                  <a:latin typeface="+mj-lt"/>
                </a:rPr>
                <a:t>) </a:t>
              </a:r>
            </a:p>
          </p:txBody>
        </p:sp>
      </p:grpSp>
      <p:grpSp>
        <p:nvGrpSpPr>
          <p:cNvPr id="71" name="Group 70">
            <a:extLst>
              <a:ext uri="{FF2B5EF4-FFF2-40B4-BE49-F238E27FC236}">
                <a16:creationId xmlns:a16="http://schemas.microsoft.com/office/drawing/2014/main" id="{B99ED894-EE74-4390-9B38-A45731F3CA8E}"/>
              </a:ext>
            </a:extLst>
          </p:cNvPr>
          <p:cNvGrpSpPr/>
          <p:nvPr/>
        </p:nvGrpSpPr>
        <p:grpSpPr>
          <a:xfrm>
            <a:off x="9741877" y="2612708"/>
            <a:ext cx="1864906" cy="2055895"/>
            <a:chOff x="9741877" y="1377871"/>
            <a:chExt cx="1864906" cy="2055895"/>
          </a:xfrm>
        </p:grpSpPr>
        <p:sp>
          <p:nvSpPr>
            <p:cNvPr id="29" name="Oval 28">
              <a:extLst>
                <a:ext uri="{FF2B5EF4-FFF2-40B4-BE49-F238E27FC236}">
                  <a16:creationId xmlns:a16="http://schemas.microsoft.com/office/drawing/2014/main" id="{6751B7D6-CE56-4CCF-8056-B403818DB0BB}"/>
                </a:ext>
              </a:extLst>
            </p:cNvPr>
            <p:cNvSpPr/>
            <p:nvPr/>
          </p:nvSpPr>
          <p:spPr>
            <a:xfrm>
              <a:off x="9944080" y="1377871"/>
              <a:ext cx="1460500" cy="1460500"/>
            </a:xfrm>
            <a:prstGeom prst="ellipse">
              <a:avLst/>
            </a:prstGeom>
            <a:blipFill>
              <a:blip r:embed="rId7">
                <a:extLst>
                  <a:ext uri="{28A0092B-C50C-407E-A947-70E740481C1C}">
                    <a14:useLocalDpi xmlns:a14="http://schemas.microsoft.com/office/drawing/2010/main" val="0"/>
                  </a:ext>
                </a:extLst>
              </a:blip>
              <a:srcRect/>
              <a:stretch>
                <a:fillRect l="-39000" r="-39000"/>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4" name="Rectangle 43">
              <a:extLst>
                <a:ext uri="{FF2B5EF4-FFF2-40B4-BE49-F238E27FC236}">
                  <a16:creationId xmlns:a16="http://schemas.microsoft.com/office/drawing/2014/main" id="{7FE56043-E90D-4EE5-A17A-31D989ABE650}"/>
                </a:ext>
              </a:extLst>
            </p:cNvPr>
            <p:cNvSpPr/>
            <p:nvPr/>
          </p:nvSpPr>
          <p:spPr>
            <a:xfrm>
              <a:off x="9741877" y="3002879"/>
              <a:ext cx="1864906" cy="430887"/>
            </a:xfrm>
            <a:prstGeom prst="rect">
              <a:avLst/>
            </a:prstGeom>
          </p:spPr>
          <p:txBody>
            <a:bodyPr wrap="square" lIns="0" tIns="0" rIns="0" bIns="0" anchor="b" anchorCtr="0">
              <a:spAutoFit/>
            </a:bodyPr>
            <a:lstStyle/>
            <a:p>
              <a:pPr algn="ctr"/>
              <a:r>
                <a:rPr lang="en-US" sz="1400" dirty="0">
                  <a:solidFill>
                    <a:schemeClr val="accent1"/>
                  </a:solidFill>
                  <a:latin typeface="+mj-lt"/>
                </a:rPr>
                <a:t>Digital Products</a:t>
              </a:r>
              <a:br>
                <a:rPr lang="en-US" sz="1400" dirty="0">
                  <a:solidFill>
                    <a:schemeClr val="accent1"/>
                  </a:solidFill>
                  <a:latin typeface="+mj-lt"/>
                </a:rPr>
              </a:br>
              <a:r>
                <a:rPr lang="en-US" sz="1400" dirty="0">
                  <a:solidFill>
                    <a:schemeClr val="accent1"/>
                  </a:solidFill>
                  <a:latin typeface="+mj-lt"/>
                </a:rPr>
                <a:t>and Services Platform </a:t>
              </a:r>
            </a:p>
          </p:txBody>
        </p:sp>
      </p:grpSp>
    </p:spTree>
    <p:extLst>
      <p:ext uri="{BB962C8B-B14F-4D97-AF65-F5344CB8AC3E}">
        <p14:creationId xmlns:p14="http://schemas.microsoft.com/office/powerpoint/2010/main" val="33115005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ADB6-33C8-4088-9929-AF6D388D13BC}"/>
              </a:ext>
            </a:extLst>
          </p:cNvPr>
          <p:cNvSpPr>
            <a:spLocks noGrp="1"/>
          </p:cNvSpPr>
          <p:nvPr>
            <p:ph type="title"/>
          </p:nvPr>
        </p:nvSpPr>
        <p:spPr>
          <a:xfrm>
            <a:off x="588263" y="293077"/>
            <a:ext cx="11018520" cy="492443"/>
          </a:xfrm>
        </p:spPr>
        <p:txBody>
          <a:bodyPr>
            <a:spAutoFit/>
          </a:bodyPr>
          <a:lstStyle/>
          <a:p>
            <a:r>
              <a:rPr lang="en-US" sz="3200" dirty="0"/>
              <a:t>COVID-19 fueled unprecedented demand for virtual care</a:t>
            </a:r>
          </a:p>
        </p:txBody>
      </p:sp>
      <p:sp>
        <p:nvSpPr>
          <p:cNvPr id="5" name="TextBox 4">
            <a:extLst>
              <a:ext uri="{FF2B5EF4-FFF2-40B4-BE49-F238E27FC236}">
                <a16:creationId xmlns:a16="http://schemas.microsoft.com/office/drawing/2014/main" id="{3F6B4240-FF94-46AD-AD53-F6A9D9D2599A}"/>
              </a:ext>
            </a:extLst>
          </p:cNvPr>
          <p:cNvSpPr txBox="1"/>
          <p:nvPr/>
        </p:nvSpPr>
        <p:spPr>
          <a:xfrm>
            <a:off x="38413" y="6583400"/>
            <a:ext cx="3937938" cy="338554"/>
          </a:xfrm>
          <a:prstGeom prst="rect">
            <a:avLst/>
          </a:prstGeom>
          <a:noFill/>
        </p:spPr>
        <p:txBody>
          <a:bodyPr wrap="none" lIns="0" rtlCol="0">
            <a:spAutoFit/>
          </a:bodyPr>
          <a:lstStyle/>
          <a:p>
            <a:r>
              <a:rPr lang="en-US" sz="800" dirty="0">
                <a:cs typeface="Arial" panose="020B0604020202020204" pitchFamily="34" charset="0"/>
                <a:hlinkClick r:id="rId3"/>
              </a:rPr>
              <a:t>https://ihub.scot/media/6928/2020205-hospital-at-home-guiding-principles.pdf</a:t>
            </a:r>
            <a:r>
              <a:rPr lang="en-US" sz="800" dirty="0">
                <a:cs typeface="Arial" panose="020B0604020202020204" pitchFamily="34" charset="0"/>
              </a:rPr>
              <a:t>  </a:t>
            </a:r>
          </a:p>
          <a:p>
            <a:r>
              <a:rPr lang="en-US" sz="800" dirty="0">
                <a:hlinkClick r:id="rId4"/>
              </a:rPr>
              <a:t>The future of telehealth: 8 trends | Healthcare Transformers</a:t>
            </a:r>
            <a:endParaRPr lang="en-US" sz="800" dirty="0">
              <a:cs typeface="Arial" panose="020B0604020202020204" pitchFamily="34" charset="0"/>
            </a:endParaRPr>
          </a:p>
        </p:txBody>
      </p:sp>
      <p:grpSp>
        <p:nvGrpSpPr>
          <p:cNvPr id="64" name="Group 63">
            <a:extLst>
              <a:ext uri="{FF2B5EF4-FFF2-40B4-BE49-F238E27FC236}">
                <a16:creationId xmlns:a16="http://schemas.microsoft.com/office/drawing/2014/main" id="{92BC56B4-ACE8-4A72-843F-A647EC66C0AA}"/>
              </a:ext>
            </a:extLst>
          </p:cNvPr>
          <p:cNvGrpSpPr/>
          <p:nvPr/>
        </p:nvGrpSpPr>
        <p:grpSpPr>
          <a:xfrm>
            <a:off x="590868" y="885622"/>
            <a:ext cx="11018520" cy="2859453"/>
            <a:chOff x="584200" y="938823"/>
            <a:chExt cx="11018520" cy="2859453"/>
          </a:xfrm>
        </p:grpSpPr>
        <p:sp>
          <p:nvSpPr>
            <p:cNvPr id="58" name="Rectangle 57">
              <a:extLst>
                <a:ext uri="{FF2B5EF4-FFF2-40B4-BE49-F238E27FC236}">
                  <a16:creationId xmlns:a16="http://schemas.microsoft.com/office/drawing/2014/main" id="{3B1EA10B-0BAB-475B-8D5E-E489DCE33530}"/>
                </a:ext>
              </a:extLst>
            </p:cNvPr>
            <p:cNvSpPr/>
            <p:nvPr/>
          </p:nvSpPr>
          <p:spPr bwMode="auto">
            <a:xfrm>
              <a:off x="584200" y="938823"/>
              <a:ext cx="11018520" cy="2859453"/>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grpSp>
          <p:nvGrpSpPr>
            <p:cNvPr id="57" name="Group 56">
              <a:extLst>
                <a:ext uri="{FF2B5EF4-FFF2-40B4-BE49-F238E27FC236}">
                  <a16:creationId xmlns:a16="http://schemas.microsoft.com/office/drawing/2014/main" id="{2FA17710-6575-4EB4-B56A-7BE5A390C7FA}"/>
                </a:ext>
              </a:extLst>
            </p:cNvPr>
            <p:cNvGrpSpPr/>
            <p:nvPr/>
          </p:nvGrpSpPr>
          <p:grpSpPr>
            <a:xfrm>
              <a:off x="757932" y="1098344"/>
              <a:ext cx="10671057" cy="2540410"/>
              <a:chOff x="568317" y="1365058"/>
              <a:chExt cx="11074396" cy="2636431"/>
            </a:xfrm>
          </p:grpSpPr>
          <p:sp>
            <p:nvSpPr>
              <p:cNvPr id="15" name="Arrow: Bent 14">
                <a:extLst>
                  <a:ext uri="{FF2B5EF4-FFF2-40B4-BE49-F238E27FC236}">
                    <a16:creationId xmlns:a16="http://schemas.microsoft.com/office/drawing/2014/main" id="{3888C54B-4CBA-4A1E-8642-C34ACC98D43A}"/>
                  </a:ext>
                </a:extLst>
              </p:cNvPr>
              <p:cNvSpPr/>
              <p:nvPr/>
            </p:nvSpPr>
            <p:spPr bwMode="auto">
              <a:xfrm rot="10800000" flipV="1">
                <a:off x="11086659" y="2319998"/>
                <a:ext cx="556054" cy="736826"/>
              </a:xfrm>
              <a:prstGeom prst="bentArrow">
                <a:avLst>
                  <a:gd name="adj1" fmla="val 25000"/>
                  <a:gd name="adj2" fmla="val 25000"/>
                  <a:gd name="adj3" fmla="val 25000"/>
                  <a:gd name="adj4" fmla="val 75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Freeform: Shape 15">
                <a:extLst>
                  <a:ext uri="{FF2B5EF4-FFF2-40B4-BE49-F238E27FC236}">
                    <a16:creationId xmlns:a16="http://schemas.microsoft.com/office/drawing/2014/main" id="{CFDE0604-A978-41FB-A1A2-4B1FB9BAFD36}"/>
                  </a:ext>
                </a:extLst>
              </p:cNvPr>
              <p:cNvSpPr/>
              <p:nvPr/>
            </p:nvSpPr>
            <p:spPr bwMode="auto">
              <a:xfrm>
                <a:off x="793771" y="2507945"/>
                <a:ext cx="10551885" cy="1253229"/>
              </a:xfrm>
              <a:custGeom>
                <a:avLst/>
                <a:gdLst>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296727 w 10551885"/>
                  <a:gd name="connsiteY21" fmla="*/ 606124 h 1253229"/>
                  <a:gd name="connsiteX22" fmla="*/ 297522 w 10551885"/>
                  <a:gd name="connsiteY22" fmla="*/ 606812 h 1253229"/>
                  <a:gd name="connsiteX23" fmla="*/ 325667 w 10551885"/>
                  <a:gd name="connsiteY23" fmla="*/ 637459 h 1253229"/>
                  <a:gd name="connsiteX24" fmla="*/ 583052 w 10551885"/>
                  <a:gd name="connsiteY24" fmla="*/ 733242 h 1253229"/>
                  <a:gd name="connsiteX25" fmla="*/ 603760 w 10551885"/>
                  <a:gd name="connsiteY25" fmla="*/ 731367 h 1253229"/>
                  <a:gd name="connsiteX26" fmla="*/ 683567 w 10551885"/>
                  <a:gd name="connsiteY26" fmla="*/ 747418 h 1253229"/>
                  <a:gd name="connsiteX27" fmla="*/ 658668 w 10551885"/>
                  <a:gd name="connsiteY27" fmla="*/ 819590 h 1253229"/>
                  <a:gd name="connsiteX28" fmla="*/ 658668 w 10551885"/>
                  <a:gd name="connsiteY28" fmla="*/ 1253229 h 1253229"/>
                  <a:gd name="connsiteX29" fmla="*/ 623622 w 10551885"/>
                  <a:gd name="connsiteY29" fmla="*/ 1253229 h 1253229"/>
                  <a:gd name="connsiteX30" fmla="*/ 0 w 10551885"/>
                  <a:gd name="connsiteY30" fmla="*/ 752978 h 1253229"/>
                  <a:gd name="connsiteX31" fmla="*/ 0 w 10551885"/>
                  <a:gd name="connsiteY31" fmla="*/ 500251 h 1253229"/>
                  <a:gd name="connsiteX32" fmla="*/ 623622 w 10551885"/>
                  <a:gd name="connsiteY32"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296727 w 10551885"/>
                  <a:gd name="connsiteY21" fmla="*/ 606124 h 1253229"/>
                  <a:gd name="connsiteX22" fmla="*/ 297522 w 10551885"/>
                  <a:gd name="connsiteY22" fmla="*/ 606812 h 1253229"/>
                  <a:gd name="connsiteX23" fmla="*/ 325667 w 10551885"/>
                  <a:gd name="connsiteY23" fmla="*/ 637459 h 1253229"/>
                  <a:gd name="connsiteX24" fmla="*/ 611627 w 10551885"/>
                  <a:gd name="connsiteY24" fmla="*/ 704667 h 1253229"/>
                  <a:gd name="connsiteX25" fmla="*/ 603760 w 10551885"/>
                  <a:gd name="connsiteY25" fmla="*/ 731367 h 1253229"/>
                  <a:gd name="connsiteX26" fmla="*/ 683567 w 10551885"/>
                  <a:gd name="connsiteY26" fmla="*/ 747418 h 1253229"/>
                  <a:gd name="connsiteX27" fmla="*/ 658668 w 10551885"/>
                  <a:gd name="connsiteY27" fmla="*/ 819590 h 1253229"/>
                  <a:gd name="connsiteX28" fmla="*/ 658668 w 10551885"/>
                  <a:gd name="connsiteY28" fmla="*/ 1253229 h 1253229"/>
                  <a:gd name="connsiteX29" fmla="*/ 623622 w 10551885"/>
                  <a:gd name="connsiteY29" fmla="*/ 1253229 h 1253229"/>
                  <a:gd name="connsiteX30" fmla="*/ 0 w 10551885"/>
                  <a:gd name="connsiteY30" fmla="*/ 752978 h 1253229"/>
                  <a:gd name="connsiteX31" fmla="*/ 0 w 10551885"/>
                  <a:gd name="connsiteY31" fmla="*/ 500251 h 1253229"/>
                  <a:gd name="connsiteX32" fmla="*/ 623622 w 10551885"/>
                  <a:gd name="connsiteY32"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296727 w 10551885"/>
                  <a:gd name="connsiteY21" fmla="*/ 606124 h 1253229"/>
                  <a:gd name="connsiteX22" fmla="*/ 297522 w 10551885"/>
                  <a:gd name="connsiteY22" fmla="*/ 606812 h 1253229"/>
                  <a:gd name="connsiteX23" fmla="*/ 325667 w 10551885"/>
                  <a:gd name="connsiteY23" fmla="*/ 637459 h 1253229"/>
                  <a:gd name="connsiteX24" fmla="*/ 611627 w 10551885"/>
                  <a:gd name="connsiteY24" fmla="*/ 704667 h 1253229"/>
                  <a:gd name="connsiteX25" fmla="*/ 603760 w 10551885"/>
                  <a:gd name="connsiteY25" fmla="*/ 731367 h 1253229"/>
                  <a:gd name="connsiteX26" fmla="*/ 658668 w 10551885"/>
                  <a:gd name="connsiteY26" fmla="*/ 819590 h 1253229"/>
                  <a:gd name="connsiteX27" fmla="*/ 658668 w 10551885"/>
                  <a:gd name="connsiteY27" fmla="*/ 1253229 h 1253229"/>
                  <a:gd name="connsiteX28" fmla="*/ 623622 w 10551885"/>
                  <a:gd name="connsiteY28" fmla="*/ 1253229 h 1253229"/>
                  <a:gd name="connsiteX29" fmla="*/ 0 w 10551885"/>
                  <a:gd name="connsiteY29" fmla="*/ 752978 h 1253229"/>
                  <a:gd name="connsiteX30" fmla="*/ 0 w 10551885"/>
                  <a:gd name="connsiteY30" fmla="*/ 500251 h 1253229"/>
                  <a:gd name="connsiteX31" fmla="*/ 623622 w 10551885"/>
                  <a:gd name="connsiteY31"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296727 w 10551885"/>
                  <a:gd name="connsiteY21" fmla="*/ 606124 h 1253229"/>
                  <a:gd name="connsiteX22" fmla="*/ 297522 w 10551885"/>
                  <a:gd name="connsiteY22" fmla="*/ 606812 h 1253229"/>
                  <a:gd name="connsiteX23" fmla="*/ 325667 w 10551885"/>
                  <a:gd name="connsiteY23" fmla="*/ 637459 h 1253229"/>
                  <a:gd name="connsiteX24" fmla="*/ 611627 w 10551885"/>
                  <a:gd name="connsiteY24" fmla="*/ 704667 h 1253229"/>
                  <a:gd name="connsiteX25" fmla="*/ 658668 w 10551885"/>
                  <a:gd name="connsiteY25" fmla="*/ 819590 h 1253229"/>
                  <a:gd name="connsiteX26" fmla="*/ 658668 w 10551885"/>
                  <a:gd name="connsiteY26" fmla="*/ 1253229 h 1253229"/>
                  <a:gd name="connsiteX27" fmla="*/ 623622 w 10551885"/>
                  <a:gd name="connsiteY27" fmla="*/ 1253229 h 1253229"/>
                  <a:gd name="connsiteX28" fmla="*/ 0 w 10551885"/>
                  <a:gd name="connsiteY28" fmla="*/ 752978 h 1253229"/>
                  <a:gd name="connsiteX29" fmla="*/ 0 w 10551885"/>
                  <a:gd name="connsiteY29" fmla="*/ 500251 h 1253229"/>
                  <a:gd name="connsiteX30" fmla="*/ 623622 w 10551885"/>
                  <a:gd name="connsiteY30"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296727 w 10551885"/>
                  <a:gd name="connsiteY21" fmla="*/ 606124 h 1253229"/>
                  <a:gd name="connsiteX22" fmla="*/ 325667 w 10551885"/>
                  <a:gd name="connsiteY22" fmla="*/ 637459 h 1253229"/>
                  <a:gd name="connsiteX23" fmla="*/ 611627 w 10551885"/>
                  <a:gd name="connsiteY23" fmla="*/ 704667 h 1253229"/>
                  <a:gd name="connsiteX24" fmla="*/ 658668 w 10551885"/>
                  <a:gd name="connsiteY24" fmla="*/ 819590 h 1253229"/>
                  <a:gd name="connsiteX25" fmla="*/ 658668 w 10551885"/>
                  <a:gd name="connsiteY25" fmla="*/ 1253229 h 1253229"/>
                  <a:gd name="connsiteX26" fmla="*/ 623622 w 10551885"/>
                  <a:gd name="connsiteY26" fmla="*/ 1253229 h 1253229"/>
                  <a:gd name="connsiteX27" fmla="*/ 0 w 10551885"/>
                  <a:gd name="connsiteY27" fmla="*/ 752978 h 1253229"/>
                  <a:gd name="connsiteX28" fmla="*/ 0 w 10551885"/>
                  <a:gd name="connsiteY28" fmla="*/ 500251 h 1253229"/>
                  <a:gd name="connsiteX29" fmla="*/ 623622 w 10551885"/>
                  <a:gd name="connsiteY29"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296456 w 10551885"/>
                  <a:gd name="connsiteY20" fmla="*/ 605651 h 1253229"/>
                  <a:gd name="connsiteX21" fmla="*/ 325667 w 10551885"/>
                  <a:gd name="connsiteY21" fmla="*/ 637459 h 1253229"/>
                  <a:gd name="connsiteX22" fmla="*/ 611627 w 10551885"/>
                  <a:gd name="connsiteY22" fmla="*/ 704667 h 1253229"/>
                  <a:gd name="connsiteX23" fmla="*/ 658668 w 10551885"/>
                  <a:gd name="connsiteY23" fmla="*/ 819590 h 1253229"/>
                  <a:gd name="connsiteX24" fmla="*/ 658668 w 10551885"/>
                  <a:gd name="connsiteY24" fmla="*/ 1253229 h 1253229"/>
                  <a:gd name="connsiteX25" fmla="*/ 623622 w 10551885"/>
                  <a:gd name="connsiteY25" fmla="*/ 1253229 h 1253229"/>
                  <a:gd name="connsiteX26" fmla="*/ 0 w 10551885"/>
                  <a:gd name="connsiteY26" fmla="*/ 752978 h 1253229"/>
                  <a:gd name="connsiteX27" fmla="*/ 0 w 10551885"/>
                  <a:gd name="connsiteY27" fmla="*/ 500251 h 1253229"/>
                  <a:gd name="connsiteX28" fmla="*/ 623622 w 10551885"/>
                  <a:gd name="connsiteY28"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325667 w 10551885"/>
                  <a:gd name="connsiteY20" fmla="*/ 637459 h 1253229"/>
                  <a:gd name="connsiteX21" fmla="*/ 611627 w 10551885"/>
                  <a:gd name="connsiteY21" fmla="*/ 704667 h 1253229"/>
                  <a:gd name="connsiteX22" fmla="*/ 658668 w 10551885"/>
                  <a:gd name="connsiteY22" fmla="*/ 819590 h 1253229"/>
                  <a:gd name="connsiteX23" fmla="*/ 658668 w 10551885"/>
                  <a:gd name="connsiteY23" fmla="*/ 1253229 h 1253229"/>
                  <a:gd name="connsiteX24" fmla="*/ 623622 w 10551885"/>
                  <a:gd name="connsiteY24" fmla="*/ 1253229 h 1253229"/>
                  <a:gd name="connsiteX25" fmla="*/ 0 w 10551885"/>
                  <a:gd name="connsiteY25" fmla="*/ 752978 h 1253229"/>
                  <a:gd name="connsiteX26" fmla="*/ 0 w 10551885"/>
                  <a:gd name="connsiteY26" fmla="*/ 500251 h 1253229"/>
                  <a:gd name="connsiteX27" fmla="*/ 623622 w 10551885"/>
                  <a:gd name="connsiteY27"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611627 w 10551885"/>
                  <a:gd name="connsiteY20" fmla="*/ 704667 h 1253229"/>
                  <a:gd name="connsiteX21" fmla="*/ 658668 w 10551885"/>
                  <a:gd name="connsiteY21" fmla="*/ 819590 h 1253229"/>
                  <a:gd name="connsiteX22" fmla="*/ 658668 w 10551885"/>
                  <a:gd name="connsiteY22" fmla="*/ 1253229 h 1253229"/>
                  <a:gd name="connsiteX23" fmla="*/ 623622 w 10551885"/>
                  <a:gd name="connsiteY23" fmla="*/ 1253229 h 1253229"/>
                  <a:gd name="connsiteX24" fmla="*/ 0 w 10551885"/>
                  <a:gd name="connsiteY24" fmla="*/ 752978 h 1253229"/>
                  <a:gd name="connsiteX25" fmla="*/ 0 w 10551885"/>
                  <a:gd name="connsiteY25" fmla="*/ 500251 h 1253229"/>
                  <a:gd name="connsiteX26" fmla="*/ 623622 w 10551885"/>
                  <a:gd name="connsiteY26"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10013099 w 10551885"/>
                  <a:gd name="connsiteY10" fmla="*/ 73324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611627 w 10551885"/>
                  <a:gd name="connsiteY20" fmla="*/ 704667 h 1253229"/>
                  <a:gd name="connsiteX21" fmla="*/ 658668 w 10551885"/>
                  <a:gd name="connsiteY21" fmla="*/ 819590 h 1253229"/>
                  <a:gd name="connsiteX22" fmla="*/ 658668 w 10551885"/>
                  <a:gd name="connsiteY22" fmla="*/ 1253229 h 1253229"/>
                  <a:gd name="connsiteX23" fmla="*/ 623622 w 10551885"/>
                  <a:gd name="connsiteY23" fmla="*/ 1253229 h 1253229"/>
                  <a:gd name="connsiteX24" fmla="*/ 0 w 10551885"/>
                  <a:gd name="connsiteY24" fmla="*/ 752978 h 1253229"/>
                  <a:gd name="connsiteX25" fmla="*/ 0 w 10551885"/>
                  <a:gd name="connsiteY25" fmla="*/ 500251 h 1253229"/>
                  <a:gd name="connsiteX26" fmla="*/ 623622 w 10551885"/>
                  <a:gd name="connsiteY26"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9994049 w 10551885"/>
                  <a:gd name="connsiteY10" fmla="*/ 714192 h 1253229"/>
                  <a:gd name="connsiteX11" fmla="*/ 10377097 w 10551885"/>
                  <a:gd name="connsiteY11" fmla="*/ 406217 h 1253229"/>
                  <a:gd name="connsiteX12" fmla="*/ 10013099 w 10551885"/>
                  <a:gd name="connsiteY12" fmla="*/ 79192 h 1253229"/>
                  <a:gd name="connsiteX13" fmla="*/ 9955801 w 10551885"/>
                  <a:gd name="connsiteY13" fmla="*/ 84382 h 1253229"/>
                  <a:gd name="connsiteX14" fmla="*/ 9886689 w 10551885"/>
                  <a:gd name="connsiteY14" fmla="*/ 77259 h 1253229"/>
                  <a:gd name="connsiteX15" fmla="*/ 665196 w 10551885"/>
                  <a:gd name="connsiteY15" fmla="*/ 77259 h 1253229"/>
                  <a:gd name="connsiteX16" fmla="*/ 613136 w 10551885"/>
                  <a:gd name="connsiteY16" fmla="*/ 81917 h 1253229"/>
                  <a:gd name="connsiteX17" fmla="*/ 583052 w 10551885"/>
                  <a:gd name="connsiteY17" fmla="*/ 79192 h 1253229"/>
                  <a:gd name="connsiteX18" fmla="*/ 219054 w 10551885"/>
                  <a:gd name="connsiteY18" fmla="*/ 406217 h 1253229"/>
                  <a:gd name="connsiteX19" fmla="*/ 281219 w 10551885"/>
                  <a:gd name="connsiteY19" fmla="*/ 589060 h 1253229"/>
                  <a:gd name="connsiteX20" fmla="*/ 611627 w 10551885"/>
                  <a:gd name="connsiteY20" fmla="*/ 704667 h 1253229"/>
                  <a:gd name="connsiteX21" fmla="*/ 658668 w 10551885"/>
                  <a:gd name="connsiteY21" fmla="*/ 819590 h 1253229"/>
                  <a:gd name="connsiteX22" fmla="*/ 658668 w 10551885"/>
                  <a:gd name="connsiteY22" fmla="*/ 1253229 h 1253229"/>
                  <a:gd name="connsiteX23" fmla="*/ 623622 w 10551885"/>
                  <a:gd name="connsiteY23" fmla="*/ 1253229 h 1253229"/>
                  <a:gd name="connsiteX24" fmla="*/ 0 w 10551885"/>
                  <a:gd name="connsiteY24" fmla="*/ 752978 h 1253229"/>
                  <a:gd name="connsiteX25" fmla="*/ 0 w 10551885"/>
                  <a:gd name="connsiteY25" fmla="*/ 500251 h 1253229"/>
                  <a:gd name="connsiteX26" fmla="*/ 623622 w 10551885"/>
                  <a:gd name="connsiteY26"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9994049 w 10551885"/>
                  <a:gd name="connsiteY10" fmla="*/ 714192 h 1253229"/>
                  <a:gd name="connsiteX11" fmla="*/ 10377097 w 10551885"/>
                  <a:gd name="connsiteY11" fmla="*/ 406217 h 1253229"/>
                  <a:gd name="connsiteX12" fmla="*/ 10013099 w 10551885"/>
                  <a:gd name="connsiteY12" fmla="*/ 79192 h 1253229"/>
                  <a:gd name="connsiteX13" fmla="*/ 9886689 w 10551885"/>
                  <a:gd name="connsiteY13" fmla="*/ 77259 h 1253229"/>
                  <a:gd name="connsiteX14" fmla="*/ 665196 w 10551885"/>
                  <a:gd name="connsiteY14" fmla="*/ 77259 h 1253229"/>
                  <a:gd name="connsiteX15" fmla="*/ 613136 w 10551885"/>
                  <a:gd name="connsiteY15" fmla="*/ 81917 h 1253229"/>
                  <a:gd name="connsiteX16" fmla="*/ 583052 w 10551885"/>
                  <a:gd name="connsiteY16" fmla="*/ 79192 h 1253229"/>
                  <a:gd name="connsiteX17" fmla="*/ 219054 w 10551885"/>
                  <a:gd name="connsiteY17" fmla="*/ 406217 h 1253229"/>
                  <a:gd name="connsiteX18" fmla="*/ 281219 w 10551885"/>
                  <a:gd name="connsiteY18" fmla="*/ 589060 h 1253229"/>
                  <a:gd name="connsiteX19" fmla="*/ 611627 w 10551885"/>
                  <a:gd name="connsiteY19" fmla="*/ 704667 h 1253229"/>
                  <a:gd name="connsiteX20" fmla="*/ 658668 w 10551885"/>
                  <a:gd name="connsiteY20" fmla="*/ 819590 h 1253229"/>
                  <a:gd name="connsiteX21" fmla="*/ 658668 w 10551885"/>
                  <a:gd name="connsiteY21" fmla="*/ 1253229 h 1253229"/>
                  <a:gd name="connsiteX22" fmla="*/ 623622 w 10551885"/>
                  <a:gd name="connsiteY22" fmla="*/ 1253229 h 1253229"/>
                  <a:gd name="connsiteX23" fmla="*/ 0 w 10551885"/>
                  <a:gd name="connsiteY23" fmla="*/ 752978 h 1253229"/>
                  <a:gd name="connsiteX24" fmla="*/ 0 w 10551885"/>
                  <a:gd name="connsiteY24" fmla="*/ 500251 h 1253229"/>
                  <a:gd name="connsiteX25" fmla="*/ 623622 w 10551885"/>
                  <a:gd name="connsiteY25"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4878 w 10551885"/>
                  <a:gd name="connsiteY6" fmla="*/ 810684 h 1253229"/>
                  <a:gd name="connsiteX7" fmla="*/ 9814676 w 10551885"/>
                  <a:gd name="connsiteY7" fmla="*/ 784115 h 1253229"/>
                  <a:gd name="connsiteX8" fmla="*/ 9939659 w 10551885"/>
                  <a:gd name="connsiteY8" fmla="*/ 741690 h 1253229"/>
                  <a:gd name="connsiteX9" fmla="*/ 9970260 w 10551885"/>
                  <a:gd name="connsiteY9" fmla="*/ 729362 h 1253229"/>
                  <a:gd name="connsiteX10" fmla="*/ 9994049 w 10551885"/>
                  <a:gd name="connsiteY10" fmla="*/ 714192 h 1253229"/>
                  <a:gd name="connsiteX11" fmla="*/ 10377097 w 10551885"/>
                  <a:gd name="connsiteY11" fmla="*/ 406217 h 1253229"/>
                  <a:gd name="connsiteX12" fmla="*/ 10013099 w 10551885"/>
                  <a:gd name="connsiteY12" fmla="*/ 79192 h 1253229"/>
                  <a:gd name="connsiteX13" fmla="*/ 665196 w 10551885"/>
                  <a:gd name="connsiteY13" fmla="*/ 77259 h 1253229"/>
                  <a:gd name="connsiteX14" fmla="*/ 613136 w 10551885"/>
                  <a:gd name="connsiteY14" fmla="*/ 81917 h 1253229"/>
                  <a:gd name="connsiteX15" fmla="*/ 583052 w 10551885"/>
                  <a:gd name="connsiteY15" fmla="*/ 79192 h 1253229"/>
                  <a:gd name="connsiteX16" fmla="*/ 219054 w 10551885"/>
                  <a:gd name="connsiteY16" fmla="*/ 406217 h 1253229"/>
                  <a:gd name="connsiteX17" fmla="*/ 281219 w 10551885"/>
                  <a:gd name="connsiteY17" fmla="*/ 589060 h 1253229"/>
                  <a:gd name="connsiteX18" fmla="*/ 611627 w 10551885"/>
                  <a:gd name="connsiteY18" fmla="*/ 704667 h 1253229"/>
                  <a:gd name="connsiteX19" fmla="*/ 658668 w 10551885"/>
                  <a:gd name="connsiteY19" fmla="*/ 819590 h 1253229"/>
                  <a:gd name="connsiteX20" fmla="*/ 658668 w 10551885"/>
                  <a:gd name="connsiteY20" fmla="*/ 1253229 h 1253229"/>
                  <a:gd name="connsiteX21" fmla="*/ 623622 w 10551885"/>
                  <a:gd name="connsiteY21" fmla="*/ 1253229 h 1253229"/>
                  <a:gd name="connsiteX22" fmla="*/ 0 w 10551885"/>
                  <a:gd name="connsiteY22" fmla="*/ 752978 h 1253229"/>
                  <a:gd name="connsiteX23" fmla="*/ 0 w 10551885"/>
                  <a:gd name="connsiteY23" fmla="*/ 500251 h 1253229"/>
                  <a:gd name="connsiteX24" fmla="*/ 623622 w 10551885"/>
                  <a:gd name="connsiteY24"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814676 w 10551885"/>
                  <a:gd name="connsiteY6" fmla="*/ 784115 h 1253229"/>
                  <a:gd name="connsiteX7" fmla="*/ 9939659 w 10551885"/>
                  <a:gd name="connsiteY7" fmla="*/ 741690 h 1253229"/>
                  <a:gd name="connsiteX8" fmla="*/ 9970260 w 10551885"/>
                  <a:gd name="connsiteY8" fmla="*/ 729362 h 1253229"/>
                  <a:gd name="connsiteX9" fmla="*/ 9994049 w 10551885"/>
                  <a:gd name="connsiteY9" fmla="*/ 714192 h 1253229"/>
                  <a:gd name="connsiteX10" fmla="*/ 10377097 w 10551885"/>
                  <a:gd name="connsiteY10" fmla="*/ 406217 h 1253229"/>
                  <a:gd name="connsiteX11" fmla="*/ 10013099 w 10551885"/>
                  <a:gd name="connsiteY11" fmla="*/ 79192 h 1253229"/>
                  <a:gd name="connsiteX12" fmla="*/ 665196 w 10551885"/>
                  <a:gd name="connsiteY12" fmla="*/ 77259 h 1253229"/>
                  <a:gd name="connsiteX13" fmla="*/ 613136 w 10551885"/>
                  <a:gd name="connsiteY13" fmla="*/ 81917 h 1253229"/>
                  <a:gd name="connsiteX14" fmla="*/ 583052 w 10551885"/>
                  <a:gd name="connsiteY14" fmla="*/ 79192 h 1253229"/>
                  <a:gd name="connsiteX15" fmla="*/ 219054 w 10551885"/>
                  <a:gd name="connsiteY15" fmla="*/ 406217 h 1253229"/>
                  <a:gd name="connsiteX16" fmla="*/ 281219 w 10551885"/>
                  <a:gd name="connsiteY16" fmla="*/ 589060 h 1253229"/>
                  <a:gd name="connsiteX17" fmla="*/ 611627 w 10551885"/>
                  <a:gd name="connsiteY17" fmla="*/ 704667 h 1253229"/>
                  <a:gd name="connsiteX18" fmla="*/ 658668 w 10551885"/>
                  <a:gd name="connsiteY18" fmla="*/ 819590 h 1253229"/>
                  <a:gd name="connsiteX19" fmla="*/ 658668 w 10551885"/>
                  <a:gd name="connsiteY19" fmla="*/ 1253229 h 1253229"/>
                  <a:gd name="connsiteX20" fmla="*/ 623622 w 10551885"/>
                  <a:gd name="connsiteY20" fmla="*/ 1253229 h 1253229"/>
                  <a:gd name="connsiteX21" fmla="*/ 0 w 10551885"/>
                  <a:gd name="connsiteY21" fmla="*/ 752978 h 1253229"/>
                  <a:gd name="connsiteX22" fmla="*/ 0 w 10551885"/>
                  <a:gd name="connsiteY22" fmla="*/ 500251 h 1253229"/>
                  <a:gd name="connsiteX23" fmla="*/ 623622 w 10551885"/>
                  <a:gd name="connsiteY23"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39659 w 10551885"/>
                  <a:gd name="connsiteY6" fmla="*/ 741690 h 1253229"/>
                  <a:gd name="connsiteX7" fmla="*/ 9970260 w 10551885"/>
                  <a:gd name="connsiteY7" fmla="*/ 729362 h 1253229"/>
                  <a:gd name="connsiteX8" fmla="*/ 9994049 w 10551885"/>
                  <a:gd name="connsiteY8" fmla="*/ 714192 h 1253229"/>
                  <a:gd name="connsiteX9" fmla="*/ 10377097 w 10551885"/>
                  <a:gd name="connsiteY9" fmla="*/ 406217 h 1253229"/>
                  <a:gd name="connsiteX10" fmla="*/ 10013099 w 10551885"/>
                  <a:gd name="connsiteY10" fmla="*/ 79192 h 1253229"/>
                  <a:gd name="connsiteX11" fmla="*/ 665196 w 10551885"/>
                  <a:gd name="connsiteY11" fmla="*/ 77259 h 1253229"/>
                  <a:gd name="connsiteX12" fmla="*/ 613136 w 10551885"/>
                  <a:gd name="connsiteY12" fmla="*/ 81917 h 1253229"/>
                  <a:gd name="connsiteX13" fmla="*/ 583052 w 10551885"/>
                  <a:gd name="connsiteY13" fmla="*/ 79192 h 1253229"/>
                  <a:gd name="connsiteX14" fmla="*/ 219054 w 10551885"/>
                  <a:gd name="connsiteY14" fmla="*/ 406217 h 1253229"/>
                  <a:gd name="connsiteX15" fmla="*/ 281219 w 10551885"/>
                  <a:gd name="connsiteY15" fmla="*/ 589060 h 1253229"/>
                  <a:gd name="connsiteX16" fmla="*/ 611627 w 10551885"/>
                  <a:gd name="connsiteY16" fmla="*/ 704667 h 1253229"/>
                  <a:gd name="connsiteX17" fmla="*/ 658668 w 10551885"/>
                  <a:gd name="connsiteY17" fmla="*/ 819590 h 1253229"/>
                  <a:gd name="connsiteX18" fmla="*/ 658668 w 10551885"/>
                  <a:gd name="connsiteY18" fmla="*/ 1253229 h 1253229"/>
                  <a:gd name="connsiteX19" fmla="*/ 623622 w 10551885"/>
                  <a:gd name="connsiteY19" fmla="*/ 1253229 h 1253229"/>
                  <a:gd name="connsiteX20" fmla="*/ 0 w 10551885"/>
                  <a:gd name="connsiteY20" fmla="*/ 752978 h 1253229"/>
                  <a:gd name="connsiteX21" fmla="*/ 0 w 10551885"/>
                  <a:gd name="connsiteY21" fmla="*/ 500251 h 1253229"/>
                  <a:gd name="connsiteX22" fmla="*/ 623622 w 10551885"/>
                  <a:gd name="connsiteY22"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0260 w 10551885"/>
                  <a:gd name="connsiteY6" fmla="*/ 729362 h 1253229"/>
                  <a:gd name="connsiteX7" fmla="*/ 9994049 w 10551885"/>
                  <a:gd name="connsiteY7" fmla="*/ 714192 h 1253229"/>
                  <a:gd name="connsiteX8" fmla="*/ 10377097 w 10551885"/>
                  <a:gd name="connsiteY8" fmla="*/ 406217 h 1253229"/>
                  <a:gd name="connsiteX9" fmla="*/ 10013099 w 10551885"/>
                  <a:gd name="connsiteY9" fmla="*/ 79192 h 1253229"/>
                  <a:gd name="connsiteX10" fmla="*/ 665196 w 10551885"/>
                  <a:gd name="connsiteY10" fmla="*/ 77259 h 1253229"/>
                  <a:gd name="connsiteX11" fmla="*/ 613136 w 10551885"/>
                  <a:gd name="connsiteY11" fmla="*/ 81917 h 1253229"/>
                  <a:gd name="connsiteX12" fmla="*/ 583052 w 10551885"/>
                  <a:gd name="connsiteY12" fmla="*/ 79192 h 1253229"/>
                  <a:gd name="connsiteX13" fmla="*/ 219054 w 10551885"/>
                  <a:gd name="connsiteY13" fmla="*/ 406217 h 1253229"/>
                  <a:gd name="connsiteX14" fmla="*/ 281219 w 10551885"/>
                  <a:gd name="connsiteY14" fmla="*/ 589060 h 1253229"/>
                  <a:gd name="connsiteX15" fmla="*/ 611627 w 10551885"/>
                  <a:gd name="connsiteY15" fmla="*/ 704667 h 1253229"/>
                  <a:gd name="connsiteX16" fmla="*/ 658668 w 10551885"/>
                  <a:gd name="connsiteY16" fmla="*/ 819590 h 1253229"/>
                  <a:gd name="connsiteX17" fmla="*/ 658668 w 10551885"/>
                  <a:gd name="connsiteY17" fmla="*/ 1253229 h 1253229"/>
                  <a:gd name="connsiteX18" fmla="*/ 623622 w 10551885"/>
                  <a:gd name="connsiteY18" fmla="*/ 1253229 h 1253229"/>
                  <a:gd name="connsiteX19" fmla="*/ 0 w 10551885"/>
                  <a:gd name="connsiteY19" fmla="*/ 752978 h 1253229"/>
                  <a:gd name="connsiteX20" fmla="*/ 0 w 10551885"/>
                  <a:gd name="connsiteY20" fmla="*/ 500251 h 1253229"/>
                  <a:gd name="connsiteX21" fmla="*/ 623622 w 10551885"/>
                  <a:gd name="connsiteY21"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0260 w 10551885"/>
                  <a:gd name="connsiteY6" fmla="*/ 729362 h 1253229"/>
                  <a:gd name="connsiteX7" fmla="*/ 9994049 w 10551885"/>
                  <a:gd name="connsiteY7" fmla="*/ 714192 h 1253229"/>
                  <a:gd name="connsiteX8" fmla="*/ 10377097 w 10551885"/>
                  <a:gd name="connsiteY8" fmla="*/ 406217 h 1253229"/>
                  <a:gd name="connsiteX9" fmla="*/ 10013099 w 10551885"/>
                  <a:gd name="connsiteY9" fmla="*/ 79192 h 1253229"/>
                  <a:gd name="connsiteX10" fmla="*/ 665196 w 10551885"/>
                  <a:gd name="connsiteY10" fmla="*/ 77259 h 1253229"/>
                  <a:gd name="connsiteX11" fmla="*/ 613136 w 10551885"/>
                  <a:gd name="connsiteY11" fmla="*/ 81917 h 1253229"/>
                  <a:gd name="connsiteX12" fmla="*/ 583052 w 10551885"/>
                  <a:gd name="connsiteY12" fmla="*/ 79192 h 1253229"/>
                  <a:gd name="connsiteX13" fmla="*/ 219054 w 10551885"/>
                  <a:gd name="connsiteY13" fmla="*/ 406217 h 1253229"/>
                  <a:gd name="connsiteX14" fmla="*/ 611627 w 10551885"/>
                  <a:gd name="connsiteY14" fmla="*/ 704667 h 1253229"/>
                  <a:gd name="connsiteX15" fmla="*/ 658668 w 10551885"/>
                  <a:gd name="connsiteY15" fmla="*/ 819590 h 1253229"/>
                  <a:gd name="connsiteX16" fmla="*/ 658668 w 10551885"/>
                  <a:gd name="connsiteY16" fmla="*/ 1253229 h 1253229"/>
                  <a:gd name="connsiteX17" fmla="*/ 623622 w 10551885"/>
                  <a:gd name="connsiteY17" fmla="*/ 1253229 h 1253229"/>
                  <a:gd name="connsiteX18" fmla="*/ 0 w 10551885"/>
                  <a:gd name="connsiteY18" fmla="*/ 752978 h 1253229"/>
                  <a:gd name="connsiteX19" fmla="*/ 0 w 10551885"/>
                  <a:gd name="connsiteY19" fmla="*/ 500251 h 1253229"/>
                  <a:gd name="connsiteX20" fmla="*/ 623622 w 10551885"/>
                  <a:gd name="connsiteY20"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0260 w 10551885"/>
                  <a:gd name="connsiteY6" fmla="*/ 729362 h 1253229"/>
                  <a:gd name="connsiteX7" fmla="*/ 9994049 w 10551885"/>
                  <a:gd name="connsiteY7" fmla="*/ 714192 h 1253229"/>
                  <a:gd name="connsiteX8" fmla="*/ 10377097 w 10551885"/>
                  <a:gd name="connsiteY8" fmla="*/ 406217 h 1253229"/>
                  <a:gd name="connsiteX9" fmla="*/ 10013099 w 10551885"/>
                  <a:gd name="connsiteY9" fmla="*/ 79192 h 1253229"/>
                  <a:gd name="connsiteX10" fmla="*/ 665196 w 10551885"/>
                  <a:gd name="connsiteY10" fmla="*/ 77259 h 1253229"/>
                  <a:gd name="connsiteX11" fmla="*/ 613136 w 10551885"/>
                  <a:gd name="connsiteY11" fmla="*/ 81917 h 1253229"/>
                  <a:gd name="connsiteX12" fmla="*/ 583052 w 10551885"/>
                  <a:gd name="connsiteY12" fmla="*/ 79192 h 1253229"/>
                  <a:gd name="connsiteX13" fmla="*/ 219054 w 10551885"/>
                  <a:gd name="connsiteY13" fmla="*/ 406217 h 1253229"/>
                  <a:gd name="connsiteX14" fmla="*/ 611627 w 10551885"/>
                  <a:gd name="connsiteY14" fmla="*/ 704667 h 1253229"/>
                  <a:gd name="connsiteX15" fmla="*/ 658668 w 10551885"/>
                  <a:gd name="connsiteY15" fmla="*/ 819590 h 1253229"/>
                  <a:gd name="connsiteX16" fmla="*/ 658668 w 10551885"/>
                  <a:gd name="connsiteY16" fmla="*/ 1253229 h 1253229"/>
                  <a:gd name="connsiteX17" fmla="*/ 623622 w 10551885"/>
                  <a:gd name="connsiteY17" fmla="*/ 1253229 h 1253229"/>
                  <a:gd name="connsiteX18" fmla="*/ 0 w 10551885"/>
                  <a:gd name="connsiteY18" fmla="*/ 752978 h 1253229"/>
                  <a:gd name="connsiteX19" fmla="*/ 0 w 10551885"/>
                  <a:gd name="connsiteY19" fmla="*/ 500251 h 1253229"/>
                  <a:gd name="connsiteX20" fmla="*/ 623622 w 10551885"/>
                  <a:gd name="connsiteY20" fmla="*/ 0 h 1253229"/>
                  <a:gd name="connsiteX0" fmla="*/ 623622 w 10551885"/>
                  <a:gd name="connsiteY0" fmla="*/ 0 h 1253229"/>
                  <a:gd name="connsiteX1" fmla="*/ 9928263 w 10551885"/>
                  <a:gd name="connsiteY1" fmla="*/ 0 h 1253229"/>
                  <a:gd name="connsiteX2" fmla="*/ 10551885 w 10551885"/>
                  <a:gd name="connsiteY2" fmla="*/ 500251 h 1253229"/>
                  <a:gd name="connsiteX3" fmla="*/ 10551885 w 10551885"/>
                  <a:gd name="connsiteY3" fmla="*/ 752978 h 1253229"/>
                  <a:gd name="connsiteX4" fmla="*/ 10053944 w 10551885"/>
                  <a:gd name="connsiteY4" fmla="*/ 1243066 h 1253229"/>
                  <a:gd name="connsiteX5" fmla="*/ 9974878 w 10551885"/>
                  <a:gd name="connsiteY5" fmla="*/ 1249460 h 1253229"/>
                  <a:gd name="connsiteX6" fmla="*/ 9970260 w 10551885"/>
                  <a:gd name="connsiteY6" fmla="*/ 729362 h 1253229"/>
                  <a:gd name="connsiteX7" fmla="*/ 9994049 w 10551885"/>
                  <a:gd name="connsiteY7" fmla="*/ 714192 h 1253229"/>
                  <a:gd name="connsiteX8" fmla="*/ 10377097 w 10551885"/>
                  <a:gd name="connsiteY8" fmla="*/ 406217 h 1253229"/>
                  <a:gd name="connsiteX9" fmla="*/ 10013099 w 10551885"/>
                  <a:gd name="connsiteY9" fmla="*/ 79192 h 1253229"/>
                  <a:gd name="connsiteX10" fmla="*/ 665196 w 10551885"/>
                  <a:gd name="connsiteY10" fmla="*/ 77259 h 1253229"/>
                  <a:gd name="connsiteX11" fmla="*/ 613136 w 10551885"/>
                  <a:gd name="connsiteY11" fmla="*/ 81917 h 1253229"/>
                  <a:gd name="connsiteX12" fmla="*/ 583052 w 10551885"/>
                  <a:gd name="connsiteY12" fmla="*/ 79192 h 1253229"/>
                  <a:gd name="connsiteX13" fmla="*/ 219054 w 10551885"/>
                  <a:gd name="connsiteY13" fmla="*/ 406217 h 1253229"/>
                  <a:gd name="connsiteX14" fmla="*/ 611627 w 10551885"/>
                  <a:gd name="connsiteY14" fmla="*/ 704667 h 1253229"/>
                  <a:gd name="connsiteX15" fmla="*/ 658668 w 10551885"/>
                  <a:gd name="connsiteY15" fmla="*/ 819590 h 1253229"/>
                  <a:gd name="connsiteX16" fmla="*/ 658668 w 10551885"/>
                  <a:gd name="connsiteY16" fmla="*/ 1253229 h 1253229"/>
                  <a:gd name="connsiteX17" fmla="*/ 623622 w 10551885"/>
                  <a:gd name="connsiteY17" fmla="*/ 1253229 h 1253229"/>
                  <a:gd name="connsiteX18" fmla="*/ 0 w 10551885"/>
                  <a:gd name="connsiteY18" fmla="*/ 752978 h 1253229"/>
                  <a:gd name="connsiteX19" fmla="*/ 0 w 10551885"/>
                  <a:gd name="connsiteY19" fmla="*/ 500251 h 1253229"/>
                  <a:gd name="connsiteX20" fmla="*/ 623622 w 10551885"/>
                  <a:gd name="connsiteY20" fmla="*/ 0 h 125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51885" h="1253229">
                    <a:moveTo>
                      <a:pt x="623622" y="0"/>
                    </a:moveTo>
                    <a:lnTo>
                      <a:pt x="9928263" y="0"/>
                    </a:lnTo>
                    <a:cubicBezTo>
                      <a:pt x="10272680" y="0"/>
                      <a:pt x="10551885" y="223970"/>
                      <a:pt x="10551885" y="500251"/>
                    </a:cubicBezTo>
                    <a:lnTo>
                      <a:pt x="10551885" y="752978"/>
                    </a:lnTo>
                    <a:cubicBezTo>
                      <a:pt x="10551885" y="994724"/>
                      <a:pt x="10338118" y="1196419"/>
                      <a:pt x="10053944" y="1243066"/>
                    </a:cubicBezTo>
                    <a:lnTo>
                      <a:pt x="9974878" y="1249460"/>
                    </a:lnTo>
                    <a:cubicBezTo>
                      <a:pt x="9973339" y="1076094"/>
                      <a:pt x="9971799" y="902728"/>
                      <a:pt x="9970260" y="729362"/>
                    </a:cubicBezTo>
                    <a:lnTo>
                      <a:pt x="9994049" y="714192"/>
                    </a:lnTo>
                    <a:cubicBezTo>
                      <a:pt x="10293934" y="714192"/>
                      <a:pt x="10373922" y="512050"/>
                      <a:pt x="10377097" y="406217"/>
                    </a:cubicBezTo>
                    <a:cubicBezTo>
                      <a:pt x="10380272" y="300384"/>
                      <a:pt x="10214130" y="79192"/>
                      <a:pt x="10013099" y="79192"/>
                    </a:cubicBezTo>
                    <a:lnTo>
                      <a:pt x="665196" y="77259"/>
                    </a:lnTo>
                    <a:lnTo>
                      <a:pt x="613136" y="81917"/>
                    </a:lnTo>
                    <a:lnTo>
                      <a:pt x="583052" y="79192"/>
                    </a:lnTo>
                    <a:cubicBezTo>
                      <a:pt x="382022" y="79192"/>
                      <a:pt x="214292" y="301971"/>
                      <a:pt x="219054" y="406217"/>
                    </a:cubicBezTo>
                    <a:cubicBezTo>
                      <a:pt x="223817" y="510463"/>
                      <a:pt x="241796" y="685199"/>
                      <a:pt x="611627" y="704667"/>
                    </a:cubicBezTo>
                    <a:lnTo>
                      <a:pt x="658668" y="819590"/>
                    </a:lnTo>
                    <a:lnTo>
                      <a:pt x="658668" y="1253229"/>
                    </a:lnTo>
                    <a:lnTo>
                      <a:pt x="623622" y="1253229"/>
                    </a:lnTo>
                    <a:cubicBezTo>
                      <a:pt x="279205" y="1253229"/>
                      <a:pt x="0" y="1029259"/>
                      <a:pt x="0" y="752978"/>
                    </a:cubicBezTo>
                    <a:lnTo>
                      <a:pt x="0" y="500251"/>
                    </a:lnTo>
                    <a:cubicBezTo>
                      <a:pt x="0" y="223970"/>
                      <a:pt x="279205" y="0"/>
                      <a:pt x="623622" y="0"/>
                    </a:cubicBez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40DFD27-6AB2-4DD3-B855-19B038F2B384}"/>
                  </a:ext>
                </a:extLst>
              </p:cNvPr>
              <p:cNvSpPr/>
              <p:nvPr/>
            </p:nvSpPr>
            <p:spPr bwMode="auto">
              <a:xfrm>
                <a:off x="754066" y="3264663"/>
                <a:ext cx="1161017" cy="496512"/>
              </a:xfrm>
              <a:custGeom>
                <a:avLst/>
                <a:gdLst>
                  <a:gd name="connsiteX0" fmla="*/ 0 w 1121312"/>
                  <a:gd name="connsiteY0" fmla="*/ 0 h 563801"/>
                  <a:gd name="connsiteX1" fmla="*/ 916799 w 1121312"/>
                  <a:gd name="connsiteY1" fmla="*/ 0 h 563801"/>
                  <a:gd name="connsiteX2" fmla="*/ 1121312 w 1121312"/>
                  <a:gd name="connsiteY2" fmla="*/ 281901 h 563801"/>
                  <a:gd name="connsiteX3" fmla="*/ 916799 w 1121312"/>
                  <a:gd name="connsiteY3" fmla="*/ 563801 h 563801"/>
                  <a:gd name="connsiteX4" fmla="*/ 615237 w 1121312"/>
                  <a:gd name="connsiteY4" fmla="*/ 563801 h 563801"/>
                  <a:gd name="connsiteX5" fmla="*/ 29831 w 1121312"/>
                  <a:gd name="connsiteY5" fmla="*/ 111917 h 5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312" h="563801">
                    <a:moveTo>
                      <a:pt x="0" y="0"/>
                    </a:moveTo>
                    <a:lnTo>
                      <a:pt x="916799" y="0"/>
                    </a:lnTo>
                    <a:lnTo>
                      <a:pt x="1121312" y="281901"/>
                    </a:lnTo>
                    <a:lnTo>
                      <a:pt x="916799" y="563801"/>
                    </a:lnTo>
                    <a:lnTo>
                      <a:pt x="615237" y="563801"/>
                    </a:lnTo>
                    <a:cubicBezTo>
                      <a:pt x="352074" y="563801"/>
                      <a:pt x="126281" y="377470"/>
                      <a:pt x="29831" y="111917"/>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8" name="Arrow: Chevron 17">
                <a:extLst>
                  <a:ext uri="{FF2B5EF4-FFF2-40B4-BE49-F238E27FC236}">
                    <a16:creationId xmlns:a16="http://schemas.microsoft.com/office/drawing/2014/main" id="{733700FF-4AFC-4943-A414-608D90C6002E}"/>
                  </a:ext>
                </a:extLst>
              </p:cNvPr>
              <p:cNvSpPr/>
              <p:nvPr/>
            </p:nvSpPr>
            <p:spPr bwMode="auto">
              <a:xfrm>
                <a:off x="1771580" y="3197374"/>
                <a:ext cx="2264229" cy="563801"/>
              </a:xfrm>
              <a:prstGeom prst="chevron">
                <a:avLst>
                  <a:gd name="adj" fmla="val 36274"/>
                </a:avLst>
              </a:prstGeom>
              <a:solidFill>
                <a:schemeClr val="accent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chemeClr val="tx1"/>
                    </a:solidFill>
                    <a:latin typeface="+mj-lt"/>
                    <a:ea typeface="Segoe UI" pitchFamily="34" charset="0"/>
                    <a:cs typeface="Segoe UI" pitchFamily="34" charset="0"/>
                  </a:rPr>
                  <a:t>Prevention</a:t>
                </a:r>
              </a:p>
            </p:txBody>
          </p:sp>
          <p:sp>
            <p:nvSpPr>
              <p:cNvPr id="19" name="Arrow: Chevron 18">
                <a:extLst>
                  <a:ext uri="{FF2B5EF4-FFF2-40B4-BE49-F238E27FC236}">
                    <a16:creationId xmlns:a16="http://schemas.microsoft.com/office/drawing/2014/main" id="{8889A43B-F985-4CAE-9E88-08BF7D6ADAB8}"/>
                  </a:ext>
                </a:extLst>
              </p:cNvPr>
              <p:cNvSpPr/>
              <p:nvPr/>
            </p:nvSpPr>
            <p:spPr bwMode="auto">
              <a:xfrm>
                <a:off x="3882259" y="3197374"/>
                <a:ext cx="2264229" cy="563801"/>
              </a:xfrm>
              <a:prstGeom prst="chevron">
                <a:avLst>
                  <a:gd name="adj" fmla="val 36274"/>
                </a:avLst>
              </a:prstGeom>
              <a:solidFill>
                <a:schemeClr val="accent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chemeClr val="tx1"/>
                    </a:solidFill>
                    <a:latin typeface="+mj-lt"/>
                    <a:cs typeface="Segoe UI" pitchFamily="34" charset="0"/>
                  </a:rPr>
                  <a:t>Diagnosis</a:t>
                </a:r>
              </a:p>
            </p:txBody>
          </p:sp>
          <p:sp>
            <p:nvSpPr>
              <p:cNvPr id="20" name="Arrow: Chevron 19">
                <a:extLst>
                  <a:ext uri="{FF2B5EF4-FFF2-40B4-BE49-F238E27FC236}">
                    <a16:creationId xmlns:a16="http://schemas.microsoft.com/office/drawing/2014/main" id="{E84CAF64-3977-4563-9310-80A731E6FA86}"/>
                  </a:ext>
                </a:extLst>
              </p:cNvPr>
              <p:cNvSpPr/>
              <p:nvPr/>
            </p:nvSpPr>
            <p:spPr bwMode="auto">
              <a:xfrm>
                <a:off x="5992938" y="3197374"/>
                <a:ext cx="2264229" cy="563801"/>
              </a:xfrm>
              <a:prstGeom prst="chevron">
                <a:avLst>
                  <a:gd name="adj" fmla="val 36274"/>
                </a:avLst>
              </a:prstGeom>
              <a:solidFill>
                <a:schemeClr val="accent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chemeClr val="tx1"/>
                    </a:solidFill>
                    <a:latin typeface="+mj-lt"/>
                    <a:cs typeface="Segoe UI" pitchFamily="34" charset="0"/>
                  </a:rPr>
                  <a:t>Treatment</a:t>
                </a:r>
              </a:p>
            </p:txBody>
          </p:sp>
          <p:sp>
            <p:nvSpPr>
              <p:cNvPr id="21" name="Arrow: Chevron 20">
                <a:extLst>
                  <a:ext uri="{FF2B5EF4-FFF2-40B4-BE49-F238E27FC236}">
                    <a16:creationId xmlns:a16="http://schemas.microsoft.com/office/drawing/2014/main" id="{4D3C4FF2-582E-4BA6-90DF-E1015A57CE7D}"/>
                  </a:ext>
                </a:extLst>
              </p:cNvPr>
              <p:cNvSpPr/>
              <p:nvPr/>
            </p:nvSpPr>
            <p:spPr bwMode="auto">
              <a:xfrm>
                <a:off x="8103617" y="3197374"/>
                <a:ext cx="2264229" cy="563801"/>
              </a:xfrm>
              <a:prstGeom prst="chevron">
                <a:avLst>
                  <a:gd name="adj" fmla="val 36274"/>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chemeClr val="tx1"/>
                    </a:solidFill>
                    <a:latin typeface="+mj-lt"/>
                    <a:ea typeface="Segoe UI" pitchFamily="34" charset="0"/>
                    <a:cs typeface="Segoe UI" pitchFamily="34" charset="0"/>
                  </a:rPr>
                  <a:t>Home care</a:t>
                </a:r>
              </a:p>
            </p:txBody>
          </p:sp>
          <p:sp>
            <p:nvSpPr>
              <p:cNvPr id="22" name="Freeform: Shape 21">
                <a:extLst>
                  <a:ext uri="{FF2B5EF4-FFF2-40B4-BE49-F238E27FC236}">
                    <a16:creationId xmlns:a16="http://schemas.microsoft.com/office/drawing/2014/main" id="{5B336FB6-4820-4DBC-B48D-E5FFD5D5ED26}"/>
                  </a:ext>
                </a:extLst>
              </p:cNvPr>
              <p:cNvSpPr/>
              <p:nvPr/>
            </p:nvSpPr>
            <p:spPr bwMode="auto">
              <a:xfrm>
                <a:off x="10238062" y="3233298"/>
                <a:ext cx="1121158" cy="527878"/>
              </a:xfrm>
              <a:custGeom>
                <a:avLst/>
                <a:gdLst>
                  <a:gd name="connsiteX0" fmla="*/ 0 w 1107594"/>
                  <a:gd name="connsiteY0" fmla="*/ 0 h 563801"/>
                  <a:gd name="connsiteX1" fmla="*/ 1107594 w 1107594"/>
                  <a:gd name="connsiteY1" fmla="*/ 0 h 563801"/>
                  <a:gd name="connsiteX2" fmla="*/ 1079754 w 1107594"/>
                  <a:gd name="connsiteY2" fmla="*/ 111917 h 563801"/>
                  <a:gd name="connsiteX3" fmla="*/ 533450 w 1107594"/>
                  <a:gd name="connsiteY3" fmla="*/ 563801 h 563801"/>
                  <a:gd name="connsiteX4" fmla="*/ 0 w 1107594"/>
                  <a:gd name="connsiteY4" fmla="*/ 563801 h 563801"/>
                  <a:gd name="connsiteX5" fmla="*/ 204513 w 1107594"/>
                  <a:gd name="connsiteY5" fmla="*/ 281901 h 5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594" h="563801">
                    <a:moveTo>
                      <a:pt x="0" y="0"/>
                    </a:moveTo>
                    <a:lnTo>
                      <a:pt x="1107594" y="0"/>
                    </a:lnTo>
                    <a:lnTo>
                      <a:pt x="1079754" y="111917"/>
                    </a:lnTo>
                    <a:cubicBezTo>
                      <a:pt x="989748" y="377470"/>
                      <a:pt x="779036" y="563801"/>
                      <a:pt x="533450" y="563801"/>
                    </a:cubicBezTo>
                    <a:lnTo>
                      <a:pt x="0" y="563801"/>
                    </a:lnTo>
                    <a:lnTo>
                      <a:pt x="204513" y="2819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3" name="Arrow: Bent 22">
                <a:extLst>
                  <a:ext uri="{FF2B5EF4-FFF2-40B4-BE49-F238E27FC236}">
                    <a16:creationId xmlns:a16="http://schemas.microsoft.com/office/drawing/2014/main" id="{3CBE67AF-D51A-4599-9875-A5FE99A55F50}"/>
                  </a:ext>
                </a:extLst>
              </p:cNvPr>
              <p:cNvSpPr/>
              <p:nvPr/>
            </p:nvSpPr>
            <p:spPr bwMode="auto">
              <a:xfrm rot="10800000" flipH="1">
                <a:off x="568317" y="3264663"/>
                <a:ext cx="556054" cy="736826"/>
              </a:xfrm>
              <a:prstGeom prst="bentArrow">
                <a:avLst>
                  <a:gd name="adj1" fmla="val 25000"/>
                  <a:gd name="adj2" fmla="val 25000"/>
                  <a:gd name="adj3" fmla="val 25000"/>
                  <a:gd name="adj4" fmla="val 75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4" name="Freeform 5">
                <a:extLst>
                  <a:ext uri="{FF2B5EF4-FFF2-40B4-BE49-F238E27FC236}">
                    <a16:creationId xmlns:a16="http://schemas.microsoft.com/office/drawing/2014/main" id="{88BFD31C-0130-43F6-9CB0-3B7003FCC193}"/>
                  </a:ext>
                </a:extLst>
              </p:cNvPr>
              <p:cNvSpPr>
                <a:spLocks noEditPoints="1"/>
              </p:cNvSpPr>
              <p:nvPr/>
            </p:nvSpPr>
            <p:spPr bwMode="auto">
              <a:xfrm>
                <a:off x="6561776" y="1365058"/>
                <a:ext cx="1201219" cy="1115753"/>
              </a:xfrm>
              <a:custGeom>
                <a:avLst/>
                <a:gdLst>
                  <a:gd name="T0" fmla="*/ 126 w 557"/>
                  <a:gd name="T1" fmla="*/ 0 h 517"/>
                  <a:gd name="T2" fmla="*/ 440 w 557"/>
                  <a:gd name="T3" fmla="*/ 0 h 517"/>
                  <a:gd name="T4" fmla="*/ 440 w 557"/>
                  <a:gd name="T5" fmla="*/ 517 h 517"/>
                  <a:gd name="T6" fmla="*/ 322 w 557"/>
                  <a:gd name="T7" fmla="*/ 517 h 517"/>
                  <a:gd name="T8" fmla="*/ 322 w 557"/>
                  <a:gd name="T9" fmla="*/ 358 h 517"/>
                  <a:gd name="T10" fmla="*/ 243 w 557"/>
                  <a:gd name="T11" fmla="*/ 358 h 517"/>
                  <a:gd name="T12" fmla="*/ 243 w 557"/>
                  <a:gd name="T13" fmla="*/ 517 h 517"/>
                  <a:gd name="T14" fmla="*/ 126 w 557"/>
                  <a:gd name="T15" fmla="*/ 517 h 517"/>
                  <a:gd name="T16" fmla="*/ 126 w 557"/>
                  <a:gd name="T17" fmla="*/ 0 h 517"/>
                  <a:gd name="T18" fmla="*/ 330 w 557"/>
                  <a:gd name="T19" fmla="*/ 68 h 517"/>
                  <a:gd name="T20" fmla="*/ 279 w 557"/>
                  <a:gd name="T21" fmla="*/ 16 h 517"/>
                  <a:gd name="T22" fmla="*/ 228 w 557"/>
                  <a:gd name="T23" fmla="*/ 68 h 517"/>
                  <a:gd name="T24" fmla="*/ 279 w 557"/>
                  <a:gd name="T25" fmla="*/ 120 h 517"/>
                  <a:gd name="T26" fmla="*/ 330 w 557"/>
                  <a:gd name="T27" fmla="*/ 68 h 517"/>
                  <a:gd name="T28" fmla="*/ 259 w 557"/>
                  <a:gd name="T29" fmla="*/ 40 h 517"/>
                  <a:gd name="T30" fmla="*/ 259 w 557"/>
                  <a:gd name="T31" fmla="*/ 104 h 517"/>
                  <a:gd name="T32" fmla="*/ 298 w 557"/>
                  <a:gd name="T33" fmla="*/ 40 h 517"/>
                  <a:gd name="T34" fmla="*/ 298 w 557"/>
                  <a:gd name="T35" fmla="*/ 104 h 517"/>
                  <a:gd name="T36" fmla="*/ 259 w 557"/>
                  <a:gd name="T37" fmla="*/ 72 h 517"/>
                  <a:gd name="T38" fmla="*/ 298 w 557"/>
                  <a:gd name="T39" fmla="*/ 72 h 517"/>
                  <a:gd name="T40" fmla="*/ 126 w 557"/>
                  <a:gd name="T41" fmla="*/ 80 h 517"/>
                  <a:gd name="T42" fmla="*/ 0 w 557"/>
                  <a:gd name="T43" fmla="*/ 127 h 517"/>
                  <a:gd name="T44" fmla="*/ 0 w 557"/>
                  <a:gd name="T45" fmla="*/ 517 h 517"/>
                  <a:gd name="T46" fmla="*/ 126 w 557"/>
                  <a:gd name="T47" fmla="*/ 517 h 517"/>
                  <a:gd name="T48" fmla="*/ 440 w 557"/>
                  <a:gd name="T49" fmla="*/ 517 h 517"/>
                  <a:gd name="T50" fmla="*/ 557 w 557"/>
                  <a:gd name="T51" fmla="*/ 517 h 517"/>
                  <a:gd name="T52" fmla="*/ 557 w 557"/>
                  <a:gd name="T53" fmla="*/ 127 h 517"/>
                  <a:gd name="T54" fmla="*/ 440 w 557"/>
                  <a:gd name="T55" fmla="*/ 80 h 517"/>
                  <a:gd name="T56" fmla="*/ 164 w 557"/>
                  <a:gd name="T57" fmla="*/ 188 h 517"/>
                  <a:gd name="T58" fmla="*/ 219 w 557"/>
                  <a:gd name="T59" fmla="*/ 188 h 517"/>
                  <a:gd name="T60" fmla="*/ 164 w 557"/>
                  <a:gd name="T61" fmla="*/ 243 h 517"/>
                  <a:gd name="T62" fmla="*/ 219 w 557"/>
                  <a:gd name="T63" fmla="*/ 243 h 517"/>
                  <a:gd name="T64" fmla="*/ 164 w 557"/>
                  <a:gd name="T65" fmla="*/ 297 h 517"/>
                  <a:gd name="T66" fmla="*/ 219 w 557"/>
                  <a:gd name="T67" fmla="*/ 297 h 517"/>
                  <a:gd name="T68" fmla="*/ 255 w 557"/>
                  <a:gd name="T69" fmla="*/ 188 h 517"/>
                  <a:gd name="T70" fmla="*/ 310 w 557"/>
                  <a:gd name="T71" fmla="*/ 188 h 517"/>
                  <a:gd name="T72" fmla="*/ 255 w 557"/>
                  <a:gd name="T73" fmla="*/ 243 h 517"/>
                  <a:gd name="T74" fmla="*/ 310 w 557"/>
                  <a:gd name="T75" fmla="*/ 243 h 517"/>
                  <a:gd name="T76" fmla="*/ 255 w 557"/>
                  <a:gd name="T77" fmla="*/ 297 h 517"/>
                  <a:gd name="T78" fmla="*/ 310 w 557"/>
                  <a:gd name="T79" fmla="*/ 297 h 517"/>
                  <a:gd name="T80" fmla="*/ 347 w 557"/>
                  <a:gd name="T81" fmla="*/ 188 h 517"/>
                  <a:gd name="T82" fmla="*/ 402 w 557"/>
                  <a:gd name="T83" fmla="*/ 188 h 517"/>
                  <a:gd name="T84" fmla="*/ 347 w 557"/>
                  <a:gd name="T85" fmla="*/ 243 h 517"/>
                  <a:gd name="T86" fmla="*/ 402 w 557"/>
                  <a:gd name="T87" fmla="*/ 243 h 517"/>
                  <a:gd name="T88" fmla="*/ 347 w 557"/>
                  <a:gd name="T89" fmla="*/ 297 h 517"/>
                  <a:gd name="T90" fmla="*/ 402 w 557"/>
                  <a:gd name="T91" fmla="*/ 29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17">
                    <a:moveTo>
                      <a:pt x="126" y="0"/>
                    </a:moveTo>
                    <a:cubicBezTo>
                      <a:pt x="440" y="0"/>
                      <a:pt x="440" y="0"/>
                      <a:pt x="440" y="0"/>
                    </a:cubicBezTo>
                    <a:cubicBezTo>
                      <a:pt x="440" y="517"/>
                      <a:pt x="440" y="517"/>
                      <a:pt x="440" y="517"/>
                    </a:cubicBezTo>
                    <a:cubicBezTo>
                      <a:pt x="322" y="517"/>
                      <a:pt x="322" y="517"/>
                      <a:pt x="322" y="517"/>
                    </a:cubicBezTo>
                    <a:cubicBezTo>
                      <a:pt x="322" y="358"/>
                      <a:pt x="322" y="358"/>
                      <a:pt x="322" y="358"/>
                    </a:cubicBezTo>
                    <a:cubicBezTo>
                      <a:pt x="243" y="358"/>
                      <a:pt x="243" y="358"/>
                      <a:pt x="243" y="358"/>
                    </a:cubicBezTo>
                    <a:cubicBezTo>
                      <a:pt x="243" y="517"/>
                      <a:pt x="243" y="517"/>
                      <a:pt x="243" y="517"/>
                    </a:cubicBezTo>
                    <a:cubicBezTo>
                      <a:pt x="126" y="517"/>
                      <a:pt x="126" y="517"/>
                      <a:pt x="126" y="517"/>
                    </a:cubicBezTo>
                    <a:cubicBezTo>
                      <a:pt x="126" y="0"/>
                      <a:pt x="126" y="0"/>
                      <a:pt x="126" y="0"/>
                    </a:cubicBezTo>
                    <a:moveTo>
                      <a:pt x="330" y="68"/>
                    </a:moveTo>
                    <a:cubicBezTo>
                      <a:pt x="330" y="39"/>
                      <a:pt x="307" y="16"/>
                      <a:pt x="279" y="16"/>
                    </a:cubicBezTo>
                    <a:cubicBezTo>
                      <a:pt x="251" y="16"/>
                      <a:pt x="228" y="39"/>
                      <a:pt x="228" y="68"/>
                    </a:cubicBezTo>
                    <a:cubicBezTo>
                      <a:pt x="228" y="96"/>
                      <a:pt x="251" y="120"/>
                      <a:pt x="279" y="120"/>
                    </a:cubicBezTo>
                    <a:cubicBezTo>
                      <a:pt x="307" y="120"/>
                      <a:pt x="330" y="96"/>
                      <a:pt x="330" y="68"/>
                    </a:cubicBezTo>
                    <a:close/>
                    <a:moveTo>
                      <a:pt x="259" y="40"/>
                    </a:moveTo>
                    <a:cubicBezTo>
                      <a:pt x="259" y="104"/>
                      <a:pt x="259" y="104"/>
                      <a:pt x="259" y="104"/>
                    </a:cubicBezTo>
                    <a:moveTo>
                      <a:pt x="298" y="40"/>
                    </a:moveTo>
                    <a:cubicBezTo>
                      <a:pt x="298" y="104"/>
                      <a:pt x="298" y="104"/>
                      <a:pt x="298" y="104"/>
                    </a:cubicBezTo>
                    <a:moveTo>
                      <a:pt x="259" y="72"/>
                    </a:moveTo>
                    <a:cubicBezTo>
                      <a:pt x="298" y="72"/>
                      <a:pt x="298" y="72"/>
                      <a:pt x="298" y="72"/>
                    </a:cubicBezTo>
                    <a:moveTo>
                      <a:pt x="126" y="80"/>
                    </a:moveTo>
                    <a:cubicBezTo>
                      <a:pt x="0" y="127"/>
                      <a:pt x="0" y="127"/>
                      <a:pt x="0" y="127"/>
                    </a:cubicBezTo>
                    <a:cubicBezTo>
                      <a:pt x="0" y="517"/>
                      <a:pt x="0" y="517"/>
                      <a:pt x="0" y="517"/>
                    </a:cubicBezTo>
                    <a:cubicBezTo>
                      <a:pt x="126" y="517"/>
                      <a:pt x="126" y="517"/>
                      <a:pt x="126" y="517"/>
                    </a:cubicBezTo>
                    <a:moveTo>
                      <a:pt x="440" y="517"/>
                    </a:moveTo>
                    <a:cubicBezTo>
                      <a:pt x="557" y="517"/>
                      <a:pt x="557" y="517"/>
                      <a:pt x="557" y="517"/>
                    </a:cubicBezTo>
                    <a:cubicBezTo>
                      <a:pt x="557" y="127"/>
                      <a:pt x="557" y="127"/>
                      <a:pt x="557" y="127"/>
                    </a:cubicBezTo>
                    <a:cubicBezTo>
                      <a:pt x="440" y="80"/>
                      <a:pt x="440" y="80"/>
                      <a:pt x="440" y="80"/>
                    </a:cubicBezTo>
                    <a:moveTo>
                      <a:pt x="164" y="188"/>
                    </a:moveTo>
                    <a:cubicBezTo>
                      <a:pt x="219" y="188"/>
                      <a:pt x="219" y="188"/>
                      <a:pt x="219" y="188"/>
                    </a:cubicBezTo>
                    <a:moveTo>
                      <a:pt x="164" y="243"/>
                    </a:moveTo>
                    <a:cubicBezTo>
                      <a:pt x="219" y="243"/>
                      <a:pt x="219" y="243"/>
                      <a:pt x="219" y="243"/>
                    </a:cubicBezTo>
                    <a:moveTo>
                      <a:pt x="164" y="297"/>
                    </a:moveTo>
                    <a:cubicBezTo>
                      <a:pt x="219" y="297"/>
                      <a:pt x="219" y="297"/>
                      <a:pt x="219" y="297"/>
                    </a:cubicBezTo>
                    <a:moveTo>
                      <a:pt x="255" y="188"/>
                    </a:moveTo>
                    <a:cubicBezTo>
                      <a:pt x="310" y="188"/>
                      <a:pt x="310" y="188"/>
                      <a:pt x="310" y="188"/>
                    </a:cubicBezTo>
                    <a:moveTo>
                      <a:pt x="255" y="243"/>
                    </a:moveTo>
                    <a:cubicBezTo>
                      <a:pt x="310" y="243"/>
                      <a:pt x="310" y="243"/>
                      <a:pt x="310" y="243"/>
                    </a:cubicBezTo>
                    <a:moveTo>
                      <a:pt x="255" y="297"/>
                    </a:moveTo>
                    <a:cubicBezTo>
                      <a:pt x="310" y="297"/>
                      <a:pt x="310" y="297"/>
                      <a:pt x="310" y="297"/>
                    </a:cubicBezTo>
                    <a:moveTo>
                      <a:pt x="347" y="188"/>
                    </a:moveTo>
                    <a:cubicBezTo>
                      <a:pt x="402" y="188"/>
                      <a:pt x="402" y="188"/>
                      <a:pt x="402" y="188"/>
                    </a:cubicBezTo>
                    <a:moveTo>
                      <a:pt x="347" y="243"/>
                    </a:moveTo>
                    <a:cubicBezTo>
                      <a:pt x="402" y="243"/>
                      <a:pt x="402" y="243"/>
                      <a:pt x="402" y="243"/>
                    </a:cubicBezTo>
                    <a:moveTo>
                      <a:pt x="347" y="297"/>
                    </a:moveTo>
                    <a:cubicBezTo>
                      <a:pt x="402" y="297"/>
                      <a:pt x="402" y="297"/>
                      <a:pt x="402" y="297"/>
                    </a:cubicBez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25" name="Freeform: Shape 24">
                <a:extLst>
                  <a:ext uri="{FF2B5EF4-FFF2-40B4-BE49-F238E27FC236}">
                    <a16:creationId xmlns:a16="http://schemas.microsoft.com/office/drawing/2014/main" id="{7C136460-B48F-47DA-9A6E-28EFB722887E}"/>
                  </a:ext>
                </a:extLst>
              </p:cNvPr>
              <p:cNvSpPr/>
              <p:nvPr/>
            </p:nvSpPr>
            <p:spPr>
              <a:xfrm>
                <a:off x="9087761" y="2022379"/>
                <a:ext cx="469986" cy="458431"/>
              </a:xfrm>
              <a:custGeom>
                <a:avLst/>
                <a:gdLst>
                  <a:gd name="connsiteX0" fmla="*/ 6768 w 819150"/>
                  <a:gd name="connsiteY0" fmla="*/ 590355 h 590550"/>
                  <a:gd name="connsiteX1" fmla="*/ 818013 w 819150"/>
                  <a:gd name="connsiteY1" fmla="*/ 590355 h 590550"/>
                  <a:gd name="connsiteX2" fmla="*/ 810108 w 819150"/>
                  <a:gd name="connsiteY2" fmla="*/ 255885 h 590550"/>
                  <a:gd name="connsiteX3" fmla="*/ 573030 w 819150"/>
                  <a:gd name="connsiteY3" fmla="*/ 20712 h 590550"/>
                  <a:gd name="connsiteX4" fmla="*/ 338620 w 819150"/>
                  <a:gd name="connsiteY4" fmla="*/ 255885 h 590550"/>
                  <a:gd name="connsiteX5" fmla="*/ 383387 w 819150"/>
                  <a:gd name="connsiteY5" fmla="*/ 208850 h 590550"/>
                  <a:gd name="connsiteX6" fmla="*/ 383387 w 819150"/>
                  <a:gd name="connsiteY6" fmla="*/ 480608 h 590550"/>
                  <a:gd name="connsiteX7" fmla="*/ 491400 w 819150"/>
                  <a:gd name="connsiteY7" fmla="*/ 480608 h 590550"/>
                  <a:gd name="connsiteX8" fmla="*/ 491400 w 819150"/>
                  <a:gd name="connsiteY8" fmla="*/ 323827 h 590550"/>
                  <a:gd name="connsiteX9" fmla="*/ 654754 w 819150"/>
                  <a:gd name="connsiteY9" fmla="*/ 323827 h 590550"/>
                  <a:gd name="connsiteX10" fmla="*/ 654754 w 819150"/>
                  <a:gd name="connsiteY10" fmla="*/ 480608 h 590550"/>
                  <a:gd name="connsiteX11" fmla="*/ 762672 w 819150"/>
                  <a:gd name="connsiteY11" fmla="*/ 480608 h 590550"/>
                  <a:gd name="connsiteX12" fmla="*/ 762672 w 819150"/>
                  <a:gd name="connsiteY12" fmla="*/ 208850 h 590550"/>
                  <a:gd name="connsiteX13" fmla="*/ 112115 w 819150"/>
                  <a:gd name="connsiteY13" fmla="*/ -195 h 590550"/>
                  <a:gd name="connsiteX14" fmla="*/ -1137 w 819150"/>
                  <a:gd name="connsiteY14" fmla="*/ 195782 h 590550"/>
                  <a:gd name="connsiteX15" fmla="*/ 112115 w 819150"/>
                  <a:gd name="connsiteY15" fmla="*/ 318597 h 590550"/>
                  <a:gd name="connsiteX16" fmla="*/ 222701 w 819150"/>
                  <a:gd name="connsiteY16" fmla="*/ 195782 h 590550"/>
                  <a:gd name="connsiteX17" fmla="*/ 112115 w 819150"/>
                  <a:gd name="connsiteY17" fmla="*/ -195 h 590550"/>
                  <a:gd name="connsiteX18" fmla="*/ 112115 w 819150"/>
                  <a:gd name="connsiteY18" fmla="*/ 318597 h 590550"/>
                  <a:gd name="connsiteX19" fmla="*/ 112115 w 819150"/>
                  <a:gd name="connsiteY19" fmla="*/ 480608 h 590550"/>
                  <a:gd name="connsiteX0" fmla="*/ 811245 w 811245"/>
                  <a:gd name="connsiteY0" fmla="*/ 256080 h 480803"/>
                  <a:gd name="connsiteX1" fmla="*/ 574167 w 811245"/>
                  <a:gd name="connsiteY1" fmla="*/ 20907 h 480803"/>
                  <a:gd name="connsiteX2" fmla="*/ 339757 w 811245"/>
                  <a:gd name="connsiteY2" fmla="*/ 256080 h 480803"/>
                  <a:gd name="connsiteX3" fmla="*/ 384524 w 811245"/>
                  <a:gd name="connsiteY3" fmla="*/ 209045 h 480803"/>
                  <a:gd name="connsiteX4" fmla="*/ 384524 w 811245"/>
                  <a:gd name="connsiteY4" fmla="*/ 480803 h 480803"/>
                  <a:gd name="connsiteX5" fmla="*/ 492537 w 811245"/>
                  <a:gd name="connsiteY5" fmla="*/ 480803 h 480803"/>
                  <a:gd name="connsiteX6" fmla="*/ 492537 w 811245"/>
                  <a:gd name="connsiteY6" fmla="*/ 324022 h 480803"/>
                  <a:gd name="connsiteX7" fmla="*/ 655891 w 811245"/>
                  <a:gd name="connsiteY7" fmla="*/ 324022 h 480803"/>
                  <a:gd name="connsiteX8" fmla="*/ 655891 w 811245"/>
                  <a:gd name="connsiteY8" fmla="*/ 480803 h 480803"/>
                  <a:gd name="connsiteX9" fmla="*/ 763809 w 811245"/>
                  <a:gd name="connsiteY9" fmla="*/ 480803 h 480803"/>
                  <a:gd name="connsiteX10" fmla="*/ 763809 w 811245"/>
                  <a:gd name="connsiteY10" fmla="*/ 209045 h 480803"/>
                  <a:gd name="connsiteX11" fmla="*/ 113252 w 811245"/>
                  <a:gd name="connsiteY11" fmla="*/ 0 h 480803"/>
                  <a:gd name="connsiteX12" fmla="*/ 0 w 811245"/>
                  <a:gd name="connsiteY12" fmla="*/ 195977 h 480803"/>
                  <a:gd name="connsiteX13" fmla="*/ 113252 w 811245"/>
                  <a:gd name="connsiteY13" fmla="*/ 318792 h 480803"/>
                  <a:gd name="connsiteX14" fmla="*/ 223838 w 811245"/>
                  <a:gd name="connsiteY14" fmla="*/ 195977 h 480803"/>
                  <a:gd name="connsiteX15" fmla="*/ 113252 w 811245"/>
                  <a:gd name="connsiteY15" fmla="*/ 0 h 480803"/>
                  <a:gd name="connsiteX16" fmla="*/ 113252 w 811245"/>
                  <a:gd name="connsiteY16" fmla="*/ 318792 h 480803"/>
                  <a:gd name="connsiteX17" fmla="*/ 113252 w 811245"/>
                  <a:gd name="connsiteY17" fmla="*/ 480803 h 480803"/>
                  <a:gd name="connsiteX0" fmla="*/ 811245 w 811245"/>
                  <a:gd name="connsiteY0" fmla="*/ 256080 h 480803"/>
                  <a:gd name="connsiteX1" fmla="*/ 574167 w 811245"/>
                  <a:gd name="connsiteY1" fmla="*/ 20907 h 480803"/>
                  <a:gd name="connsiteX2" fmla="*/ 339757 w 811245"/>
                  <a:gd name="connsiteY2" fmla="*/ 256080 h 480803"/>
                  <a:gd name="connsiteX3" fmla="*/ 384524 w 811245"/>
                  <a:gd name="connsiteY3" fmla="*/ 209045 h 480803"/>
                  <a:gd name="connsiteX4" fmla="*/ 384524 w 811245"/>
                  <a:gd name="connsiteY4" fmla="*/ 480803 h 480803"/>
                  <a:gd name="connsiteX5" fmla="*/ 492537 w 811245"/>
                  <a:gd name="connsiteY5" fmla="*/ 480803 h 480803"/>
                  <a:gd name="connsiteX6" fmla="*/ 492537 w 811245"/>
                  <a:gd name="connsiteY6" fmla="*/ 324022 h 480803"/>
                  <a:gd name="connsiteX7" fmla="*/ 655891 w 811245"/>
                  <a:gd name="connsiteY7" fmla="*/ 324022 h 480803"/>
                  <a:gd name="connsiteX8" fmla="*/ 655891 w 811245"/>
                  <a:gd name="connsiteY8" fmla="*/ 480803 h 480803"/>
                  <a:gd name="connsiteX9" fmla="*/ 763809 w 811245"/>
                  <a:gd name="connsiteY9" fmla="*/ 480803 h 480803"/>
                  <a:gd name="connsiteX10" fmla="*/ 763809 w 811245"/>
                  <a:gd name="connsiteY10" fmla="*/ 209045 h 480803"/>
                  <a:gd name="connsiteX11" fmla="*/ 113252 w 811245"/>
                  <a:gd name="connsiteY11" fmla="*/ 0 h 480803"/>
                  <a:gd name="connsiteX12" fmla="*/ 0 w 811245"/>
                  <a:gd name="connsiteY12" fmla="*/ 195977 h 480803"/>
                  <a:gd name="connsiteX13" fmla="*/ 113252 w 811245"/>
                  <a:gd name="connsiteY13" fmla="*/ 318792 h 480803"/>
                  <a:gd name="connsiteX14" fmla="*/ 113252 w 811245"/>
                  <a:gd name="connsiteY14" fmla="*/ 0 h 480803"/>
                  <a:gd name="connsiteX15" fmla="*/ 113252 w 811245"/>
                  <a:gd name="connsiteY15" fmla="*/ 318792 h 480803"/>
                  <a:gd name="connsiteX16" fmla="*/ 113252 w 811245"/>
                  <a:gd name="connsiteY16" fmla="*/ 480803 h 480803"/>
                  <a:gd name="connsiteX0" fmla="*/ 811245 w 811245"/>
                  <a:gd name="connsiteY0" fmla="*/ 235173 h 459896"/>
                  <a:gd name="connsiteX1" fmla="*/ 574167 w 811245"/>
                  <a:gd name="connsiteY1" fmla="*/ 0 h 459896"/>
                  <a:gd name="connsiteX2" fmla="*/ 339757 w 811245"/>
                  <a:gd name="connsiteY2" fmla="*/ 235173 h 459896"/>
                  <a:gd name="connsiteX3" fmla="*/ 384524 w 811245"/>
                  <a:gd name="connsiteY3" fmla="*/ 188138 h 459896"/>
                  <a:gd name="connsiteX4" fmla="*/ 384524 w 811245"/>
                  <a:gd name="connsiteY4" fmla="*/ 459896 h 459896"/>
                  <a:gd name="connsiteX5" fmla="*/ 492537 w 811245"/>
                  <a:gd name="connsiteY5" fmla="*/ 459896 h 459896"/>
                  <a:gd name="connsiteX6" fmla="*/ 492537 w 811245"/>
                  <a:gd name="connsiteY6" fmla="*/ 303115 h 459896"/>
                  <a:gd name="connsiteX7" fmla="*/ 655891 w 811245"/>
                  <a:gd name="connsiteY7" fmla="*/ 303115 h 459896"/>
                  <a:gd name="connsiteX8" fmla="*/ 655891 w 811245"/>
                  <a:gd name="connsiteY8" fmla="*/ 459896 h 459896"/>
                  <a:gd name="connsiteX9" fmla="*/ 763809 w 811245"/>
                  <a:gd name="connsiteY9" fmla="*/ 459896 h 459896"/>
                  <a:gd name="connsiteX10" fmla="*/ 763809 w 811245"/>
                  <a:gd name="connsiteY10" fmla="*/ 188138 h 459896"/>
                  <a:gd name="connsiteX11" fmla="*/ 113252 w 811245"/>
                  <a:gd name="connsiteY11" fmla="*/ 297885 h 459896"/>
                  <a:gd name="connsiteX12" fmla="*/ 0 w 811245"/>
                  <a:gd name="connsiteY12" fmla="*/ 175070 h 459896"/>
                  <a:gd name="connsiteX13" fmla="*/ 113252 w 811245"/>
                  <a:gd name="connsiteY13" fmla="*/ 297885 h 459896"/>
                  <a:gd name="connsiteX14" fmla="*/ 113252 w 811245"/>
                  <a:gd name="connsiteY14" fmla="*/ 297885 h 459896"/>
                  <a:gd name="connsiteX15" fmla="*/ 113252 w 811245"/>
                  <a:gd name="connsiteY15" fmla="*/ 459896 h 459896"/>
                  <a:gd name="connsiteX0" fmla="*/ 697993 w 697993"/>
                  <a:gd name="connsiteY0" fmla="*/ 235173 h 459896"/>
                  <a:gd name="connsiteX1" fmla="*/ 460915 w 697993"/>
                  <a:gd name="connsiteY1" fmla="*/ 0 h 459896"/>
                  <a:gd name="connsiteX2" fmla="*/ 226505 w 697993"/>
                  <a:gd name="connsiteY2" fmla="*/ 235173 h 459896"/>
                  <a:gd name="connsiteX3" fmla="*/ 271272 w 697993"/>
                  <a:gd name="connsiteY3" fmla="*/ 188138 h 459896"/>
                  <a:gd name="connsiteX4" fmla="*/ 271272 w 697993"/>
                  <a:gd name="connsiteY4" fmla="*/ 459896 h 459896"/>
                  <a:gd name="connsiteX5" fmla="*/ 379285 w 697993"/>
                  <a:gd name="connsiteY5" fmla="*/ 459896 h 459896"/>
                  <a:gd name="connsiteX6" fmla="*/ 379285 w 697993"/>
                  <a:gd name="connsiteY6" fmla="*/ 303115 h 459896"/>
                  <a:gd name="connsiteX7" fmla="*/ 542639 w 697993"/>
                  <a:gd name="connsiteY7" fmla="*/ 303115 h 459896"/>
                  <a:gd name="connsiteX8" fmla="*/ 542639 w 697993"/>
                  <a:gd name="connsiteY8" fmla="*/ 459896 h 459896"/>
                  <a:gd name="connsiteX9" fmla="*/ 650557 w 697993"/>
                  <a:gd name="connsiteY9" fmla="*/ 459896 h 459896"/>
                  <a:gd name="connsiteX10" fmla="*/ 650557 w 697993"/>
                  <a:gd name="connsiteY10" fmla="*/ 188138 h 459896"/>
                  <a:gd name="connsiteX11" fmla="*/ 0 w 697993"/>
                  <a:gd name="connsiteY11" fmla="*/ 297885 h 459896"/>
                  <a:gd name="connsiteX12" fmla="*/ 0 w 697993"/>
                  <a:gd name="connsiteY12" fmla="*/ 459896 h 459896"/>
                  <a:gd name="connsiteX0" fmla="*/ 471488 w 471488"/>
                  <a:gd name="connsiteY0" fmla="*/ 235173 h 459896"/>
                  <a:gd name="connsiteX1" fmla="*/ 234410 w 471488"/>
                  <a:gd name="connsiteY1" fmla="*/ 0 h 459896"/>
                  <a:gd name="connsiteX2" fmla="*/ 0 w 471488"/>
                  <a:gd name="connsiteY2" fmla="*/ 235173 h 459896"/>
                  <a:gd name="connsiteX3" fmla="*/ 44767 w 471488"/>
                  <a:gd name="connsiteY3" fmla="*/ 188138 h 459896"/>
                  <a:gd name="connsiteX4" fmla="*/ 44767 w 471488"/>
                  <a:gd name="connsiteY4" fmla="*/ 459896 h 459896"/>
                  <a:gd name="connsiteX5" fmla="*/ 152780 w 471488"/>
                  <a:gd name="connsiteY5" fmla="*/ 459896 h 459896"/>
                  <a:gd name="connsiteX6" fmla="*/ 152780 w 471488"/>
                  <a:gd name="connsiteY6" fmla="*/ 303115 h 459896"/>
                  <a:gd name="connsiteX7" fmla="*/ 316134 w 471488"/>
                  <a:gd name="connsiteY7" fmla="*/ 303115 h 459896"/>
                  <a:gd name="connsiteX8" fmla="*/ 316134 w 471488"/>
                  <a:gd name="connsiteY8" fmla="*/ 459896 h 459896"/>
                  <a:gd name="connsiteX9" fmla="*/ 424052 w 471488"/>
                  <a:gd name="connsiteY9" fmla="*/ 459896 h 459896"/>
                  <a:gd name="connsiteX10" fmla="*/ 424052 w 471488"/>
                  <a:gd name="connsiteY10" fmla="*/ 188138 h 45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88" h="459896">
                    <a:moveTo>
                      <a:pt x="471488" y="235173"/>
                    </a:moveTo>
                    <a:lnTo>
                      <a:pt x="234410" y="0"/>
                    </a:lnTo>
                    <a:lnTo>
                      <a:pt x="0" y="235173"/>
                    </a:lnTo>
                    <a:moveTo>
                      <a:pt x="44767" y="188138"/>
                    </a:moveTo>
                    <a:lnTo>
                      <a:pt x="44767" y="459896"/>
                    </a:lnTo>
                    <a:lnTo>
                      <a:pt x="152780" y="459896"/>
                    </a:lnTo>
                    <a:lnTo>
                      <a:pt x="152780" y="303115"/>
                    </a:lnTo>
                    <a:lnTo>
                      <a:pt x="316134" y="303115"/>
                    </a:lnTo>
                    <a:lnTo>
                      <a:pt x="316134" y="459896"/>
                    </a:lnTo>
                    <a:lnTo>
                      <a:pt x="424052" y="459896"/>
                    </a:lnTo>
                    <a:lnTo>
                      <a:pt x="424052" y="188138"/>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dirty="0"/>
              </a:p>
            </p:txBody>
          </p:sp>
          <p:sp>
            <p:nvSpPr>
              <p:cNvPr id="26" name="building_7" title="Icon of a building with a curved section protruding from it">
                <a:extLst>
                  <a:ext uri="{FF2B5EF4-FFF2-40B4-BE49-F238E27FC236}">
                    <a16:creationId xmlns:a16="http://schemas.microsoft.com/office/drawing/2014/main" id="{4196818A-6B07-451E-A3E4-EA40CE72A44E}"/>
                  </a:ext>
                </a:extLst>
              </p:cNvPr>
              <p:cNvSpPr>
                <a:spLocks noChangeAspect="1" noEditPoints="1"/>
              </p:cNvSpPr>
              <p:nvPr/>
            </p:nvSpPr>
            <p:spPr bwMode="auto">
              <a:xfrm>
                <a:off x="3550992" y="1550542"/>
                <a:ext cx="821570" cy="930269"/>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Shape 26">
                <a:extLst>
                  <a:ext uri="{FF2B5EF4-FFF2-40B4-BE49-F238E27FC236}">
                    <a16:creationId xmlns:a16="http://schemas.microsoft.com/office/drawing/2014/main" id="{3103451C-99A4-4D7D-A476-FD2FA51D7741}"/>
                  </a:ext>
                </a:extLst>
              </p:cNvPr>
              <p:cNvSpPr/>
              <p:nvPr/>
            </p:nvSpPr>
            <p:spPr>
              <a:xfrm>
                <a:off x="4864544" y="1568733"/>
                <a:ext cx="424619" cy="912078"/>
              </a:xfrm>
              <a:custGeom>
                <a:avLst/>
                <a:gdLst>
                  <a:gd name="connsiteX0" fmla="*/ 6768 w 819150"/>
                  <a:gd name="connsiteY0" fmla="*/ 590355 h 590550"/>
                  <a:gd name="connsiteX1" fmla="*/ 818013 w 819150"/>
                  <a:gd name="connsiteY1" fmla="*/ 590355 h 590550"/>
                  <a:gd name="connsiteX2" fmla="*/ 810108 w 819150"/>
                  <a:gd name="connsiteY2" fmla="*/ 255885 h 590550"/>
                  <a:gd name="connsiteX3" fmla="*/ 573030 w 819150"/>
                  <a:gd name="connsiteY3" fmla="*/ 20712 h 590550"/>
                  <a:gd name="connsiteX4" fmla="*/ 338620 w 819150"/>
                  <a:gd name="connsiteY4" fmla="*/ 255885 h 590550"/>
                  <a:gd name="connsiteX5" fmla="*/ 383387 w 819150"/>
                  <a:gd name="connsiteY5" fmla="*/ 208850 h 590550"/>
                  <a:gd name="connsiteX6" fmla="*/ 383387 w 819150"/>
                  <a:gd name="connsiteY6" fmla="*/ 480608 h 590550"/>
                  <a:gd name="connsiteX7" fmla="*/ 491400 w 819150"/>
                  <a:gd name="connsiteY7" fmla="*/ 480608 h 590550"/>
                  <a:gd name="connsiteX8" fmla="*/ 491400 w 819150"/>
                  <a:gd name="connsiteY8" fmla="*/ 323827 h 590550"/>
                  <a:gd name="connsiteX9" fmla="*/ 654754 w 819150"/>
                  <a:gd name="connsiteY9" fmla="*/ 323827 h 590550"/>
                  <a:gd name="connsiteX10" fmla="*/ 654754 w 819150"/>
                  <a:gd name="connsiteY10" fmla="*/ 480608 h 590550"/>
                  <a:gd name="connsiteX11" fmla="*/ 762672 w 819150"/>
                  <a:gd name="connsiteY11" fmla="*/ 480608 h 590550"/>
                  <a:gd name="connsiteX12" fmla="*/ 762672 w 819150"/>
                  <a:gd name="connsiteY12" fmla="*/ 208850 h 590550"/>
                  <a:gd name="connsiteX13" fmla="*/ 112115 w 819150"/>
                  <a:gd name="connsiteY13" fmla="*/ -195 h 590550"/>
                  <a:gd name="connsiteX14" fmla="*/ -1137 w 819150"/>
                  <a:gd name="connsiteY14" fmla="*/ 195782 h 590550"/>
                  <a:gd name="connsiteX15" fmla="*/ 112115 w 819150"/>
                  <a:gd name="connsiteY15" fmla="*/ 318597 h 590550"/>
                  <a:gd name="connsiteX16" fmla="*/ 222701 w 819150"/>
                  <a:gd name="connsiteY16" fmla="*/ 195782 h 590550"/>
                  <a:gd name="connsiteX17" fmla="*/ 112115 w 819150"/>
                  <a:gd name="connsiteY17" fmla="*/ -195 h 590550"/>
                  <a:gd name="connsiteX18" fmla="*/ 112115 w 819150"/>
                  <a:gd name="connsiteY18" fmla="*/ 318597 h 590550"/>
                  <a:gd name="connsiteX19" fmla="*/ 112115 w 819150"/>
                  <a:gd name="connsiteY19" fmla="*/ 480608 h 590550"/>
                  <a:gd name="connsiteX0" fmla="*/ 811245 w 811245"/>
                  <a:gd name="connsiteY0" fmla="*/ 256080 h 480803"/>
                  <a:gd name="connsiteX1" fmla="*/ 574167 w 811245"/>
                  <a:gd name="connsiteY1" fmla="*/ 20907 h 480803"/>
                  <a:gd name="connsiteX2" fmla="*/ 339757 w 811245"/>
                  <a:gd name="connsiteY2" fmla="*/ 256080 h 480803"/>
                  <a:gd name="connsiteX3" fmla="*/ 384524 w 811245"/>
                  <a:gd name="connsiteY3" fmla="*/ 209045 h 480803"/>
                  <a:gd name="connsiteX4" fmla="*/ 384524 w 811245"/>
                  <a:gd name="connsiteY4" fmla="*/ 480803 h 480803"/>
                  <a:gd name="connsiteX5" fmla="*/ 492537 w 811245"/>
                  <a:gd name="connsiteY5" fmla="*/ 480803 h 480803"/>
                  <a:gd name="connsiteX6" fmla="*/ 492537 w 811245"/>
                  <a:gd name="connsiteY6" fmla="*/ 324022 h 480803"/>
                  <a:gd name="connsiteX7" fmla="*/ 655891 w 811245"/>
                  <a:gd name="connsiteY7" fmla="*/ 324022 h 480803"/>
                  <a:gd name="connsiteX8" fmla="*/ 655891 w 811245"/>
                  <a:gd name="connsiteY8" fmla="*/ 480803 h 480803"/>
                  <a:gd name="connsiteX9" fmla="*/ 763809 w 811245"/>
                  <a:gd name="connsiteY9" fmla="*/ 480803 h 480803"/>
                  <a:gd name="connsiteX10" fmla="*/ 763809 w 811245"/>
                  <a:gd name="connsiteY10" fmla="*/ 209045 h 480803"/>
                  <a:gd name="connsiteX11" fmla="*/ 113252 w 811245"/>
                  <a:gd name="connsiteY11" fmla="*/ 0 h 480803"/>
                  <a:gd name="connsiteX12" fmla="*/ 0 w 811245"/>
                  <a:gd name="connsiteY12" fmla="*/ 195977 h 480803"/>
                  <a:gd name="connsiteX13" fmla="*/ 113252 w 811245"/>
                  <a:gd name="connsiteY13" fmla="*/ 318792 h 480803"/>
                  <a:gd name="connsiteX14" fmla="*/ 223838 w 811245"/>
                  <a:gd name="connsiteY14" fmla="*/ 195977 h 480803"/>
                  <a:gd name="connsiteX15" fmla="*/ 113252 w 811245"/>
                  <a:gd name="connsiteY15" fmla="*/ 0 h 480803"/>
                  <a:gd name="connsiteX16" fmla="*/ 113252 w 811245"/>
                  <a:gd name="connsiteY16" fmla="*/ 318792 h 480803"/>
                  <a:gd name="connsiteX17" fmla="*/ 113252 w 811245"/>
                  <a:gd name="connsiteY17" fmla="*/ 480803 h 480803"/>
                  <a:gd name="connsiteX0" fmla="*/ 574167 w 763809"/>
                  <a:gd name="connsiteY0" fmla="*/ 20907 h 480803"/>
                  <a:gd name="connsiteX1" fmla="*/ 339757 w 763809"/>
                  <a:gd name="connsiteY1" fmla="*/ 256080 h 480803"/>
                  <a:gd name="connsiteX2" fmla="*/ 384524 w 763809"/>
                  <a:gd name="connsiteY2" fmla="*/ 209045 h 480803"/>
                  <a:gd name="connsiteX3" fmla="*/ 384524 w 763809"/>
                  <a:gd name="connsiteY3" fmla="*/ 480803 h 480803"/>
                  <a:gd name="connsiteX4" fmla="*/ 492537 w 763809"/>
                  <a:gd name="connsiteY4" fmla="*/ 480803 h 480803"/>
                  <a:gd name="connsiteX5" fmla="*/ 492537 w 763809"/>
                  <a:gd name="connsiteY5" fmla="*/ 324022 h 480803"/>
                  <a:gd name="connsiteX6" fmla="*/ 655891 w 763809"/>
                  <a:gd name="connsiteY6" fmla="*/ 324022 h 480803"/>
                  <a:gd name="connsiteX7" fmla="*/ 655891 w 763809"/>
                  <a:gd name="connsiteY7" fmla="*/ 480803 h 480803"/>
                  <a:gd name="connsiteX8" fmla="*/ 763809 w 763809"/>
                  <a:gd name="connsiteY8" fmla="*/ 480803 h 480803"/>
                  <a:gd name="connsiteX9" fmla="*/ 763809 w 763809"/>
                  <a:gd name="connsiteY9" fmla="*/ 209045 h 480803"/>
                  <a:gd name="connsiteX10" fmla="*/ 113252 w 763809"/>
                  <a:gd name="connsiteY10" fmla="*/ 0 h 480803"/>
                  <a:gd name="connsiteX11" fmla="*/ 0 w 763809"/>
                  <a:gd name="connsiteY11" fmla="*/ 195977 h 480803"/>
                  <a:gd name="connsiteX12" fmla="*/ 113252 w 763809"/>
                  <a:gd name="connsiteY12" fmla="*/ 318792 h 480803"/>
                  <a:gd name="connsiteX13" fmla="*/ 223838 w 763809"/>
                  <a:gd name="connsiteY13" fmla="*/ 195977 h 480803"/>
                  <a:gd name="connsiteX14" fmla="*/ 113252 w 763809"/>
                  <a:gd name="connsiteY14" fmla="*/ 0 h 480803"/>
                  <a:gd name="connsiteX15" fmla="*/ 113252 w 763809"/>
                  <a:gd name="connsiteY15" fmla="*/ 318792 h 480803"/>
                  <a:gd name="connsiteX16" fmla="*/ 113252 w 763809"/>
                  <a:gd name="connsiteY16" fmla="*/ 480803 h 480803"/>
                  <a:gd name="connsiteX0" fmla="*/ 384524 w 763809"/>
                  <a:gd name="connsiteY0" fmla="*/ 209045 h 480803"/>
                  <a:gd name="connsiteX1" fmla="*/ 384524 w 763809"/>
                  <a:gd name="connsiteY1" fmla="*/ 480803 h 480803"/>
                  <a:gd name="connsiteX2" fmla="*/ 492537 w 763809"/>
                  <a:gd name="connsiteY2" fmla="*/ 480803 h 480803"/>
                  <a:gd name="connsiteX3" fmla="*/ 492537 w 763809"/>
                  <a:gd name="connsiteY3" fmla="*/ 324022 h 480803"/>
                  <a:gd name="connsiteX4" fmla="*/ 655891 w 763809"/>
                  <a:gd name="connsiteY4" fmla="*/ 324022 h 480803"/>
                  <a:gd name="connsiteX5" fmla="*/ 655891 w 763809"/>
                  <a:gd name="connsiteY5" fmla="*/ 480803 h 480803"/>
                  <a:gd name="connsiteX6" fmla="*/ 763809 w 763809"/>
                  <a:gd name="connsiteY6" fmla="*/ 480803 h 480803"/>
                  <a:gd name="connsiteX7" fmla="*/ 763809 w 763809"/>
                  <a:gd name="connsiteY7" fmla="*/ 209045 h 480803"/>
                  <a:gd name="connsiteX8" fmla="*/ 113252 w 763809"/>
                  <a:gd name="connsiteY8" fmla="*/ 0 h 480803"/>
                  <a:gd name="connsiteX9" fmla="*/ 0 w 763809"/>
                  <a:gd name="connsiteY9" fmla="*/ 195977 h 480803"/>
                  <a:gd name="connsiteX10" fmla="*/ 113252 w 763809"/>
                  <a:gd name="connsiteY10" fmla="*/ 318792 h 480803"/>
                  <a:gd name="connsiteX11" fmla="*/ 223838 w 763809"/>
                  <a:gd name="connsiteY11" fmla="*/ 195977 h 480803"/>
                  <a:gd name="connsiteX12" fmla="*/ 113252 w 763809"/>
                  <a:gd name="connsiteY12" fmla="*/ 0 h 480803"/>
                  <a:gd name="connsiteX13" fmla="*/ 113252 w 763809"/>
                  <a:gd name="connsiteY13" fmla="*/ 318792 h 480803"/>
                  <a:gd name="connsiteX14" fmla="*/ 113252 w 763809"/>
                  <a:gd name="connsiteY14" fmla="*/ 480803 h 480803"/>
                  <a:gd name="connsiteX0" fmla="*/ 384524 w 763809"/>
                  <a:gd name="connsiteY0" fmla="*/ 480803 h 480803"/>
                  <a:gd name="connsiteX1" fmla="*/ 492537 w 763809"/>
                  <a:gd name="connsiteY1" fmla="*/ 480803 h 480803"/>
                  <a:gd name="connsiteX2" fmla="*/ 492537 w 763809"/>
                  <a:gd name="connsiteY2" fmla="*/ 324022 h 480803"/>
                  <a:gd name="connsiteX3" fmla="*/ 655891 w 763809"/>
                  <a:gd name="connsiteY3" fmla="*/ 324022 h 480803"/>
                  <a:gd name="connsiteX4" fmla="*/ 655891 w 763809"/>
                  <a:gd name="connsiteY4" fmla="*/ 480803 h 480803"/>
                  <a:gd name="connsiteX5" fmla="*/ 763809 w 763809"/>
                  <a:gd name="connsiteY5" fmla="*/ 480803 h 480803"/>
                  <a:gd name="connsiteX6" fmla="*/ 763809 w 763809"/>
                  <a:gd name="connsiteY6" fmla="*/ 209045 h 480803"/>
                  <a:gd name="connsiteX7" fmla="*/ 113252 w 763809"/>
                  <a:gd name="connsiteY7" fmla="*/ 0 h 480803"/>
                  <a:gd name="connsiteX8" fmla="*/ 0 w 763809"/>
                  <a:gd name="connsiteY8" fmla="*/ 195977 h 480803"/>
                  <a:gd name="connsiteX9" fmla="*/ 113252 w 763809"/>
                  <a:gd name="connsiteY9" fmla="*/ 318792 h 480803"/>
                  <a:gd name="connsiteX10" fmla="*/ 223838 w 763809"/>
                  <a:gd name="connsiteY10" fmla="*/ 195977 h 480803"/>
                  <a:gd name="connsiteX11" fmla="*/ 113252 w 763809"/>
                  <a:gd name="connsiteY11" fmla="*/ 0 h 480803"/>
                  <a:gd name="connsiteX12" fmla="*/ 113252 w 763809"/>
                  <a:gd name="connsiteY12" fmla="*/ 318792 h 480803"/>
                  <a:gd name="connsiteX13" fmla="*/ 113252 w 763809"/>
                  <a:gd name="connsiteY13" fmla="*/ 480803 h 480803"/>
                  <a:gd name="connsiteX0" fmla="*/ 492537 w 763809"/>
                  <a:gd name="connsiteY0" fmla="*/ 480803 h 480803"/>
                  <a:gd name="connsiteX1" fmla="*/ 492537 w 763809"/>
                  <a:gd name="connsiteY1" fmla="*/ 324022 h 480803"/>
                  <a:gd name="connsiteX2" fmla="*/ 655891 w 763809"/>
                  <a:gd name="connsiteY2" fmla="*/ 324022 h 480803"/>
                  <a:gd name="connsiteX3" fmla="*/ 655891 w 763809"/>
                  <a:gd name="connsiteY3" fmla="*/ 480803 h 480803"/>
                  <a:gd name="connsiteX4" fmla="*/ 763809 w 763809"/>
                  <a:gd name="connsiteY4" fmla="*/ 480803 h 480803"/>
                  <a:gd name="connsiteX5" fmla="*/ 763809 w 763809"/>
                  <a:gd name="connsiteY5" fmla="*/ 209045 h 480803"/>
                  <a:gd name="connsiteX6" fmla="*/ 113252 w 763809"/>
                  <a:gd name="connsiteY6" fmla="*/ 0 h 480803"/>
                  <a:gd name="connsiteX7" fmla="*/ 0 w 763809"/>
                  <a:gd name="connsiteY7" fmla="*/ 195977 h 480803"/>
                  <a:gd name="connsiteX8" fmla="*/ 113252 w 763809"/>
                  <a:gd name="connsiteY8" fmla="*/ 318792 h 480803"/>
                  <a:gd name="connsiteX9" fmla="*/ 223838 w 763809"/>
                  <a:gd name="connsiteY9" fmla="*/ 195977 h 480803"/>
                  <a:gd name="connsiteX10" fmla="*/ 113252 w 763809"/>
                  <a:gd name="connsiteY10" fmla="*/ 0 h 480803"/>
                  <a:gd name="connsiteX11" fmla="*/ 113252 w 763809"/>
                  <a:gd name="connsiteY11" fmla="*/ 318792 h 480803"/>
                  <a:gd name="connsiteX12" fmla="*/ 113252 w 763809"/>
                  <a:gd name="connsiteY12" fmla="*/ 480803 h 480803"/>
                  <a:gd name="connsiteX0" fmla="*/ 492537 w 763809"/>
                  <a:gd name="connsiteY0" fmla="*/ 324022 h 480803"/>
                  <a:gd name="connsiteX1" fmla="*/ 655891 w 763809"/>
                  <a:gd name="connsiteY1" fmla="*/ 324022 h 480803"/>
                  <a:gd name="connsiteX2" fmla="*/ 655891 w 763809"/>
                  <a:gd name="connsiteY2" fmla="*/ 480803 h 480803"/>
                  <a:gd name="connsiteX3" fmla="*/ 763809 w 763809"/>
                  <a:gd name="connsiteY3" fmla="*/ 480803 h 480803"/>
                  <a:gd name="connsiteX4" fmla="*/ 763809 w 763809"/>
                  <a:gd name="connsiteY4" fmla="*/ 209045 h 480803"/>
                  <a:gd name="connsiteX5" fmla="*/ 113252 w 763809"/>
                  <a:gd name="connsiteY5" fmla="*/ 0 h 480803"/>
                  <a:gd name="connsiteX6" fmla="*/ 0 w 763809"/>
                  <a:gd name="connsiteY6" fmla="*/ 195977 h 480803"/>
                  <a:gd name="connsiteX7" fmla="*/ 113252 w 763809"/>
                  <a:gd name="connsiteY7" fmla="*/ 318792 h 480803"/>
                  <a:gd name="connsiteX8" fmla="*/ 223838 w 763809"/>
                  <a:gd name="connsiteY8" fmla="*/ 195977 h 480803"/>
                  <a:gd name="connsiteX9" fmla="*/ 113252 w 763809"/>
                  <a:gd name="connsiteY9" fmla="*/ 0 h 480803"/>
                  <a:gd name="connsiteX10" fmla="*/ 113252 w 763809"/>
                  <a:gd name="connsiteY10" fmla="*/ 318792 h 480803"/>
                  <a:gd name="connsiteX11" fmla="*/ 113252 w 763809"/>
                  <a:gd name="connsiteY11" fmla="*/ 480803 h 480803"/>
                  <a:gd name="connsiteX0" fmla="*/ 655891 w 763809"/>
                  <a:gd name="connsiteY0" fmla="*/ 324022 h 480803"/>
                  <a:gd name="connsiteX1" fmla="*/ 655891 w 763809"/>
                  <a:gd name="connsiteY1" fmla="*/ 480803 h 480803"/>
                  <a:gd name="connsiteX2" fmla="*/ 763809 w 763809"/>
                  <a:gd name="connsiteY2" fmla="*/ 480803 h 480803"/>
                  <a:gd name="connsiteX3" fmla="*/ 763809 w 763809"/>
                  <a:gd name="connsiteY3" fmla="*/ 209045 h 480803"/>
                  <a:gd name="connsiteX4" fmla="*/ 113252 w 763809"/>
                  <a:gd name="connsiteY4" fmla="*/ 0 h 480803"/>
                  <a:gd name="connsiteX5" fmla="*/ 0 w 763809"/>
                  <a:gd name="connsiteY5" fmla="*/ 195977 h 480803"/>
                  <a:gd name="connsiteX6" fmla="*/ 113252 w 763809"/>
                  <a:gd name="connsiteY6" fmla="*/ 318792 h 480803"/>
                  <a:gd name="connsiteX7" fmla="*/ 223838 w 763809"/>
                  <a:gd name="connsiteY7" fmla="*/ 195977 h 480803"/>
                  <a:gd name="connsiteX8" fmla="*/ 113252 w 763809"/>
                  <a:gd name="connsiteY8" fmla="*/ 0 h 480803"/>
                  <a:gd name="connsiteX9" fmla="*/ 113252 w 763809"/>
                  <a:gd name="connsiteY9" fmla="*/ 318792 h 480803"/>
                  <a:gd name="connsiteX10" fmla="*/ 113252 w 763809"/>
                  <a:gd name="connsiteY10" fmla="*/ 480803 h 480803"/>
                  <a:gd name="connsiteX0" fmla="*/ 655891 w 763809"/>
                  <a:gd name="connsiteY0" fmla="*/ 480803 h 480803"/>
                  <a:gd name="connsiteX1" fmla="*/ 763809 w 763809"/>
                  <a:gd name="connsiteY1" fmla="*/ 480803 h 480803"/>
                  <a:gd name="connsiteX2" fmla="*/ 763809 w 763809"/>
                  <a:gd name="connsiteY2" fmla="*/ 209045 h 480803"/>
                  <a:gd name="connsiteX3" fmla="*/ 113252 w 763809"/>
                  <a:gd name="connsiteY3" fmla="*/ 0 h 480803"/>
                  <a:gd name="connsiteX4" fmla="*/ 0 w 763809"/>
                  <a:gd name="connsiteY4" fmla="*/ 195977 h 480803"/>
                  <a:gd name="connsiteX5" fmla="*/ 113252 w 763809"/>
                  <a:gd name="connsiteY5" fmla="*/ 318792 h 480803"/>
                  <a:gd name="connsiteX6" fmla="*/ 223838 w 763809"/>
                  <a:gd name="connsiteY6" fmla="*/ 195977 h 480803"/>
                  <a:gd name="connsiteX7" fmla="*/ 113252 w 763809"/>
                  <a:gd name="connsiteY7" fmla="*/ 0 h 480803"/>
                  <a:gd name="connsiteX8" fmla="*/ 113252 w 763809"/>
                  <a:gd name="connsiteY8" fmla="*/ 318792 h 480803"/>
                  <a:gd name="connsiteX9" fmla="*/ 113252 w 763809"/>
                  <a:gd name="connsiteY9" fmla="*/ 480803 h 480803"/>
                  <a:gd name="connsiteX0" fmla="*/ 655891 w 763809"/>
                  <a:gd name="connsiteY0" fmla="*/ 480803 h 480803"/>
                  <a:gd name="connsiteX1" fmla="*/ 763809 w 763809"/>
                  <a:gd name="connsiteY1" fmla="*/ 480803 h 480803"/>
                  <a:gd name="connsiteX2" fmla="*/ 113252 w 763809"/>
                  <a:gd name="connsiteY2" fmla="*/ 0 h 480803"/>
                  <a:gd name="connsiteX3" fmla="*/ 0 w 763809"/>
                  <a:gd name="connsiteY3" fmla="*/ 195977 h 480803"/>
                  <a:gd name="connsiteX4" fmla="*/ 113252 w 763809"/>
                  <a:gd name="connsiteY4" fmla="*/ 318792 h 480803"/>
                  <a:gd name="connsiteX5" fmla="*/ 223838 w 763809"/>
                  <a:gd name="connsiteY5" fmla="*/ 195977 h 480803"/>
                  <a:gd name="connsiteX6" fmla="*/ 113252 w 763809"/>
                  <a:gd name="connsiteY6" fmla="*/ 0 h 480803"/>
                  <a:gd name="connsiteX7" fmla="*/ 113252 w 763809"/>
                  <a:gd name="connsiteY7" fmla="*/ 318792 h 480803"/>
                  <a:gd name="connsiteX8" fmla="*/ 113252 w 763809"/>
                  <a:gd name="connsiteY8" fmla="*/ 480803 h 480803"/>
                  <a:gd name="connsiteX0" fmla="*/ 113252 w 223838"/>
                  <a:gd name="connsiteY0" fmla="*/ 0 h 480803"/>
                  <a:gd name="connsiteX1" fmla="*/ 0 w 223838"/>
                  <a:gd name="connsiteY1" fmla="*/ 195977 h 480803"/>
                  <a:gd name="connsiteX2" fmla="*/ 113252 w 223838"/>
                  <a:gd name="connsiteY2" fmla="*/ 318792 h 480803"/>
                  <a:gd name="connsiteX3" fmla="*/ 223838 w 223838"/>
                  <a:gd name="connsiteY3" fmla="*/ 195977 h 480803"/>
                  <a:gd name="connsiteX4" fmla="*/ 113252 w 223838"/>
                  <a:gd name="connsiteY4" fmla="*/ 0 h 480803"/>
                  <a:gd name="connsiteX5" fmla="*/ 113252 w 223838"/>
                  <a:gd name="connsiteY5" fmla="*/ 318792 h 480803"/>
                  <a:gd name="connsiteX6" fmla="*/ 113252 w 223838"/>
                  <a:gd name="connsiteY6" fmla="*/ 480803 h 48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38" h="480803">
                    <a:moveTo>
                      <a:pt x="113252" y="0"/>
                    </a:moveTo>
                    <a:cubicBezTo>
                      <a:pt x="71151" y="0"/>
                      <a:pt x="0" y="125425"/>
                      <a:pt x="0" y="195977"/>
                    </a:cubicBezTo>
                    <a:cubicBezTo>
                      <a:pt x="0" y="263919"/>
                      <a:pt x="50006" y="318792"/>
                      <a:pt x="113252" y="318792"/>
                    </a:cubicBezTo>
                    <a:cubicBezTo>
                      <a:pt x="173831" y="318792"/>
                      <a:pt x="223838" y="263919"/>
                      <a:pt x="223838" y="195977"/>
                    </a:cubicBezTo>
                    <a:cubicBezTo>
                      <a:pt x="223838" y="125425"/>
                      <a:pt x="152781" y="0"/>
                      <a:pt x="113252" y="0"/>
                    </a:cubicBezTo>
                    <a:close/>
                    <a:moveTo>
                      <a:pt x="113252" y="318792"/>
                    </a:moveTo>
                    <a:lnTo>
                      <a:pt x="113252" y="480803"/>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dirty="0"/>
              </a:p>
            </p:txBody>
          </p:sp>
          <p:grpSp>
            <p:nvGrpSpPr>
              <p:cNvPr id="28" name="Graphic 179">
                <a:extLst>
                  <a:ext uri="{FF2B5EF4-FFF2-40B4-BE49-F238E27FC236}">
                    <a16:creationId xmlns:a16="http://schemas.microsoft.com/office/drawing/2014/main" id="{9A51F3DB-D674-4A21-8162-A843F77A2FB1}"/>
                  </a:ext>
                </a:extLst>
              </p:cNvPr>
              <p:cNvGrpSpPr/>
              <p:nvPr/>
            </p:nvGrpSpPr>
            <p:grpSpPr>
              <a:xfrm>
                <a:off x="2111613" y="1974862"/>
                <a:ext cx="490467" cy="505949"/>
                <a:chOff x="5977349" y="3250278"/>
                <a:chExt cx="479774" cy="494918"/>
              </a:xfrm>
              <a:noFill/>
            </p:grpSpPr>
            <p:sp>
              <p:nvSpPr>
                <p:cNvPr id="46" name="Freeform: Shape 45">
                  <a:extLst>
                    <a:ext uri="{FF2B5EF4-FFF2-40B4-BE49-F238E27FC236}">
                      <a16:creationId xmlns:a16="http://schemas.microsoft.com/office/drawing/2014/main" id="{D68B5349-17A9-453A-B752-9F38A045B8E5}"/>
                    </a:ext>
                  </a:extLst>
                </p:cNvPr>
                <p:cNvSpPr/>
                <p:nvPr/>
              </p:nvSpPr>
              <p:spPr>
                <a:xfrm>
                  <a:off x="5977349" y="3250278"/>
                  <a:ext cx="479774" cy="245459"/>
                </a:xfrm>
                <a:custGeom>
                  <a:avLst/>
                  <a:gdLst>
                    <a:gd name="connsiteX0" fmla="*/ 80772 w 479774"/>
                    <a:gd name="connsiteY0" fmla="*/ 0 h 245459"/>
                    <a:gd name="connsiteX1" fmla="*/ 418624 w 479774"/>
                    <a:gd name="connsiteY1" fmla="*/ 0 h 245459"/>
                    <a:gd name="connsiteX2" fmla="*/ 479774 w 479774"/>
                    <a:gd name="connsiteY2" fmla="*/ 245459 h 245459"/>
                    <a:gd name="connsiteX3" fmla="*/ 0 w 479774"/>
                    <a:gd name="connsiteY3" fmla="*/ 245459 h 245459"/>
                  </a:gdLst>
                  <a:ahLst/>
                  <a:cxnLst>
                    <a:cxn ang="0">
                      <a:pos x="connsiteX0" y="connsiteY0"/>
                    </a:cxn>
                    <a:cxn ang="0">
                      <a:pos x="connsiteX1" y="connsiteY1"/>
                    </a:cxn>
                    <a:cxn ang="0">
                      <a:pos x="connsiteX2" y="connsiteY2"/>
                    </a:cxn>
                    <a:cxn ang="0">
                      <a:pos x="connsiteX3" y="connsiteY3"/>
                    </a:cxn>
                  </a:cxnLst>
                  <a:rect l="l" t="t" r="r" b="b"/>
                  <a:pathLst>
                    <a:path w="479774" h="245459">
                      <a:moveTo>
                        <a:pt x="80772" y="0"/>
                      </a:moveTo>
                      <a:lnTo>
                        <a:pt x="418624" y="0"/>
                      </a:lnTo>
                      <a:lnTo>
                        <a:pt x="479774" y="245459"/>
                      </a:lnTo>
                      <a:lnTo>
                        <a:pt x="0" y="245459"/>
                      </a:lnTo>
                      <a:close/>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Shape 46">
                  <a:extLst>
                    <a:ext uri="{FF2B5EF4-FFF2-40B4-BE49-F238E27FC236}">
                      <a16:creationId xmlns:a16="http://schemas.microsoft.com/office/drawing/2014/main" id="{279E28BA-DBF8-486E-A8E2-E7CE80E473F2}"/>
                    </a:ext>
                  </a:extLst>
                </p:cNvPr>
                <p:cNvSpPr/>
                <p:nvPr/>
              </p:nvSpPr>
              <p:spPr>
                <a:xfrm>
                  <a:off x="6102984" y="3252278"/>
                  <a:ext cx="30670" cy="243459"/>
                </a:xfrm>
                <a:custGeom>
                  <a:avLst/>
                  <a:gdLst>
                    <a:gd name="connsiteX0" fmla="*/ 30671 w 30670"/>
                    <a:gd name="connsiteY0" fmla="*/ 0 h 243459"/>
                    <a:gd name="connsiteX1" fmla="*/ 0 w 30670"/>
                    <a:gd name="connsiteY1" fmla="*/ 243459 h 243459"/>
                  </a:gdLst>
                  <a:ahLst/>
                  <a:cxnLst>
                    <a:cxn ang="0">
                      <a:pos x="connsiteX0" y="connsiteY0"/>
                    </a:cxn>
                    <a:cxn ang="0">
                      <a:pos x="connsiteX1" y="connsiteY1"/>
                    </a:cxn>
                  </a:cxnLst>
                  <a:rect l="l" t="t" r="r" b="b"/>
                  <a:pathLst>
                    <a:path w="30670" h="243459">
                      <a:moveTo>
                        <a:pt x="30671" y="0"/>
                      </a:moveTo>
                      <a:lnTo>
                        <a:pt x="0" y="243459"/>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Freeform: Shape 47">
                  <a:extLst>
                    <a:ext uri="{FF2B5EF4-FFF2-40B4-BE49-F238E27FC236}">
                      <a16:creationId xmlns:a16="http://schemas.microsoft.com/office/drawing/2014/main" id="{04AC050D-C90F-405B-93DA-C084C4A295D7}"/>
                    </a:ext>
                  </a:extLst>
                </p:cNvPr>
                <p:cNvSpPr/>
                <p:nvPr/>
              </p:nvSpPr>
              <p:spPr>
                <a:xfrm>
                  <a:off x="6217284" y="3250278"/>
                  <a:ext cx="9525" cy="245459"/>
                </a:xfrm>
                <a:custGeom>
                  <a:avLst/>
                  <a:gdLst>
                    <a:gd name="connsiteX0" fmla="*/ 0 w 9525"/>
                    <a:gd name="connsiteY0" fmla="*/ 0 h 245459"/>
                    <a:gd name="connsiteX1" fmla="*/ 0 w 9525"/>
                    <a:gd name="connsiteY1" fmla="*/ 245459 h 245459"/>
                  </a:gdLst>
                  <a:ahLst/>
                  <a:cxnLst>
                    <a:cxn ang="0">
                      <a:pos x="connsiteX0" y="connsiteY0"/>
                    </a:cxn>
                    <a:cxn ang="0">
                      <a:pos x="connsiteX1" y="connsiteY1"/>
                    </a:cxn>
                  </a:cxnLst>
                  <a:rect l="l" t="t" r="r" b="b"/>
                  <a:pathLst>
                    <a:path w="9525" h="245459">
                      <a:moveTo>
                        <a:pt x="0" y="0"/>
                      </a:moveTo>
                      <a:lnTo>
                        <a:pt x="0" y="245459"/>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Freeform: Shape 48">
                  <a:extLst>
                    <a:ext uri="{FF2B5EF4-FFF2-40B4-BE49-F238E27FC236}">
                      <a16:creationId xmlns:a16="http://schemas.microsoft.com/office/drawing/2014/main" id="{A3AE0B3F-D5FA-49DF-A99C-A352388811B3}"/>
                    </a:ext>
                  </a:extLst>
                </p:cNvPr>
                <p:cNvSpPr/>
                <p:nvPr/>
              </p:nvSpPr>
              <p:spPr>
                <a:xfrm>
                  <a:off x="6307867" y="3250278"/>
                  <a:ext cx="28479" cy="245459"/>
                </a:xfrm>
                <a:custGeom>
                  <a:avLst/>
                  <a:gdLst>
                    <a:gd name="connsiteX0" fmla="*/ 0 w 28479"/>
                    <a:gd name="connsiteY0" fmla="*/ 0 h 245459"/>
                    <a:gd name="connsiteX1" fmla="*/ 28480 w 28479"/>
                    <a:gd name="connsiteY1" fmla="*/ 245459 h 245459"/>
                  </a:gdLst>
                  <a:ahLst/>
                  <a:cxnLst>
                    <a:cxn ang="0">
                      <a:pos x="connsiteX0" y="connsiteY0"/>
                    </a:cxn>
                    <a:cxn ang="0">
                      <a:pos x="connsiteX1" y="connsiteY1"/>
                    </a:cxn>
                  </a:cxnLst>
                  <a:rect l="l" t="t" r="r" b="b"/>
                  <a:pathLst>
                    <a:path w="28479" h="245459">
                      <a:moveTo>
                        <a:pt x="0" y="0"/>
                      </a:moveTo>
                      <a:lnTo>
                        <a:pt x="28480" y="245459"/>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Freeform: Shape 49">
                  <a:extLst>
                    <a:ext uri="{FF2B5EF4-FFF2-40B4-BE49-F238E27FC236}">
                      <a16:creationId xmlns:a16="http://schemas.microsoft.com/office/drawing/2014/main" id="{0DF3A5D3-93BF-4E26-986A-C2B950430822}"/>
                    </a:ext>
                  </a:extLst>
                </p:cNvPr>
                <p:cNvSpPr/>
                <p:nvPr/>
              </p:nvSpPr>
              <p:spPr>
                <a:xfrm>
                  <a:off x="6308057" y="3252278"/>
                  <a:ext cx="28289" cy="243459"/>
                </a:xfrm>
                <a:custGeom>
                  <a:avLst/>
                  <a:gdLst>
                    <a:gd name="connsiteX0" fmla="*/ 0 w 28289"/>
                    <a:gd name="connsiteY0" fmla="*/ 0 h 243459"/>
                    <a:gd name="connsiteX1" fmla="*/ 28289 w 28289"/>
                    <a:gd name="connsiteY1" fmla="*/ 243459 h 243459"/>
                  </a:gdLst>
                  <a:ahLst/>
                  <a:cxnLst>
                    <a:cxn ang="0">
                      <a:pos x="connsiteX0" y="connsiteY0"/>
                    </a:cxn>
                    <a:cxn ang="0">
                      <a:pos x="connsiteX1" y="connsiteY1"/>
                    </a:cxn>
                  </a:cxnLst>
                  <a:rect l="l" t="t" r="r" b="b"/>
                  <a:pathLst>
                    <a:path w="28289" h="243459">
                      <a:moveTo>
                        <a:pt x="0" y="0"/>
                      </a:moveTo>
                      <a:lnTo>
                        <a:pt x="28289" y="243459"/>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Freeform: Shape 50">
                  <a:extLst>
                    <a:ext uri="{FF2B5EF4-FFF2-40B4-BE49-F238E27FC236}">
                      <a16:creationId xmlns:a16="http://schemas.microsoft.com/office/drawing/2014/main" id="{9290024A-D25B-4309-990B-774D46A371A0}"/>
                    </a:ext>
                  </a:extLst>
                </p:cNvPr>
                <p:cNvSpPr/>
                <p:nvPr/>
              </p:nvSpPr>
              <p:spPr>
                <a:xfrm>
                  <a:off x="6042881" y="3296760"/>
                  <a:ext cx="364617" cy="9525"/>
                </a:xfrm>
                <a:custGeom>
                  <a:avLst/>
                  <a:gdLst>
                    <a:gd name="connsiteX0" fmla="*/ 0 w 364617"/>
                    <a:gd name="connsiteY0" fmla="*/ 0 h 9525"/>
                    <a:gd name="connsiteX1" fmla="*/ 364617 w 364617"/>
                    <a:gd name="connsiteY1" fmla="*/ 0 h 9525"/>
                  </a:gdLst>
                  <a:ahLst/>
                  <a:cxnLst>
                    <a:cxn ang="0">
                      <a:pos x="connsiteX0" y="connsiteY0"/>
                    </a:cxn>
                    <a:cxn ang="0">
                      <a:pos x="connsiteX1" y="connsiteY1"/>
                    </a:cxn>
                  </a:cxnLst>
                  <a:rect l="l" t="t" r="r" b="b"/>
                  <a:pathLst>
                    <a:path w="364617" h="9525">
                      <a:moveTo>
                        <a:pt x="0" y="0"/>
                      </a:moveTo>
                      <a:lnTo>
                        <a:pt x="364617" y="0"/>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Freeform: Shape 51">
                  <a:extLst>
                    <a:ext uri="{FF2B5EF4-FFF2-40B4-BE49-F238E27FC236}">
                      <a16:creationId xmlns:a16="http://schemas.microsoft.com/office/drawing/2014/main" id="{1DD4A77E-40D6-47BB-9B57-57BBF47564C3}"/>
                    </a:ext>
                  </a:extLst>
                </p:cNvPr>
                <p:cNvSpPr/>
                <p:nvPr/>
              </p:nvSpPr>
              <p:spPr>
                <a:xfrm>
                  <a:off x="6024212" y="3353434"/>
                  <a:ext cx="397478" cy="9525"/>
                </a:xfrm>
                <a:custGeom>
                  <a:avLst/>
                  <a:gdLst>
                    <a:gd name="connsiteX0" fmla="*/ 0 w 397478"/>
                    <a:gd name="connsiteY0" fmla="*/ 0 h 9525"/>
                    <a:gd name="connsiteX1" fmla="*/ 397478 w 397478"/>
                    <a:gd name="connsiteY1" fmla="*/ 0 h 9525"/>
                  </a:gdLst>
                  <a:ahLst/>
                  <a:cxnLst>
                    <a:cxn ang="0">
                      <a:pos x="connsiteX0" y="connsiteY0"/>
                    </a:cxn>
                    <a:cxn ang="0">
                      <a:pos x="connsiteX1" y="connsiteY1"/>
                    </a:cxn>
                  </a:cxnLst>
                  <a:rect l="l" t="t" r="r" b="b"/>
                  <a:pathLst>
                    <a:path w="397478" h="9525">
                      <a:moveTo>
                        <a:pt x="0" y="0"/>
                      </a:moveTo>
                      <a:lnTo>
                        <a:pt x="397478" y="0"/>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Freeform: Shape 52">
                  <a:extLst>
                    <a:ext uri="{FF2B5EF4-FFF2-40B4-BE49-F238E27FC236}">
                      <a16:creationId xmlns:a16="http://schemas.microsoft.com/office/drawing/2014/main" id="{6FA45E1F-ED19-4982-9621-E773B3A7C03E}"/>
                    </a:ext>
                  </a:extLst>
                </p:cNvPr>
                <p:cNvSpPr/>
                <p:nvPr/>
              </p:nvSpPr>
              <p:spPr>
                <a:xfrm>
                  <a:off x="6002495" y="3419251"/>
                  <a:ext cx="435578" cy="9525"/>
                </a:xfrm>
                <a:custGeom>
                  <a:avLst/>
                  <a:gdLst>
                    <a:gd name="connsiteX0" fmla="*/ 0 w 435578"/>
                    <a:gd name="connsiteY0" fmla="*/ 0 h 9525"/>
                    <a:gd name="connsiteX1" fmla="*/ 435578 w 435578"/>
                    <a:gd name="connsiteY1" fmla="*/ 0 h 9525"/>
                  </a:gdLst>
                  <a:ahLst/>
                  <a:cxnLst>
                    <a:cxn ang="0">
                      <a:pos x="connsiteX0" y="connsiteY0"/>
                    </a:cxn>
                    <a:cxn ang="0">
                      <a:pos x="connsiteX1" y="connsiteY1"/>
                    </a:cxn>
                  </a:cxnLst>
                  <a:rect l="l" t="t" r="r" b="b"/>
                  <a:pathLst>
                    <a:path w="435578" h="9525">
                      <a:moveTo>
                        <a:pt x="0" y="0"/>
                      </a:moveTo>
                      <a:lnTo>
                        <a:pt x="435578" y="0"/>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Freeform: Shape 53">
                  <a:extLst>
                    <a:ext uri="{FF2B5EF4-FFF2-40B4-BE49-F238E27FC236}">
                      <a16:creationId xmlns:a16="http://schemas.microsoft.com/office/drawing/2014/main" id="{FD8D43AB-FDE9-4BE0-9684-6C1BF93E5251}"/>
                    </a:ext>
                  </a:extLst>
                </p:cNvPr>
                <p:cNvSpPr/>
                <p:nvPr/>
              </p:nvSpPr>
              <p:spPr>
                <a:xfrm>
                  <a:off x="6029165" y="3495737"/>
                  <a:ext cx="392525" cy="249459"/>
                </a:xfrm>
                <a:custGeom>
                  <a:avLst/>
                  <a:gdLst>
                    <a:gd name="connsiteX0" fmla="*/ 0 w 392525"/>
                    <a:gd name="connsiteY0" fmla="*/ 0 h 249459"/>
                    <a:gd name="connsiteX1" fmla="*/ 0 w 392525"/>
                    <a:gd name="connsiteY1" fmla="*/ 249460 h 249459"/>
                    <a:gd name="connsiteX2" fmla="*/ 392525 w 392525"/>
                    <a:gd name="connsiteY2" fmla="*/ 249460 h 249459"/>
                    <a:gd name="connsiteX3" fmla="*/ 392525 w 392525"/>
                    <a:gd name="connsiteY3" fmla="*/ 0 h 249459"/>
                  </a:gdLst>
                  <a:ahLst/>
                  <a:cxnLst>
                    <a:cxn ang="0">
                      <a:pos x="connsiteX0" y="connsiteY0"/>
                    </a:cxn>
                    <a:cxn ang="0">
                      <a:pos x="connsiteX1" y="connsiteY1"/>
                    </a:cxn>
                    <a:cxn ang="0">
                      <a:pos x="connsiteX2" y="connsiteY2"/>
                    </a:cxn>
                    <a:cxn ang="0">
                      <a:pos x="connsiteX3" y="connsiteY3"/>
                    </a:cxn>
                  </a:cxnLst>
                  <a:rect l="l" t="t" r="r" b="b"/>
                  <a:pathLst>
                    <a:path w="392525" h="249459">
                      <a:moveTo>
                        <a:pt x="0" y="0"/>
                      </a:moveTo>
                      <a:lnTo>
                        <a:pt x="0" y="249460"/>
                      </a:lnTo>
                      <a:lnTo>
                        <a:pt x="392525" y="249460"/>
                      </a:lnTo>
                      <a:lnTo>
                        <a:pt x="392525" y="0"/>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Freeform: Shape 54">
                  <a:extLst>
                    <a:ext uri="{FF2B5EF4-FFF2-40B4-BE49-F238E27FC236}">
                      <a16:creationId xmlns:a16="http://schemas.microsoft.com/office/drawing/2014/main" id="{638BE759-0444-4308-8D01-A48200B5989E}"/>
                    </a:ext>
                  </a:extLst>
                </p:cNvPr>
                <p:cNvSpPr/>
                <p:nvPr/>
              </p:nvSpPr>
              <p:spPr>
                <a:xfrm>
                  <a:off x="6256146" y="3568889"/>
                  <a:ext cx="108585" cy="176307"/>
                </a:xfrm>
                <a:custGeom>
                  <a:avLst/>
                  <a:gdLst>
                    <a:gd name="connsiteX0" fmla="*/ 0 w 108585"/>
                    <a:gd name="connsiteY0" fmla="*/ 176308 h 176307"/>
                    <a:gd name="connsiteX1" fmla="*/ 0 w 108585"/>
                    <a:gd name="connsiteY1" fmla="*/ 0 h 176307"/>
                    <a:gd name="connsiteX2" fmla="*/ 108585 w 108585"/>
                    <a:gd name="connsiteY2" fmla="*/ 0 h 176307"/>
                    <a:gd name="connsiteX3" fmla="*/ 108585 w 108585"/>
                    <a:gd name="connsiteY3" fmla="*/ 176308 h 176307"/>
                  </a:gdLst>
                  <a:ahLst/>
                  <a:cxnLst>
                    <a:cxn ang="0">
                      <a:pos x="connsiteX0" y="connsiteY0"/>
                    </a:cxn>
                    <a:cxn ang="0">
                      <a:pos x="connsiteX1" y="connsiteY1"/>
                    </a:cxn>
                    <a:cxn ang="0">
                      <a:pos x="connsiteX2" y="connsiteY2"/>
                    </a:cxn>
                    <a:cxn ang="0">
                      <a:pos x="connsiteX3" y="connsiteY3"/>
                    </a:cxn>
                  </a:cxnLst>
                  <a:rect l="l" t="t" r="r" b="b"/>
                  <a:pathLst>
                    <a:path w="108585" h="176307">
                      <a:moveTo>
                        <a:pt x="0" y="176308"/>
                      </a:moveTo>
                      <a:lnTo>
                        <a:pt x="0" y="0"/>
                      </a:lnTo>
                      <a:lnTo>
                        <a:pt x="108585" y="0"/>
                      </a:lnTo>
                      <a:lnTo>
                        <a:pt x="108585" y="176308"/>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Freeform: Shape 55">
                  <a:extLst>
                    <a:ext uri="{FF2B5EF4-FFF2-40B4-BE49-F238E27FC236}">
                      <a16:creationId xmlns:a16="http://schemas.microsoft.com/office/drawing/2014/main" id="{F374F774-9322-45FE-944E-C36D51A6B74B}"/>
                    </a:ext>
                  </a:extLst>
                </p:cNvPr>
                <p:cNvSpPr/>
                <p:nvPr/>
              </p:nvSpPr>
              <p:spPr>
                <a:xfrm>
                  <a:off x="6076124" y="3568889"/>
                  <a:ext cx="117538" cy="68865"/>
                </a:xfrm>
                <a:custGeom>
                  <a:avLst/>
                  <a:gdLst>
                    <a:gd name="connsiteX0" fmla="*/ 0 w 117538"/>
                    <a:gd name="connsiteY0" fmla="*/ 0 h 68865"/>
                    <a:gd name="connsiteX1" fmla="*/ 117539 w 117538"/>
                    <a:gd name="connsiteY1" fmla="*/ 0 h 68865"/>
                    <a:gd name="connsiteX2" fmla="*/ 117539 w 117538"/>
                    <a:gd name="connsiteY2" fmla="*/ 68866 h 68865"/>
                    <a:gd name="connsiteX3" fmla="*/ 0 w 117538"/>
                    <a:gd name="connsiteY3" fmla="*/ 68866 h 68865"/>
                  </a:gdLst>
                  <a:ahLst/>
                  <a:cxnLst>
                    <a:cxn ang="0">
                      <a:pos x="connsiteX0" y="connsiteY0"/>
                    </a:cxn>
                    <a:cxn ang="0">
                      <a:pos x="connsiteX1" y="connsiteY1"/>
                    </a:cxn>
                    <a:cxn ang="0">
                      <a:pos x="connsiteX2" y="connsiteY2"/>
                    </a:cxn>
                    <a:cxn ang="0">
                      <a:pos x="connsiteX3" y="connsiteY3"/>
                    </a:cxn>
                  </a:cxnLst>
                  <a:rect l="l" t="t" r="r" b="b"/>
                  <a:pathLst>
                    <a:path w="117538" h="68865">
                      <a:moveTo>
                        <a:pt x="0" y="0"/>
                      </a:moveTo>
                      <a:lnTo>
                        <a:pt x="117539" y="0"/>
                      </a:lnTo>
                      <a:lnTo>
                        <a:pt x="117539" y="68866"/>
                      </a:lnTo>
                      <a:lnTo>
                        <a:pt x="0" y="68866"/>
                      </a:lnTo>
                      <a:close/>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9" name="Group 28">
                <a:extLst>
                  <a:ext uri="{FF2B5EF4-FFF2-40B4-BE49-F238E27FC236}">
                    <a16:creationId xmlns:a16="http://schemas.microsoft.com/office/drawing/2014/main" id="{3D275F4A-7FEA-4194-9F23-436B83A49B77}"/>
                  </a:ext>
                </a:extLst>
              </p:cNvPr>
              <p:cNvGrpSpPr/>
              <p:nvPr/>
            </p:nvGrpSpPr>
            <p:grpSpPr>
              <a:xfrm>
                <a:off x="1178621" y="2211301"/>
                <a:ext cx="636578" cy="644447"/>
                <a:chOff x="1690543" y="5741087"/>
                <a:chExt cx="523654" cy="530127"/>
              </a:xfrm>
              <a:solidFill>
                <a:schemeClr val="bg1"/>
              </a:solidFill>
            </p:grpSpPr>
            <p:sp>
              <p:nvSpPr>
                <p:cNvPr id="42" name="Freeform: Shape 41">
                  <a:extLst>
                    <a:ext uri="{FF2B5EF4-FFF2-40B4-BE49-F238E27FC236}">
                      <a16:creationId xmlns:a16="http://schemas.microsoft.com/office/drawing/2014/main" id="{F8FA7433-C4B6-4B9D-BAA5-BEAACE561C1C}"/>
                    </a:ext>
                  </a:extLst>
                </p:cNvPr>
                <p:cNvSpPr/>
                <p:nvPr/>
              </p:nvSpPr>
              <p:spPr>
                <a:xfrm>
                  <a:off x="1730163" y="5741087"/>
                  <a:ext cx="106694" cy="106695"/>
                </a:xfrm>
                <a:custGeom>
                  <a:avLst/>
                  <a:gdLst>
                    <a:gd name="connsiteX0" fmla="*/ 91059 w 182117"/>
                    <a:gd name="connsiteY0" fmla="*/ 182118 h 182118"/>
                    <a:gd name="connsiteX1" fmla="*/ 182118 w 182117"/>
                    <a:gd name="connsiteY1" fmla="*/ 91059 h 182118"/>
                    <a:gd name="connsiteX2" fmla="*/ 91154 w 182117"/>
                    <a:gd name="connsiteY2" fmla="*/ 0 h 182118"/>
                    <a:gd name="connsiteX3" fmla="*/ 91059 w 182117"/>
                    <a:gd name="connsiteY3" fmla="*/ 0 h 182118"/>
                    <a:gd name="connsiteX4" fmla="*/ 0 w 182117"/>
                    <a:gd name="connsiteY4" fmla="*/ 91059 h 182118"/>
                    <a:gd name="connsiteX5" fmla="*/ 91059 w 182117"/>
                    <a:gd name="connsiteY5" fmla="*/ 182118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17" h="182118">
                      <a:moveTo>
                        <a:pt x="91059" y="182118"/>
                      </a:moveTo>
                      <a:cubicBezTo>
                        <a:pt x="141351" y="182118"/>
                        <a:pt x="182118" y="141351"/>
                        <a:pt x="182118" y="91059"/>
                      </a:cubicBezTo>
                      <a:cubicBezTo>
                        <a:pt x="182118" y="40767"/>
                        <a:pt x="141446" y="95"/>
                        <a:pt x="91154" y="0"/>
                      </a:cubicBezTo>
                      <a:cubicBezTo>
                        <a:pt x="91154" y="0"/>
                        <a:pt x="91059" y="0"/>
                        <a:pt x="91059" y="0"/>
                      </a:cubicBezTo>
                      <a:cubicBezTo>
                        <a:pt x="40767" y="0"/>
                        <a:pt x="0" y="40767"/>
                        <a:pt x="0" y="91059"/>
                      </a:cubicBezTo>
                      <a:cubicBezTo>
                        <a:pt x="0" y="141351"/>
                        <a:pt x="40767" y="182118"/>
                        <a:pt x="91059" y="182118"/>
                      </a:cubicBezTo>
                      <a:close/>
                    </a:path>
                  </a:pathLst>
                </a:custGeom>
                <a:grpFill/>
                <a:ln w="0" cap="flat">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Freeform: Shape 42">
                  <a:extLst>
                    <a:ext uri="{FF2B5EF4-FFF2-40B4-BE49-F238E27FC236}">
                      <a16:creationId xmlns:a16="http://schemas.microsoft.com/office/drawing/2014/main" id="{9B2ADA9F-2361-4E3B-8AA0-8A3F5956A3CE}"/>
                    </a:ext>
                  </a:extLst>
                </p:cNvPr>
                <p:cNvSpPr/>
                <p:nvPr/>
              </p:nvSpPr>
              <p:spPr>
                <a:xfrm>
                  <a:off x="1690543" y="5867536"/>
                  <a:ext cx="305451" cy="403677"/>
                </a:xfrm>
                <a:custGeom>
                  <a:avLst/>
                  <a:gdLst>
                    <a:gd name="connsiteX0" fmla="*/ 516255 w 521375"/>
                    <a:gd name="connsiteY0" fmla="*/ 64198 h 689038"/>
                    <a:gd name="connsiteX1" fmla="*/ 501206 w 521375"/>
                    <a:gd name="connsiteY1" fmla="*/ 117348 h 689038"/>
                    <a:gd name="connsiteX2" fmla="*/ 353663 w 521375"/>
                    <a:gd name="connsiteY2" fmla="*/ 197834 h 689038"/>
                    <a:gd name="connsiteX3" fmla="*/ 304038 w 521375"/>
                    <a:gd name="connsiteY3" fmla="*/ 185738 h 689038"/>
                    <a:gd name="connsiteX4" fmla="*/ 260985 w 521375"/>
                    <a:gd name="connsiteY4" fmla="*/ 129540 h 689038"/>
                    <a:gd name="connsiteX5" fmla="*/ 260985 w 521375"/>
                    <a:gd name="connsiteY5" fmla="*/ 645986 h 689038"/>
                    <a:gd name="connsiteX6" fmla="*/ 217932 w 521375"/>
                    <a:gd name="connsiteY6" fmla="*/ 689039 h 689038"/>
                    <a:gd name="connsiteX7" fmla="*/ 217932 w 521375"/>
                    <a:gd name="connsiteY7" fmla="*/ 689039 h 689038"/>
                    <a:gd name="connsiteX8" fmla="*/ 174879 w 521375"/>
                    <a:gd name="connsiteY8" fmla="*/ 645986 h 689038"/>
                    <a:gd name="connsiteX9" fmla="*/ 174879 w 521375"/>
                    <a:gd name="connsiteY9" fmla="*/ 416719 h 689038"/>
                    <a:gd name="connsiteX10" fmla="*/ 174689 w 521375"/>
                    <a:gd name="connsiteY10" fmla="*/ 414052 h 689038"/>
                    <a:gd name="connsiteX11" fmla="*/ 156401 w 521375"/>
                    <a:gd name="connsiteY11" fmla="*/ 401098 h 689038"/>
                    <a:gd name="connsiteX12" fmla="*/ 143256 w 521375"/>
                    <a:gd name="connsiteY12" fmla="*/ 417576 h 689038"/>
                    <a:gd name="connsiteX13" fmla="*/ 143256 w 521375"/>
                    <a:gd name="connsiteY13" fmla="*/ 645986 h 689038"/>
                    <a:gd name="connsiteX14" fmla="*/ 100203 w 521375"/>
                    <a:gd name="connsiteY14" fmla="*/ 689039 h 689038"/>
                    <a:gd name="connsiteX15" fmla="*/ 99822 w 521375"/>
                    <a:gd name="connsiteY15" fmla="*/ 689039 h 689038"/>
                    <a:gd name="connsiteX16" fmla="*/ 56769 w 521375"/>
                    <a:gd name="connsiteY16" fmla="*/ 645986 h 689038"/>
                    <a:gd name="connsiteX17" fmla="*/ 56769 w 521375"/>
                    <a:gd name="connsiteY17" fmla="*/ 314897 h 689038"/>
                    <a:gd name="connsiteX18" fmla="*/ 0 w 521375"/>
                    <a:gd name="connsiteY18" fmla="*/ 246126 h 689038"/>
                    <a:gd name="connsiteX19" fmla="*/ 0 w 521375"/>
                    <a:gd name="connsiteY19" fmla="*/ 70104 h 689038"/>
                    <a:gd name="connsiteX20" fmla="*/ 70104 w 521375"/>
                    <a:gd name="connsiteY20" fmla="*/ 0 h 689038"/>
                    <a:gd name="connsiteX21" fmla="*/ 247269 w 521375"/>
                    <a:gd name="connsiteY21" fmla="*/ 0 h 689038"/>
                    <a:gd name="connsiteX22" fmla="*/ 278416 w 521375"/>
                    <a:gd name="connsiteY22" fmla="*/ 16669 h 689038"/>
                    <a:gd name="connsiteX23" fmla="*/ 348806 w 521375"/>
                    <a:gd name="connsiteY23" fmla="*/ 110014 h 689038"/>
                    <a:gd name="connsiteX24" fmla="*/ 464725 w 521375"/>
                    <a:gd name="connsiteY24" fmla="*/ 49149 h 689038"/>
                    <a:gd name="connsiteX25" fmla="*/ 516255 w 521375"/>
                    <a:gd name="connsiteY25" fmla="*/ 64198 h 689038"/>
                    <a:gd name="connsiteX26" fmla="*/ 516255 w 521375"/>
                    <a:gd name="connsiteY26" fmla="*/ 64198 h 6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1375" h="689038">
                      <a:moveTo>
                        <a:pt x="516255" y="64198"/>
                      </a:moveTo>
                      <a:cubicBezTo>
                        <a:pt x="527018" y="83058"/>
                        <a:pt x="520256" y="106966"/>
                        <a:pt x="501206" y="117348"/>
                      </a:cubicBezTo>
                      <a:lnTo>
                        <a:pt x="353663" y="197834"/>
                      </a:lnTo>
                      <a:cubicBezTo>
                        <a:pt x="336328" y="206026"/>
                        <a:pt x="315659" y="200977"/>
                        <a:pt x="304038" y="185738"/>
                      </a:cubicBezTo>
                      <a:lnTo>
                        <a:pt x="260985" y="129540"/>
                      </a:lnTo>
                      <a:lnTo>
                        <a:pt x="260985" y="645986"/>
                      </a:lnTo>
                      <a:cubicBezTo>
                        <a:pt x="260985" y="669798"/>
                        <a:pt x="241649" y="689039"/>
                        <a:pt x="217932" y="689039"/>
                      </a:cubicBezTo>
                      <a:lnTo>
                        <a:pt x="217932" y="689039"/>
                      </a:lnTo>
                      <a:cubicBezTo>
                        <a:pt x="194119" y="689039"/>
                        <a:pt x="174879" y="669703"/>
                        <a:pt x="174879" y="645986"/>
                      </a:cubicBezTo>
                      <a:lnTo>
                        <a:pt x="174879" y="416719"/>
                      </a:lnTo>
                      <a:cubicBezTo>
                        <a:pt x="174879" y="415766"/>
                        <a:pt x="174784" y="414909"/>
                        <a:pt x="174689" y="414052"/>
                      </a:cubicBezTo>
                      <a:cubicBezTo>
                        <a:pt x="173260" y="405479"/>
                        <a:pt x="165068" y="399669"/>
                        <a:pt x="156401" y="401098"/>
                      </a:cubicBezTo>
                      <a:cubicBezTo>
                        <a:pt x="148590" y="402622"/>
                        <a:pt x="143066" y="409575"/>
                        <a:pt x="143256" y="417576"/>
                      </a:cubicBezTo>
                      <a:lnTo>
                        <a:pt x="143256" y="645986"/>
                      </a:lnTo>
                      <a:cubicBezTo>
                        <a:pt x="143256" y="669798"/>
                        <a:pt x="123920" y="689039"/>
                        <a:pt x="100203" y="689039"/>
                      </a:cubicBezTo>
                      <a:lnTo>
                        <a:pt x="99822" y="689039"/>
                      </a:lnTo>
                      <a:cubicBezTo>
                        <a:pt x="76009" y="689039"/>
                        <a:pt x="56769" y="669703"/>
                        <a:pt x="56769" y="645986"/>
                      </a:cubicBezTo>
                      <a:lnTo>
                        <a:pt x="56769" y="314897"/>
                      </a:lnTo>
                      <a:cubicBezTo>
                        <a:pt x="23717" y="308420"/>
                        <a:pt x="0" y="279654"/>
                        <a:pt x="0" y="246126"/>
                      </a:cubicBezTo>
                      <a:lnTo>
                        <a:pt x="0" y="70104"/>
                      </a:lnTo>
                      <a:cubicBezTo>
                        <a:pt x="0" y="31432"/>
                        <a:pt x="31433" y="0"/>
                        <a:pt x="70104" y="0"/>
                      </a:cubicBezTo>
                      <a:lnTo>
                        <a:pt x="247269" y="0"/>
                      </a:lnTo>
                      <a:cubicBezTo>
                        <a:pt x="259652" y="381"/>
                        <a:pt x="271177" y="6572"/>
                        <a:pt x="278416" y="16669"/>
                      </a:cubicBezTo>
                      <a:lnTo>
                        <a:pt x="348806" y="110014"/>
                      </a:lnTo>
                      <a:lnTo>
                        <a:pt x="464725" y="49149"/>
                      </a:lnTo>
                      <a:cubicBezTo>
                        <a:pt x="483203" y="39529"/>
                        <a:pt x="505968" y="46101"/>
                        <a:pt x="516255" y="64198"/>
                      </a:cubicBezTo>
                      <a:lnTo>
                        <a:pt x="516255" y="64198"/>
                      </a:lnTo>
                      <a:close/>
                    </a:path>
                  </a:pathLst>
                </a:custGeom>
                <a:grpFill/>
                <a:ln w="0" cap="flat">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4" name="Freeform: Shape 43">
                  <a:extLst>
                    <a:ext uri="{FF2B5EF4-FFF2-40B4-BE49-F238E27FC236}">
                      <a16:creationId xmlns:a16="http://schemas.microsoft.com/office/drawing/2014/main" id="{4A43B4E5-1CC3-40EC-98F8-626430EEAA9A}"/>
                    </a:ext>
                  </a:extLst>
                </p:cNvPr>
                <p:cNvSpPr/>
                <p:nvPr/>
              </p:nvSpPr>
              <p:spPr>
                <a:xfrm>
                  <a:off x="2025081" y="5754669"/>
                  <a:ext cx="189116" cy="382617"/>
                </a:xfrm>
                <a:custGeom>
                  <a:avLst/>
                  <a:gdLst>
                    <a:gd name="connsiteX0" fmla="*/ 2953 w 322802"/>
                    <a:gd name="connsiteY0" fmla="*/ 281617 h 653091"/>
                    <a:gd name="connsiteX1" fmla="*/ 160306 w 322802"/>
                    <a:gd name="connsiteY1" fmla="*/ 293237 h 653091"/>
                    <a:gd name="connsiteX2" fmla="*/ 309086 w 322802"/>
                    <a:gd name="connsiteY2" fmla="*/ 311811 h 653091"/>
                    <a:gd name="connsiteX3" fmla="*/ 322802 w 322802"/>
                    <a:gd name="connsiteY3" fmla="*/ 290666 h 653091"/>
                    <a:gd name="connsiteX4" fmla="*/ 322802 w 322802"/>
                    <a:gd name="connsiteY4" fmla="*/ 73686 h 653091"/>
                    <a:gd name="connsiteX5" fmla="*/ 302705 w 322802"/>
                    <a:gd name="connsiteY5" fmla="*/ 53969 h 653091"/>
                    <a:gd name="connsiteX6" fmla="*/ 296513 w 322802"/>
                    <a:gd name="connsiteY6" fmla="*/ 55017 h 653091"/>
                    <a:gd name="connsiteX7" fmla="*/ 162401 w 322802"/>
                    <a:gd name="connsiteY7" fmla="*/ 30919 h 653091"/>
                    <a:gd name="connsiteX8" fmla="*/ 13716 w 322802"/>
                    <a:gd name="connsiteY8" fmla="*/ 12345 h 653091"/>
                    <a:gd name="connsiteX9" fmla="*/ 0 w 322802"/>
                    <a:gd name="connsiteY9" fmla="*/ 33491 h 653091"/>
                    <a:gd name="connsiteX10" fmla="*/ 0 w 322802"/>
                    <a:gd name="connsiteY10" fmla="*/ 653092 h 6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02" h="653091">
                      <a:moveTo>
                        <a:pt x="2953" y="281617"/>
                      </a:moveTo>
                      <a:cubicBezTo>
                        <a:pt x="48768" y="267139"/>
                        <a:pt x="122206" y="263900"/>
                        <a:pt x="160306" y="293237"/>
                      </a:cubicBezTo>
                      <a:cubicBezTo>
                        <a:pt x="202692" y="326289"/>
                        <a:pt x="259842" y="333433"/>
                        <a:pt x="309086" y="311811"/>
                      </a:cubicBezTo>
                      <a:cubicBezTo>
                        <a:pt x="317468" y="308096"/>
                        <a:pt x="322802" y="299810"/>
                        <a:pt x="322802" y="290666"/>
                      </a:cubicBezTo>
                      <a:lnTo>
                        <a:pt x="322802" y="73686"/>
                      </a:lnTo>
                      <a:cubicBezTo>
                        <a:pt x="322707" y="62732"/>
                        <a:pt x="313658" y="53874"/>
                        <a:pt x="302705" y="53969"/>
                      </a:cubicBezTo>
                      <a:cubicBezTo>
                        <a:pt x="300609" y="53969"/>
                        <a:pt x="298514" y="54350"/>
                        <a:pt x="296513" y="55017"/>
                      </a:cubicBezTo>
                      <a:cubicBezTo>
                        <a:pt x="250603" y="69495"/>
                        <a:pt x="200406" y="60446"/>
                        <a:pt x="162401" y="30919"/>
                      </a:cubicBezTo>
                      <a:cubicBezTo>
                        <a:pt x="120015" y="-2133"/>
                        <a:pt x="62960" y="-9277"/>
                        <a:pt x="13716" y="12345"/>
                      </a:cubicBezTo>
                      <a:cubicBezTo>
                        <a:pt x="5334" y="16060"/>
                        <a:pt x="0" y="24347"/>
                        <a:pt x="0" y="33491"/>
                      </a:cubicBezTo>
                      <a:lnTo>
                        <a:pt x="0" y="653092"/>
                      </a:lnTo>
                    </a:path>
                  </a:pathLst>
                </a:custGeom>
                <a:grpFill/>
                <a:ln w="0" cap="flat">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Freeform: Shape 44">
                  <a:extLst>
                    <a:ext uri="{FF2B5EF4-FFF2-40B4-BE49-F238E27FC236}">
                      <a16:creationId xmlns:a16="http://schemas.microsoft.com/office/drawing/2014/main" id="{936A6C59-130D-413A-9A99-2F9672D328BD}"/>
                    </a:ext>
                  </a:extLst>
                </p:cNvPr>
                <p:cNvSpPr/>
                <p:nvPr/>
              </p:nvSpPr>
              <p:spPr>
                <a:xfrm>
                  <a:off x="1958061" y="6137287"/>
                  <a:ext cx="133927" cy="133927"/>
                </a:xfrm>
                <a:custGeom>
                  <a:avLst/>
                  <a:gdLst>
                    <a:gd name="connsiteX0" fmla="*/ 228600 w 228600"/>
                    <a:gd name="connsiteY0" fmla="*/ 228600 h 228600"/>
                    <a:gd name="connsiteX1" fmla="*/ 0 w 228600"/>
                    <a:gd name="connsiteY1" fmla="*/ 228600 h 228600"/>
                    <a:gd name="connsiteX2" fmla="*/ 38100 w 228600"/>
                    <a:gd name="connsiteY2" fmla="*/ 0 h 228600"/>
                    <a:gd name="connsiteX3" fmla="*/ 190500 w 228600"/>
                    <a:gd name="connsiteY3" fmla="*/ 0 h 228600"/>
                  </a:gdLst>
                  <a:ahLst/>
                  <a:cxnLst>
                    <a:cxn ang="0">
                      <a:pos x="connsiteX0" y="connsiteY0"/>
                    </a:cxn>
                    <a:cxn ang="0">
                      <a:pos x="connsiteX1" y="connsiteY1"/>
                    </a:cxn>
                    <a:cxn ang="0">
                      <a:pos x="connsiteX2" y="connsiteY2"/>
                    </a:cxn>
                    <a:cxn ang="0">
                      <a:pos x="connsiteX3" y="connsiteY3"/>
                    </a:cxn>
                  </a:cxnLst>
                  <a:rect l="l" t="t" r="r" b="b"/>
                  <a:pathLst>
                    <a:path w="228600" h="228600">
                      <a:moveTo>
                        <a:pt x="228600" y="228600"/>
                      </a:moveTo>
                      <a:lnTo>
                        <a:pt x="0" y="228600"/>
                      </a:lnTo>
                      <a:lnTo>
                        <a:pt x="38100" y="0"/>
                      </a:lnTo>
                      <a:lnTo>
                        <a:pt x="190500" y="0"/>
                      </a:lnTo>
                      <a:close/>
                    </a:path>
                  </a:pathLst>
                </a:custGeom>
                <a:grpFill/>
                <a:ln w="0" cap="flat">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0" name="Group 29">
                <a:extLst>
                  <a:ext uri="{FF2B5EF4-FFF2-40B4-BE49-F238E27FC236}">
                    <a16:creationId xmlns:a16="http://schemas.microsoft.com/office/drawing/2014/main" id="{7F7802E1-0FC7-41B2-986D-B0933CD339AD}"/>
                  </a:ext>
                </a:extLst>
              </p:cNvPr>
              <p:cNvGrpSpPr/>
              <p:nvPr/>
            </p:nvGrpSpPr>
            <p:grpSpPr>
              <a:xfrm>
                <a:off x="5192585" y="2139986"/>
                <a:ext cx="204160" cy="340825"/>
                <a:chOff x="5632443" y="2520949"/>
                <a:chExt cx="1168172" cy="1950148"/>
              </a:xfrm>
            </p:grpSpPr>
            <p:sp>
              <p:nvSpPr>
                <p:cNvPr id="38" name="Freeform: Shape 37">
                  <a:extLst>
                    <a:ext uri="{FF2B5EF4-FFF2-40B4-BE49-F238E27FC236}">
                      <a16:creationId xmlns:a16="http://schemas.microsoft.com/office/drawing/2014/main" id="{573103D0-7FF5-473E-B1AA-15DE6D777151}"/>
                    </a:ext>
                  </a:extLst>
                </p:cNvPr>
                <p:cNvSpPr/>
                <p:nvPr/>
              </p:nvSpPr>
              <p:spPr>
                <a:xfrm>
                  <a:off x="5632443" y="3013582"/>
                  <a:ext cx="1168172" cy="1457515"/>
                </a:xfrm>
                <a:custGeom>
                  <a:avLst/>
                  <a:gdLst>
                    <a:gd name="connsiteX0" fmla="*/ 327190 w 1168172"/>
                    <a:gd name="connsiteY0" fmla="*/ 377285 h 1457515"/>
                    <a:gd name="connsiteX1" fmla="*/ 327190 w 1168172"/>
                    <a:gd name="connsiteY1" fmla="*/ 998792 h 1457515"/>
                    <a:gd name="connsiteX2" fmla="*/ 434442 w 1168172"/>
                    <a:gd name="connsiteY2" fmla="*/ 1106043 h 1457515"/>
                    <a:gd name="connsiteX3" fmla="*/ 434442 w 1168172"/>
                    <a:gd name="connsiteY3" fmla="*/ 1106043 h 1457515"/>
                    <a:gd name="connsiteX4" fmla="*/ 541693 w 1168172"/>
                    <a:gd name="connsiteY4" fmla="*/ 998792 h 1457515"/>
                    <a:gd name="connsiteX5" fmla="*/ 541693 w 1168172"/>
                    <a:gd name="connsiteY5" fmla="*/ 762000 h 1457515"/>
                    <a:gd name="connsiteX6" fmla="*/ 608273 w 1168172"/>
                    <a:gd name="connsiteY6" fmla="*/ 762000 h 1457515"/>
                    <a:gd name="connsiteX7" fmla="*/ 608273 w 1168172"/>
                    <a:gd name="connsiteY7" fmla="*/ 1352074 h 1457515"/>
                    <a:gd name="connsiteX8" fmla="*/ 713715 w 1168172"/>
                    <a:gd name="connsiteY8" fmla="*/ 1457516 h 1457515"/>
                    <a:gd name="connsiteX9" fmla="*/ 713715 w 1168172"/>
                    <a:gd name="connsiteY9" fmla="*/ 1457516 h 1457515"/>
                    <a:gd name="connsiteX10" fmla="*/ 819156 w 1168172"/>
                    <a:gd name="connsiteY10" fmla="*/ 1352074 h 1457515"/>
                    <a:gd name="connsiteX11" fmla="*/ 819156 w 1168172"/>
                    <a:gd name="connsiteY11" fmla="*/ 377285 h 1457515"/>
                    <a:gd name="connsiteX12" fmla="*/ 1052519 w 1168172"/>
                    <a:gd name="connsiteY12" fmla="*/ 532829 h 1457515"/>
                    <a:gd name="connsiteX13" fmla="*/ 1158342 w 1168172"/>
                    <a:gd name="connsiteY13" fmla="*/ 507873 h 1457515"/>
                    <a:gd name="connsiteX14" fmla="*/ 1158342 w 1168172"/>
                    <a:gd name="connsiteY14" fmla="*/ 507873 h 1457515"/>
                    <a:gd name="connsiteX15" fmla="*/ 1135005 w 1168172"/>
                    <a:gd name="connsiteY15" fmla="*/ 409099 h 1457515"/>
                    <a:gd name="connsiteX16" fmla="*/ 926408 w 1168172"/>
                    <a:gd name="connsiteY16" fmla="*/ 270034 h 1457515"/>
                    <a:gd name="connsiteX17" fmla="*/ 801440 w 1168172"/>
                    <a:gd name="connsiteY17" fmla="*/ 16669 h 1457515"/>
                    <a:gd name="connsiteX18" fmla="*/ 774579 w 1168172"/>
                    <a:gd name="connsiteY18" fmla="*/ 0 h 1457515"/>
                    <a:gd name="connsiteX19" fmla="*/ 618369 w 1168172"/>
                    <a:gd name="connsiteY19" fmla="*/ 0 h 1457515"/>
                    <a:gd name="connsiteX20" fmla="*/ 582270 w 1168172"/>
                    <a:gd name="connsiteY20" fmla="*/ 66580 h 1457515"/>
                    <a:gd name="connsiteX21" fmla="*/ 548075 w 1168172"/>
                    <a:gd name="connsiteY21" fmla="*/ 0 h 1457515"/>
                    <a:gd name="connsiteX22" fmla="*/ 395580 w 1168172"/>
                    <a:gd name="connsiteY22" fmla="*/ 0 h 1457515"/>
                    <a:gd name="connsiteX23" fmla="*/ 370148 w 1168172"/>
                    <a:gd name="connsiteY23" fmla="*/ 14192 h 1457515"/>
                    <a:gd name="connsiteX24" fmla="*/ 205080 w 1168172"/>
                    <a:gd name="connsiteY24" fmla="*/ 281083 h 1457515"/>
                    <a:gd name="connsiteX25" fmla="*/ 36582 w 1168172"/>
                    <a:gd name="connsiteY25" fmla="*/ 413766 h 1457515"/>
                    <a:gd name="connsiteX26" fmla="*/ 13627 w 1168172"/>
                    <a:gd name="connsiteY26" fmla="*/ 526637 h 1457515"/>
                    <a:gd name="connsiteX27" fmla="*/ 13627 w 1168172"/>
                    <a:gd name="connsiteY27" fmla="*/ 526637 h 1457515"/>
                    <a:gd name="connsiteX28" fmla="*/ 134023 w 1168172"/>
                    <a:gd name="connsiteY28" fmla="*/ 543211 h 1457515"/>
                    <a:gd name="connsiteX29" fmla="*/ 327190 w 1168172"/>
                    <a:gd name="connsiteY29" fmla="*/ 377285 h 145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8172" h="1457515">
                      <a:moveTo>
                        <a:pt x="327190" y="377285"/>
                      </a:moveTo>
                      <a:lnTo>
                        <a:pt x="327190" y="998792"/>
                      </a:lnTo>
                      <a:cubicBezTo>
                        <a:pt x="327190" y="1058037"/>
                        <a:pt x="375196" y="1106043"/>
                        <a:pt x="434442" y="1106043"/>
                      </a:cubicBezTo>
                      <a:lnTo>
                        <a:pt x="434442" y="1106043"/>
                      </a:lnTo>
                      <a:cubicBezTo>
                        <a:pt x="493687" y="1106043"/>
                        <a:pt x="541693" y="1058037"/>
                        <a:pt x="541693" y="998792"/>
                      </a:cubicBezTo>
                      <a:lnTo>
                        <a:pt x="541693" y="762000"/>
                      </a:lnTo>
                      <a:lnTo>
                        <a:pt x="608273" y="762000"/>
                      </a:lnTo>
                      <a:lnTo>
                        <a:pt x="608273" y="1352074"/>
                      </a:lnTo>
                      <a:cubicBezTo>
                        <a:pt x="608273" y="1410272"/>
                        <a:pt x="655517" y="1457516"/>
                        <a:pt x="713715" y="1457516"/>
                      </a:cubicBezTo>
                      <a:lnTo>
                        <a:pt x="713715" y="1457516"/>
                      </a:lnTo>
                      <a:cubicBezTo>
                        <a:pt x="771912" y="1457516"/>
                        <a:pt x="819156" y="1410272"/>
                        <a:pt x="819156" y="1352074"/>
                      </a:cubicBezTo>
                      <a:lnTo>
                        <a:pt x="819156" y="377285"/>
                      </a:lnTo>
                      <a:lnTo>
                        <a:pt x="1052519" y="532829"/>
                      </a:lnTo>
                      <a:cubicBezTo>
                        <a:pt x="1088333" y="556736"/>
                        <a:pt x="1137006" y="545306"/>
                        <a:pt x="1158342" y="507873"/>
                      </a:cubicBezTo>
                      <a:lnTo>
                        <a:pt x="1158342" y="507873"/>
                      </a:lnTo>
                      <a:cubicBezTo>
                        <a:pt x="1177773" y="473964"/>
                        <a:pt x="1167581" y="430721"/>
                        <a:pt x="1135005" y="409099"/>
                      </a:cubicBezTo>
                      <a:lnTo>
                        <a:pt x="926408" y="270034"/>
                      </a:lnTo>
                      <a:lnTo>
                        <a:pt x="801440" y="16669"/>
                      </a:lnTo>
                      <a:cubicBezTo>
                        <a:pt x="796392" y="6477"/>
                        <a:pt x="786009" y="0"/>
                        <a:pt x="774579" y="0"/>
                      </a:cubicBezTo>
                      <a:lnTo>
                        <a:pt x="618369" y="0"/>
                      </a:lnTo>
                      <a:lnTo>
                        <a:pt x="582270" y="66580"/>
                      </a:lnTo>
                      <a:lnTo>
                        <a:pt x="548075" y="0"/>
                      </a:lnTo>
                      <a:lnTo>
                        <a:pt x="395580" y="0"/>
                      </a:lnTo>
                      <a:cubicBezTo>
                        <a:pt x="385197" y="0"/>
                        <a:pt x="375577" y="5334"/>
                        <a:pt x="370148" y="14192"/>
                      </a:cubicBezTo>
                      <a:lnTo>
                        <a:pt x="205080" y="281083"/>
                      </a:lnTo>
                      <a:lnTo>
                        <a:pt x="36582" y="413766"/>
                      </a:lnTo>
                      <a:cubicBezTo>
                        <a:pt x="-1041" y="438531"/>
                        <a:pt x="-11328" y="489109"/>
                        <a:pt x="13627" y="526637"/>
                      </a:cubicBezTo>
                      <a:lnTo>
                        <a:pt x="13627" y="526637"/>
                      </a:lnTo>
                      <a:cubicBezTo>
                        <a:pt x="40678" y="567214"/>
                        <a:pt x="97066" y="574929"/>
                        <a:pt x="134023" y="543211"/>
                      </a:cubicBezTo>
                      <a:lnTo>
                        <a:pt x="327190" y="377285"/>
                      </a:lnTo>
                      <a:close/>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Shape 38">
                  <a:extLst>
                    <a:ext uri="{FF2B5EF4-FFF2-40B4-BE49-F238E27FC236}">
                      <a16:creationId xmlns:a16="http://schemas.microsoft.com/office/drawing/2014/main" id="{F7DD16C9-9953-4406-A804-7BD5495C1828}"/>
                    </a:ext>
                  </a:extLst>
                </p:cNvPr>
                <p:cNvSpPr/>
                <p:nvPr/>
              </p:nvSpPr>
              <p:spPr>
                <a:xfrm>
                  <a:off x="6014497" y="2520949"/>
                  <a:ext cx="408051" cy="408051"/>
                </a:xfrm>
                <a:custGeom>
                  <a:avLst/>
                  <a:gdLst>
                    <a:gd name="connsiteX0" fmla="*/ 408051 w 408051"/>
                    <a:gd name="connsiteY0" fmla="*/ 204026 h 408051"/>
                    <a:gd name="connsiteX1" fmla="*/ 204025 w 408051"/>
                    <a:gd name="connsiteY1" fmla="*/ 408051 h 408051"/>
                    <a:gd name="connsiteX2" fmla="*/ 0 w 408051"/>
                    <a:gd name="connsiteY2" fmla="*/ 204026 h 408051"/>
                    <a:gd name="connsiteX3" fmla="*/ 204025 w 408051"/>
                    <a:gd name="connsiteY3" fmla="*/ 0 h 408051"/>
                    <a:gd name="connsiteX4" fmla="*/ 408051 w 408051"/>
                    <a:gd name="connsiteY4" fmla="*/ 204026 h 40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51" h="408051">
                      <a:moveTo>
                        <a:pt x="408051" y="204026"/>
                      </a:moveTo>
                      <a:cubicBezTo>
                        <a:pt x="408051" y="316706"/>
                        <a:pt x="316706" y="408051"/>
                        <a:pt x="204025" y="408051"/>
                      </a:cubicBezTo>
                      <a:cubicBezTo>
                        <a:pt x="91345" y="408051"/>
                        <a:pt x="0" y="316706"/>
                        <a:pt x="0" y="204026"/>
                      </a:cubicBezTo>
                      <a:cubicBezTo>
                        <a:pt x="0" y="91345"/>
                        <a:pt x="91345" y="0"/>
                        <a:pt x="204025" y="0"/>
                      </a:cubicBezTo>
                      <a:cubicBezTo>
                        <a:pt x="316706" y="0"/>
                        <a:pt x="408051" y="91345"/>
                        <a:pt x="408051" y="204026"/>
                      </a:cubicBezTo>
                      <a:close/>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Shape 39">
                  <a:extLst>
                    <a:ext uri="{FF2B5EF4-FFF2-40B4-BE49-F238E27FC236}">
                      <a16:creationId xmlns:a16="http://schemas.microsoft.com/office/drawing/2014/main" id="{1728856B-C304-4F71-8F59-B6BDF7446913}"/>
                    </a:ext>
                  </a:extLst>
                </p:cNvPr>
                <p:cNvSpPr/>
                <p:nvPr/>
              </p:nvSpPr>
              <p:spPr>
                <a:xfrm>
                  <a:off x="5737700" y="3583272"/>
                  <a:ext cx="495680" cy="647319"/>
                </a:xfrm>
                <a:custGeom>
                  <a:avLst/>
                  <a:gdLst>
                    <a:gd name="connsiteX0" fmla="*/ 495681 w 495680"/>
                    <a:gd name="connsiteY0" fmla="*/ 647319 h 647319"/>
                    <a:gd name="connsiteX1" fmla="*/ 495681 w 495680"/>
                    <a:gd name="connsiteY1" fmla="*/ 647319 h 647319"/>
                    <a:gd name="connsiteX2" fmla="*/ 0 w 495680"/>
                    <a:gd name="connsiteY2" fmla="*/ 151638 h 647319"/>
                    <a:gd name="connsiteX3" fmla="*/ 0 w 495680"/>
                    <a:gd name="connsiteY3" fmla="*/ 0 h 647319"/>
                  </a:gdLst>
                  <a:ahLst/>
                  <a:cxnLst>
                    <a:cxn ang="0">
                      <a:pos x="connsiteX0" y="connsiteY0"/>
                    </a:cxn>
                    <a:cxn ang="0">
                      <a:pos x="connsiteX1" y="connsiteY1"/>
                    </a:cxn>
                    <a:cxn ang="0">
                      <a:pos x="connsiteX2" y="connsiteY2"/>
                    </a:cxn>
                    <a:cxn ang="0">
                      <a:pos x="connsiteX3" y="connsiteY3"/>
                    </a:cxn>
                  </a:cxnLst>
                  <a:rect l="l" t="t" r="r" b="b"/>
                  <a:pathLst>
                    <a:path w="495680" h="647319">
                      <a:moveTo>
                        <a:pt x="495681" y="647319"/>
                      </a:moveTo>
                      <a:lnTo>
                        <a:pt x="495681" y="647319"/>
                      </a:lnTo>
                      <a:cubicBezTo>
                        <a:pt x="223076" y="647319"/>
                        <a:pt x="0" y="424244"/>
                        <a:pt x="0" y="151638"/>
                      </a:cubicBezTo>
                      <a:lnTo>
                        <a:pt x="0" y="0"/>
                      </a:ln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Shape 40">
                  <a:extLst>
                    <a:ext uri="{FF2B5EF4-FFF2-40B4-BE49-F238E27FC236}">
                      <a16:creationId xmlns:a16="http://schemas.microsoft.com/office/drawing/2014/main" id="{7CD40DC7-480B-470B-A35F-6BC48B8FF886}"/>
                    </a:ext>
                  </a:extLst>
                </p:cNvPr>
                <p:cNvSpPr/>
                <p:nvPr/>
              </p:nvSpPr>
              <p:spPr>
                <a:xfrm>
                  <a:off x="6451599" y="3559174"/>
                  <a:ext cx="277463" cy="620458"/>
                </a:xfrm>
                <a:custGeom>
                  <a:avLst/>
                  <a:gdLst>
                    <a:gd name="connsiteX0" fmla="*/ 277463 w 277463"/>
                    <a:gd name="connsiteY0" fmla="*/ 0 h 620458"/>
                    <a:gd name="connsiteX1" fmla="*/ 277463 w 277463"/>
                    <a:gd name="connsiteY1" fmla="*/ 175736 h 620458"/>
                    <a:gd name="connsiteX2" fmla="*/ 0 w 277463"/>
                    <a:gd name="connsiteY2" fmla="*/ 620459 h 620458"/>
                  </a:gdLst>
                  <a:ahLst/>
                  <a:cxnLst>
                    <a:cxn ang="0">
                      <a:pos x="connsiteX0" y="connsiteY0"/>
                    </a:cxn>
                    <a:cxn ang="0">
                      <a:pos x="connsiteX1" y="connsiteY1"/>
                    </a:cxn>
                    <a:cxn ang="0">
                      <a:pos x="connsiteX2" y="connsiteY2"/>
                    </a:cxn>
                  </a:cxnLst>
                  <a:rect l="l" t="t" r="r" b="b"/>
                  <a:pathLst>
                    <a:path w="277463" h="620458">
                      <a:moveTo>
                        <a:pt x="277463" y="0"/>
                      </a:moveTo>
                      <a:lnTo>
                        <a:pt x="277463" y="175736"/>
                      </a:lnTo>
                      <a:cubicBezTo>
                        <a:pt x="277463" y="370142"/>
                        <a:pt x="164021" y="539401"/>
                        <a:pt x="0" y="620459"/>
                      </a:cubicBezTo>
                    </a:path>
                  </a:pathLst>
                </a:custGeom>
                <a:noFill/>
                <a:ln w="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1" name="Freeform 23">
                <a:extLst>
                  <a:ext uri="{FF2B5EF4-FFF2-40B4-BE49-F238E27FC236}">
                    <a16:creationId xmlns:a16="http://schemas.microsoft.com/office/drawing/2014/main" id="{03403A83-D8F0-4921-ABF2-6F012307499E}"/>
                  </a:ext>
                </a:extLst>
              </p:cNvPr>
              <p:cNvSpPr>
                <a:spLocks noEditPoints="1"/>
              </p:cNvSpPr>
              <p:nvPr/>
            </p:nvSpPr>
            <p:spPr bwMode="auto">
              <a:xfrm>
                <a:off x="5692709" y="2166578"/>
                <a:ext cx="747960" cy="953507"/>
              </a:xfrm>
              <a:custGeom>
                <a:avLst/>
                <a:gdLst>
                  <a:gd name="T0" fmla="*/ 19 w 94"/>
                  <a:gd name="T1" fmla="*/ 48 h 119"/>
                  <a:gd name="T2" fmla="*/ 19 w 94"/>
                  <a:gd name="T3" fmla="*/ 27 h 119"/>
                  <a:gd name="T4" fmla="*/ 25 w 94"/>
                  <a:gd name="T5" fmla="*/ 64 h 119"/>
                  <a:gd name="T6" fmla="*/ 17 w 94"/>
                  <a:gd name="T7" fmla="*/ 55 h 119"/>
                  <a:gd name="T8" fmla="*/ 8 w 94"/>
                  <a:gd name="T9" fmla="*/ 86 h 119"/>
                  <a:gd name="T10" fmla="*/ 16 w 94"/>
                  <a:gd name="T11" fmla="*/ 94 h 119"/>
                  <a:gd name="T12" fmla="*/ 34 w 94"/>
                  <a:gd name="T13" fmla="*/ 113 h 119"/>
                  <a:gd name="T14" fmla="*/ 39 w 94"/>
                  <a:gd name="T15" fmla="*/ 118 h 119"/>
                  <a:gd name="T16" fmla="*/ 43 w 94"/>
                  <a:gd name="T17" fmla="*/ 88 h 119"/>
                  <a:gd name="T18" fmla="*/ 25 w 94"/>
                  <a:gd name="T19" fmla="*/ 83 h 119"/>
                  <a:gd name="T20" fmla="*/ 0 w 94"/>
                  <a:gd name="T21" fmla="*/ 60 h 119"/>
                  <a:gd name="T22" fmla="*/ 26 w 94"/>
                  <a:gd name="T23" fmla="*/ 95 h 119"/>
                  <a:gd name="T24" fmla="*/ 0 w 94"/>
                  <a:gd name="T25" fmla="*/ 118 h 119"/>
                  <a:gd name="T26" fmla="*/ 41 w 94"/>
                  <a:gd name="T27" fmla="*/ 50 h 119"/>
                  <a:gd name="T28" fmla="*/ 41 w 94"/>
                  <a:gd name="T29" fmla="*/ 82 h 119"/>
                  <a:gd name="T30" fmla="*/ 67 w 94"/>
                  <a:gd name="T31" fmla="*/ 29 h 119"/>
                  <a:gd name="T32" fmla="*/ 45 w 94"/>
                  <a:gd name="T33" fmla="*/ 26 h 119"/>
                  <a:gd name="T34" fmla="*/ 32 w 94"/>
                  <a:gd name="T35" fmla="*/ 46 h 119"/>
                  <a:gd name="T36" fmla="*/ 40 w 94"/>
                  <a:gd name="T37" fmla="*/ 71 h 119"/>
                  <a:gd name="T38" fmla="*/ 94 w 94"/>
                  <a:gd name="T39" fmla="*/ 77 h 119"/>
                  <a:gd name="T40" fmla="*/ 91 w 94"/>
                  <a:gd name="T41" fmla="*/ 77 h 119"/>
                  <a:gd name="T42" fmla="*/ 79 w 94"/>
                  <a:gd name="T43" fmla="*/ 67 h 119"/>
                  <a:gd name="T44" fmla="*/ 86 w 94"/>
                  <a:gd name="T45" fmla="*/ 74 h 119"/>
                  <a:gd name="T46" fmla="*/ 45 w 94"/>
                  <a:gd name="T47" fmla="*/ 11 h 119"/>
                  <a:gd name="T48" fmla="*/ 68 w 94"/>
                  <a:gd name="T49" fmla="*/ 12 h 119"/>
                  <a:gd name="T50" fmla="*/ 43 w 94"/>
                  <a:gd name="T51" fmla="*/ 118 h 119"/>
                  <a:gd name="T52" fmla="*/ 46 w 94"/>
                  <a:gd name="T53" fmla="*/ 119 h 119"/>
                  <a:gd name="T54" fmla="*/ 52 w 94"/>
                  <a:gd name="T55" fmla="*/ 72 h 119"/>
                  <a:gd name="T56" fmla="*/ 54 w 94"/>
                  <a:gd name="T57" fmla="*/ 113 h 119"/>
                  <a:gd name="T58" fmla="*/ 60 w 94"/>
                  <a:gd name="T59" fmla="*/ 119 h 119"/>
                  <a:gd name="T60" fmla="*/ 65 w 94"/>
                  <a:gd name="T61" fmla="*/ 72 h 119"/>
                  <a:gd name="T62" fmla="*/ 68 w 94"/>
                  <a:gd name="T63" fmla="*/ 4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19">
                    <a:moveTo>
                      <a:pt x="29" y="38"/>
                    </a:moveTo>
                    <a:cubicBezTo>
                      <a:pt x="29" y="44"/>
                      <a:pt x="24" y="48"/>
                      <a:pt x="19" y="48"/>
                    </a:cubicBezTo>
                    <a:cubicBezTo>
                      <a:pt x="13" y="48"/>
                      <a:pt x="8" y="44"/>
                      <a:pt x="8" y="38"/>
                    </a:cubicBezTo>
                    <a:cubicBezTo>
                      <a:pt x="8" y="32"/>
                      <a:pt x="13" y="27"/>
                      <a:pt x="19" y="27"/>
                    </a:cubicBezTo>
                    <a:cubicBezTo>
                      <a:pt x="24" y="27"/>
                      <a:pt x="29" y="32"/>
                      <a:pt x="29" y="38"/>
                    </a:cubicBezTo>
                    <a:close/>
                    <a:moveTo>
                      <a:pt x="25" y="64"/>
                    </a:moveTo>
                    <a:cubicBezTo>
                      <a:pt x="25" y="59"/>
                      <a:pt x="21" y="55"/>
                      <a:pt x="17" y="55"/>
                    </a:cubicBezTo>
                    <a:cubicBezTo>
                      <a:pt x="17" y="55"/>
                      <a:pt x="17" y="55"/>
                      <a:pt x="17" y="55"/>
                    </a:cubicBezTo>
                    <a:cubicBezTo>
                      <a:pt x="12" y="55"/>
                      <a:pt x="8" y="59"/>
                      <a:pt x="8" y="64"/>
                    </a:cubicBezTo>
                    <a:cubicBezTo>
                      <a:pt x="8" y="86"/>
                      <a:pt x="8" y="86"/>
                      <a:pt x="8" y="86"/>
                    </a:cubicBezTo>
                    <a:cubicBezTo>
                      <a:pt x="8" y="86"/>
                      <a:pt x="8" y="86"/>
                      <a:pt x="8" y="86"/>
                    </a:cubicBezTo>
                    <a:cubicBezTo>
                      <a:pt x="8" y="90"/>
                      <a:pt x="12" y="94"/>
                      <a:pt x="16" y="94"/>
                    </a:cubicBezTo>
                    <a:cubicBezTo>
                      <a:pt x="34" y="94"/>
                      <a:pt x="34" y="94"/>
                      <a:pt x="34" y="94"/>
                    </a:cubicBezTo>
                    <a:cubicBezTo>
                      <a:pt x="34" y="113"/>
                      <a:pt x="34" y="113"/>
                      <a:pt x="34" y="113"/>
                    </a:cubicBezTo>
                    <a:cubicBezTo>
                      <a:pt x="34" y="116"/>
                      <a:pt x="36" y="118"/>
                      <a:pt x="39" y="118"/>
                    </a:cubicBezTo>
                    <a:cubicBezTo>
                      <a:pt x="39" y="118"/>
                      <a:pt x="39" y="118"/>
                      <a:pt x="39" y="118"/>
                    </a:cubicBezTo>
                    <a:cubicBezTo>
                      <a:pt x="41" y="118"/>
                      <a:pt x="43" y="116"/>
                      <a:pt x="43" y="113"/>
                    </a:cubicBezTo>
                    <a:cubicBezTo>
                      <a:pt x="43" y="88"/>
                      <a:pt x="43" y="88"/>
                      <a:pt x="43" y="88"/>
                    </a:cubicBezTo>
                    <a:cubicBezTo>
                      <a:pt x="43" y="85"/>
                      <a:pt x="41" y="83"/>
                      <a:pt x="38" y="83"/>
                    </a:cubicBezTo>
                    <a:cubicBezTo>
                      <a:pt x="25" y="83"/>
                      <a:pt x="25" y="83"/>
                      <a:pt x="25" y="83"/>
                    </a:cubicBezTo>
                    <a:lnTo>
                      <a:pt x="25" y="64"/>
                    </a:lnTo>
                    <a:close/>
                    <a:moveTo>
                      <a:pt x="0" y="60"/>
                    </a:moveTo>
                    <a:cubicBezTo>
                      <a:pt x="0" y="95"/>
                      <a:pt x="0" y="95"/>
                      <a:pt x="0" y="95"/>
                    </a:cubicBezTo>
                    <a:cubicBezTo>
                      <a:pt x="26" y="95"/>
                      <a:pt x="26" y="95"/>
                      <a:pt x="26" y="95"/>
                    </a:cubicBezTo>
                    <a:cubicBezTo>
                      <a:pt x="26" y="119"/>
                      <a:pt x="26" y="119"/>
                      <a:pt x="26" y="119"/>
                    </a:cubicBezTo>
                    <a:moveTo>
                      <a:pt x="0" y="118"/>
                    </a:moveTo>
                    <a:cubicBezTo>
                      <a:pt x="0" y="94"/>
                      <a:pt x="0" y="94"/>
                      <a:pt x="0" y="94"/>
                    </a:cubicBezTo>
                    <a:moveTo>
                      <a:pt x="41" y="50"/>
                    </a:moveTo>
                    <a:cubicBezTo>
                      <a:pt x="41" y="73"/>
                      <a:pt x="41" y="73"/>
                      <a:pt x="41" y="73"/>
                    </a:cubicBezTo>
                    <a:cubicBezTo>
                      <a:pt x="41" y="82"/>
                      <a:pt x="41" y="82"/>
                      <a:pt x="41" y="82"/>
                    </a:cubicBezTo>
                    <a:moveTo>
                      <a:pt x="83" y="52"/>
                    </a:moveTo>
                    <a:cubicBezTo>
                      <a:pt x="67" y="29"/>
                      <a:pt x="67" y="29"/>
                      <a:pt x="67" y="29"/>
                    </a:cubicBezTo>
                    <a:cubicBezTo>
                      <a:pt x="66" y="27"/>
                      <a:pt x="64" y="26"/>
                      <a:pt x="61" y="26"/>
                    </a:cubicBezTo>
                    <a:cubicBezTo>
                      <a:pt x="45" y="26"/>
                      <a:pt x="45" y="26"/>
                      <a:pt x="45" y="26"/>
                    </a:cubicBezTo>
                    <a:cubicBezTo>
                      <a:pt x="42" y="26"/>
                      <a:pt x="40" y="28"/>
                      <a:pt x="39" y="30"/>
                    </a:cubicBezTo>
                    <a:cubicBezTo>
                      <a:pt x="32" y="46"/>
                      <a:pt x="32" y="46"/>
                      <a:pt x="32" y="46"/>
                    </a:cubicBezTo>
                    <a:cubicBezTo>
                      <a:pt x="30" y="50"/>
                      <a:pt x="30" y="54"/>
                      <a:pt x="32" y="57"/>
                    </a:cubicBezTo>
                    <a:cubicBezTo>
                      <a:pt x="40" y="71"/>
                      <a:pt x="40" y="71"/>
                      <a:pt x="40" y="71"/>
                    </a:cubicBezTo>
                    <a:moveTo>
                      <a:pt x="59" y="77"/>
                    </a:moveTo>
                    <a:cubicBezTo>
                      <a:pt x="94" y="77"/>
                      <a:pt x="94" y="77"/>
                      <a:pt x="94" y="77"/>
                    </a:cubicBezTo>
                    <a:moveTo>
                      <a:pt x="91" y="118"/>
                    </a:moveTo>
                    <a:cubicBezTo>
                      <a:pt x="91" y="77"/>
                      <a:pt x="91" y="77"/>
                      <a:pt x="91" y="77"/>
                    </a:cubicBezTo>
                    <a:moveTo>
                      <a:pt x="93" y="33"/>
                    </a:moveTo>
                    <a:cubicBezTo>
                      <a:pt x="79" y="67"/>
                      <a:pt x="79" y="67"/>
                      <a:pt x="79" y="67"/>
                    </a:cubicBezTo>
                    <a:moveTo>
                      <a:pt x="86" y="52"/>
                    </a:moveTo>
                    <a:cubicBezTo>
                      <a:pt x="86" y="74"/>
                      <a:pt x="86" y="74"/>
                      <a:pt x="86" y="74"/>
                    </a:cubicBezTo>
                    <a:moveTo>
                      <a:pt x="57" y="0"/>
                    </a:moveTo>
                    <a:cubicBezTo>
                      <a:pt x="50" y="0"/>
                      <a:pt x="45" y="5"/>
                      <a:pt x="45" y="11"/>
                    </a:cubicBezTo>
                    <a:cubicBezTo>
                      <a:pt x="45" y="17"/>
                      <a:pt x="50" y="23"/>
                      <a:pt x="57" y="23"/>
                    </a:cubicBezTo>
                    <a:cubicBezTo>
                      <a:pt x="63" y="23"/>
                      <a:pt x="68" y="18"/>
                      <a:pt x="68" y="12"/>
                    </a:cubicBezTo>
                    <a:cubicBezTo>
                      <a:pt x="68" y="5"/>
                      <a:pt x="63" y="0"/>
                      <a:pt x="57" y="0"/>
                    </a:cubicBezTo>
                    <a:close/>
                    <a:moveTo>
                      <a:pt x="43" y="118"/>
                    </a:moveTo>
                    <a:cubicBezTo>
                      <a:pt x="43" y="119"/>
                      <a:pt x="45" y="119"/>
                      <a:pt x="46" y="119"/>
                    </a:cubicBezTo>
                    <a:cubicBezTo>
                      <a:pt x="46" y="119"/>
                      <a:pt x="46" y="119"/>
                      <a:pt x="46" y="119"/>
                    </a:cubicBezTo>
                    <a:cubicBezTo>
                      <a:pt x="50" y="119"/>
                      <a:pt x="52" y="117"/>
                      <a:pt x="52" y="113"/>
                    </a:cubicBezTo>
                    <a:cubicBezTo>
                      <a:pt x="52" y="72"/>
                      <a:pt x="52" y="72"/>
                      <a:pt x="52" y="72"/>
                    </a:cubicBezTo>
                    <a:cubicBezTo>
                      <a:pt x="54" y="72"/>
                      <a:pt x="54" y="72"/>
                      <a:pt x="54" y="72"/>
                    </a:cubicBezTo>
                    <a:cubicBezTo>
                      <a:pt x="54" y="113"/>
                      <a:pt x="54" y="113"/>
                      <a:pt x="54" y="113"/>
                    </a:cubicBezTo>
                    <a:cubicBezTo>
                      <a:pt x="54" y="117"/>
                      <a:pt x="57" y="119"/>
                      <a:pt x="60" y="119"/>
                    </a:cubicBezTo>
                    <a:cubicBezTo>
                      <a:pt x="60" y="119"/>
                      <a:pt x="60" y="119"/>
                      <a:pt x="60" y="119"/>
                    </a:cubicBezTo>
                    <a:cubicBezTo>
                      <a:pt x="63" y="119"/>
                      <a:pt x="65" y="117"/>
                      <a:pt x="65" y="113"/>
                    </a:cubicBezTo>
                    <a:cubicBezTo>
                      <a:pt x="65" y="72"/>
                      <a:pt x="65" y="72"/>
                      <a:pt x="65" y="72"/>
                    </a:cubicBezTo>
                    <a:cubicBezTo>
                      <a:pt x="65" y="50"/>
                      <a:pt x="65" y="50"/>
                      <a:pt x="65" y="50"/>
                    </a:cubicBezTo>
                    <a:cubicBezTo>
                      <a:pt x="65" y="49"/>
                      <a:pt x="68" y="48"/>
                      <a:pt x="68" y="49"/>
                    </a:cubicBezTo>
                    <a:cubicBezTo>
                      <a:pt x="80" y="63"/>
                      <a:pt x="80" y="63"/>
                      <a:pt x="80" y="63"/>
                    </a:cubicBezTo>
                  </a:path>
                </a:pathLst>
              </a:custGeom>
              <a:solidFill>
                <a:schemeClr val="bg1"/>
              </a:solidFill>
              <a:ln w="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dirty="0"/>
              </a:p>
            </p:txBody>
          </p:sp>
          <p:sp>
            <p:nvSpPr>
              <p:cNvPr id="32" name="Femaile_EACE" title="Icon of a woman in a dress">
                <a:extLst>
                  <a:ext uri="{FF2B5EF4-FFF2-40B4-BE49-F238E27FC236}">
                    <a16:creationId xmlns:a16="http://schemas.microsoft.com/office/drawing/2014/main" id="{E53AFC33-221A-47F3-8519-DCFCCB02588D}"/>
                  </a:ext>
                </a:extLst>
              </p:cNvPr>
              <p:cNvSpPr>
                <a:spLocks noChangeAspect="1" noEditPoints="1"/>
              </p:cNvSpPr>
              <p:nvPr/>
            </p:nvSpPr>
            <p:spPr bwMode="auto">
              <a:xfrm>
                <a:off x="10220398" y="2279311"/>
                <a:ext cx="406579" cy="847788"/>
              </a:xfrm>
              <a:custGeom>
                <a:avLst/>
                <a:gdLst>
                  <a:gd name="T0" fmla="*/ 1274 w 1798"/>
                  <a:gd name="T1" fmla="*/ 375 h 3750"/>
                  <a:gd name="T2" fmla="*/ 899 w 1798"/>
                  <a:gd name="T3" fmla="*/ 750 h 3750"/>
                  <a:gd name="T4" fmla="*/ 524 w 1798"/>
                  <a:gd name="T5" fmla="*/ 375 h 3750"/>
                  <a:gd name="T6" fmla="*/ 899 w 1798"/>
                  <a:gd name="T7" fmla="*/ 0 h 3750"/>
                  <a:gd name="T8" fmla="*/ 1274 w 1798"/>
                  <a:gd name="T9" fmla="*/ 375 h 3750"/>
                  <a:gd name="T10" fmla="*/ 899 w 1798"/>
                  <a:gd name="T11" fmla="*/ 3500 h 3750"/>
                  <a:gd name="T12" fmla="*/ 1149 w 1798"/>
                  <a:gd name="T13" fmla="*/ 3750 h 3750"/>
                  <a:gd name="T14" fmla="*/ 1399 w 1798"/>
                  <a:gd name="T15" fmla="*/ 3500 h 3750"/>
                  <a:gd name="T16" fmla="*/ 1399 w 1798"/>
                  <a:gd name="T17" fmla="*/ 3000 h 3750"/>
                  <a:gd name="T18" fmla="*/ 1766 w 1798"/>
                  <a:gd name="T19" fmla="*/ 3000 h 3750"/>
                  <a:gd name="T20" fmla="*/ 1577 w 1798"/>
                  <a:gd name="T21" fmla="*/ 2244 h 3750"/>
                  <a:gd name="T22" fmla="*/ 1768 w 1798"/>
                  <a:gd name="T23" fmla="*/ 1947 h 3750"/>
                  <a:gd name="T24" fmla="*/ 1549 w 1798"/>
                  <a:gd name="T25" fmla="*/ 947 h 3750"/>
                  <a:gd name="T26" fmla="*/ 1305 w 1798"/>
                  <a:gd name="T27" fmla="*/ 750 h 3750"/>
                  <a:gd name="T28" fmla="*/ 493 w 1798"/>
                  <a:gd name="T29" fmla="*/ 750 h 3750"/>
                  <a:gd name="T30" fmla="*/ 249 w 1798"/>
                  <a:gd name="T31" fmla="*/ 947 h 3750"/>
                  <a:gd name="T32" fmla="*/ 30 w 1798"/>
                  <a:gd name="T33" fmla="*/ 1947 h 3750"/>
                  <a:gd name="T34" fmla="*/ 221 w 1798"/>
                  <a:gd name="T35" fmla="*/ 2244 h 3750"/>
                  <a:gd name="T36" fmla="*/ 32 w 1798"/>
                  <a:gd name="T37" fmla="*/ 3000 h 3750"/>
                  <a:gd name="T38" fmla="*/ 399 w 1798"/>
                  <a:gd name="T39" fmla="*/ 3000 h 3750"/>
                  <a:gd name="T40" fmla="*/ 399 w 1798"/>
                  <a:gd name="T41" fmla="*/ 3500 h 3750"/>
                  <a:gd name="T42" fmla="*/ 649 w 1798"/>
                  <a:gd name="T43" fmla="*/ 3750 h 3750"/>
                  <a:gd name="T44" fmla="*/ 899 w 1798"/>
                  <a:gd name="T45" fmla="*/ 3500 h 3750"/>
                  <a:gd name="T46" fmla="*/ 899 w 1798"/>
                  <a:gd name="T47" fmla="*/ 3500 h 3750"/>
                  <a:gd name="T48" fmla="*/ 899 w 1798"/>
                  <a:gd name="T49" fmla="*/ 287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98" h="3750">
                    <a:moveTo>
                      <a:pt x="1274" y="375"/>
                    </a:moveTo>
                    <a:cubicBezTo>
                      <a:pt x="1274" y="582"/>
                      <a:pt x="1106" y="750"/>
                      <a:pt x="899" y="750"/>
                    </a:cubicBezTo>
                    <a:cubicBezTo>
                      <a:pt x="692" y="750"/>
                      <a:pt x="524" y="582"/>
                      <a:pt x="524" y="375"/>
                    </a:cubicBezTo>
                    <a:cubicBezTo>
                      <a:pt x="524" y="168"/>
                      <a:pt x="692" y="0"/>
                      <a:pt x="899" y="0"/>
                    </a:cubicBezTo>
                    <a:cubicBezTo>
                      <a:pt x="1106" y="0"/>
                      <a:pt x="1274" y="168"/>
                      <a:pt x="1274" y="375"/>
                    </a:cubicBezTo>
                    <a:close/>
                    <a:moveTo>
                      <a:pt x="899" y="3500"/>
                    </a:moveTo>
                    <a:cubicBezTo>
                      <a:pt x="899" y="3638"/>
                      <a:pt x="1011" y="3750"/>
                      <a:pt x="1149" y="3750"/>
                    </a:cubicBezTo>
                    <a:cubicBezTo>
                      <a:pt x="1287" y="3750"/>
                      <a:pt x="1399" y="3638"/>
                      <a:pt x="1399" y="3500"/>
                    </a:cubicBezTo>
                    <a:cubicBezTo>
                      <a:pt x="1399" y="3000"/>
                      <a:pt x="1399" y="3000"/>
                      <a:pt x="1399" y="3000"/>
                    </a:cubicBezTo>
                    <a:cubicBezTo>
                      <a:pt x="1766" y="3000"/>
                      <a:pt x="1766" y="3000"/>
                      <a:pt x="1766" y="3000"/>
                    </a:cubicBezTo>
                    <a:cubicBezTo>
                      <a:pt x="1577" y="2244"/>
                      <a:pt x="1577" y="2244"/>
                      <a:pt x="1577" y="2244"/>
                    </a:cubicBezTo>
                    <a:cubicBezTo>
                      <a:pt x="1712" y="2215"/>
                      <a:pt x="1798" y="2081"/>
                      <a:pt x="1768" y="1947"/>
                    </a:cubicBezTo>
                    <a:cubicBezTo>
                      <a:pt x="1549" y="947"/>
                      <a:pt x="1549" y="947"/>
                      <a:pt x="1549" y="947"/>
                    </a:cubicBezTo>
                    <a:cubicBezTo>
                      <a:pt x="1524" y="832"/>
                      <a:pt x="1423" y="750"/>
                      <a:pt x="1305" y="750"/>
                    </a:cubicBezTo>
                    <a:cubicBezTo>
                      <a:pt x="493" y="750"/>
                      <a:pt x="493" y="750"/>
                      <a:pt x="493" y="750"/>
                    </a:cubicBezTo>
                    <a:cubicBezTo>
                      <a:pt x="375" y="750"/>
                      <a:pt x="274" y="832"/>
                      <a:pt x="249" y="947"/>
                    </a:cubicBezTo>
                    <a:cubicBezTo>
                      <a:pt x="30" y="1947"/>
                      <a:pt x="30" y="1947"/>
                      <a:pt x="30" y="1947"/>
                    </a:cubicBezTo>
                    <a:cubicBezTo>
                      <a:pt x="0" y="2081"/>
                      <a:pt x="86" y="2215"/>
                      <a:pt x="221" y="2244"/>
                    </a:cubicBezTo>
                    <a:cubicBezTo>
                      <a:pt x="32" y="3000"/>
                      <a:pt x="32" y="3000"/>
                      <a:pt x="32" y="3000"/>
                    </a:cubicBezTo>
                    <a:cubicBezTo>
                      <a:pt x="399" y="3000"/>
                      <a:pt x="399" y="3000"/>
                      <a:pt x="399" y="3000"/>
                    </a:cubicBezTo>
                    <a:cubicBezTo>
                      <a:pt x="399" y="3500"/>
                      <a:pt x="399" y="3500"/>
                      <a:pt x="399" y="3500"/>
                    </a:cubicBezTo>
                    <a:cubicBezTo>
                      <a:pt x="399" y="3638"/>
                      <a:pt x="511" y="3750"/>
                      <a:pt x="649" y="3750"/>
                    </a:cubicBezTo>
                    <a:cubicBezTo>
                      <a:pt x="787" y="3750"/>
                      <a:pt x="899" y="3638"/>
                      <a:pt x="899" y="3500"/>
                    </a:cubicBezTo>
                    <a:moveTo>
                      <a:pt x="899" y="3500"/>
                    </a:moveTo>
                    <a:cubicBezTo>
                      <a:pt x="899" y="2878"/>
                      <a:pt x="899" y="2878"/>
                      <a:pt x="899" y="2878"/>
                    </a:cubicBezTo>
                  </a:path>
                </a:pathLst>
              </a:custGeom>
              <a:solidFill>
                <a:schemeClr val="bg1"/>
              </a:solidFill>
              <a:ln w="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Accessibility" title="Icon of a person in a wheelchair">
                <a:extLst>
                  <a:ext uri="{FF2B5EF4-FFF2-40B4-BE49-F238E27FC236}">
                    <a16:creationId xmlns:a16="http://schemas.microsoft.com/office/drawing/2014/main" id="{542918BE-C934-4A21-A182-68D0BC95BE7E}"/>
                  </a:ext>
                </a:extLst>
              </p:cNvPr>
              <p:cNvSpPr>
                <a:spLocks noChangeAspect="1" noEditPoints="1"/>
              </p:cNvSpPr>
              <p:nvPr/>
            </p:nvSpPr>
            <p:spPr bwMode="auto">
              <a:xfrm>
                <a:off x="7885466" y="2436782"/>
                <a:ext cx="606300" cy="705105"/>
              </a:xfrm>
              <a:custGeom>
                <a:avLst/>
                <a:gdLst>
                  <a:gd name="T0" fmla="*/ 284 w 304"/>
                  <a:gd name="T1" fmla="*/ 35 h 354"/>
                  <a:gd name="T2" fmla="*/ 248 w 304"/>
                  <a:gd name="T3" fmla="*/ 71 h 354"/>
                  <a:gd name="T4" fmla="*/ 213 w 304"/>
                  <a:gd name="T5" fmla="*/ 35 h 354"/>
                  <a:gd name="T6" fmla="*/ 248 w 304"/>
                  <a:gd name="T7" fmla="*/ 0 h 354"/>
                  <a:gd name="T8" fmla="*/ 284 w 304"/>
                  <a:gd name="T9" fmla="*/ 35 h 354"/>
                  <a:gd name="T10" fmla="*/ 213 w 304"/>
                  <a:gd name="T11" fmla="*/ 248 h 354"/>
                  <a:gd name="T12" fmla="*/ 107 w 304"/>
                  <a:gd name="T13" fmla="*/ 142 h 354"/>
                  <a:gd name="T14" fmla="*/ 0 w 304"/>
                  <a:gd name="T15" fmla="*/ 248 h 354"/>
                  <a:gd name="T16" fmla="*/ 107 w 304"/>
                  <a:gd name="T17" fmla="*/ 354 h 354"/>
                  <a:gd name="T18" fmla="*/ 213 w 304"/>
                  <a:gd name="T19" fmla="*/ 248 h 354"/>
                  <a:gd name="T20" fmla="*/ 205 w 304"/>
                  <a:gd name="T21" fmla="*/ 207 h 354"/>
                  <a:gd name="T22" fmla="*/ 261 w 304"/>
                  <a:gd name="T23" fmla="*/ 207 h 354"/>
                  <a:gd name="T24" fmla="*/ 242 w 304"/>
                  <a:gd name="T25" fmla="*/ 303 h 354"/>
                  <a:gd name="T26" fmla="*/ 260 w 304"/>
                  <a:gd name="T27" fmla="*/ 325 h 354"/>
                  <a:gd name="T28" fmla="*/ 260 w 304"/>
                  <a:gd name="T29" fmla="*/ 325 h 354"/>
                  <a:gd name="T30" fmla="*/ 278 w 304"/>
                  <a:gd name="T31" fmla="*/ 310 h 354"/>
                  <a:gd name="T32" fmla="*/ 301 w 304"/>
                  <a:gd name="T33" fmla="*/ 192 h 354"/>
                  <a:gd name="T34" fmla="*/ 284 w 304"/>
                  <a:gd name="T35" fmla="*/ 171 h 354"/>
                  <a:gd name="T36" fmla="*/ 180 w 304"/>
                  <a:gd name="T37" fmla="*/ 171 h 354"/>
                  <a:gd name="T38" fmla="*/ 181 w 304"/>
                  <a:gd name="T39" fmla="*/ 172 h 354"/>
                  <a:gd name="T40" fmla="*/ 219 w 304"/>
                  <a:gd name="T41" fmla="*/ 123 h 354"/>
                  <a:gd name="T42" fmla="*/ 210 w 304"/>
                  <a:gd name="T43" fmla="*/ 63 h 354"/>
                  <a:gd name="T44" fmla="*/ 129 w 304"/>
                  <a:gd name="T45" fmla="*/ 9 h 354"/>
                  <a:gd name="T46" fmla="*/ 99 w 304"/>
                  <a:gd name="T47" fmla="*/ 14 h 354"/>
                  <a:gd name="T48" fmla="*/ 61 w 304"/>
                  <a:gd name="T49" fmla="*/ 62 h 354"/>
                  <a:gd name="T50" fmla="*/ 65 w 304"/>
                  <a:gd name="T51" fmla="*/ 89 h 354"/>
                  <a:gd name="T52" fmla="*/ 65 w 304"/>
                  <a:gd name="T53" fmla="*/ 89 h 354"/>
                  <a:gd name="T54" fmla="*/ 90 w 304"/>
                  <a:gd name="T55" fmla="*/ 85 h 354"/>
                  <a:gd name="T56" fmla="*/ 120 w 304"/>
                  <a:gd name="T57" fmla="*/ 46 h 354"/>
                  <a:gd name="T58" fmla="*/ 155 w 304"/>
                  <a:gd name="T59" fmla="*/ 70 h 354"/>
                  <a:gd name="T60" fmla="*/ 99 w 304"/>
                  <a:gd name="T61" fmla="*/ 14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4" h="354">
                    <a:moveTo>
                      <a:pt x="284" y="35"/>
                    </a:moveTo>
                    <a:cubicBezTo>
                      <a:pt x="284" y="55"/>
                      <a:pt x="268" y="71"/>
                      <a:pt x="248" y="71"/>
                    </a:cubicBezTo>
                    <a:cubicBezTo>
                      <a:pt x="229" y="71"/>
                      <a:pt x="213" y="55"/>
                      <a:pt x="213" y="35"/>
                    </a:cubicBezTo>
                    <a:cubicBezTo>
                      <a:pt x="213" y="16"/>
                      <a:pt x="229" y="0"/>
                      <a:pt x="248" y="0"/>
                    </a:cubicBezTo>
                    <a:cubicBezTo>
                      <a:pt x="268" y="0"/>
                      <a:pt x="284" y="16"/>
                      <a:pt x="284" y="35"/>
                    </a:cubicBezTo>
                    <a:close/>
                    <a:moveTo>
                      <a:pt x="213" y="248"/>
                    </a:moveTo>
                    <a:cubicBezTo>
                      <a:pt x="213" y="189"/>
                      <a:pt x="165" y="142"/>
                      <a:pt x="107" y="142"/>
                    </a:cubicBezTo>
                    <a:cubicBezTo>
                      <a:pt x="48" y="142"/>
                      <a:pt x="0" y="189"/>
                      <a:pt x="0" y="248"/>
                    </a:cubicBezTo>
                    <a:cubicBezTo>
                      <a:pt x="0" y="306"/>
                      <a:pt x="48" y="354"/>
                      <a:pt x="107" y="354"/>
                    </a:cubicBezTo>
                    <a:cubicBezTo>
                      <a:pt x="165" y="354"/>
                      <a:pt x="213" y="306"/>
                      <a:pt x="213" y="248"/>
                    </a:cubicBezTo>
                    <a:close/>
                    <a:moveTo>
                      <a:pt x="205" y="207"/>
                    </a:moveTo>
                    <a:cubicBezTo>
                      <a:pt x="261" y="207"/>
                      <a:pt x="261" y="207"/>
                      <a:pt x="261" y="207"/>
                    </a:cubicBezTo>
                    <a:cubicBezTo>
                      <a:pt x="242" y="303"/>
                      <a:pt x="242" y="303"/>
                      <a:pt x="242" y="303"/>
                    </a:cubicBezTo>
                    <a:cubicBezTo>
                      <a:pt x="240" y="314"/>
                      <a:pt x="248" y="325"/>
                      <a:pt x="260" y="325"/>
                    </a:cubicBezTo>
                    <a:cubicBezTo>
                      <a:pt x="260" y="325"/>
                      <a:pt x="260" y="325"/>
                      <a:pt x="260" y="325"/>
                    </a:cubicBezTo>
                    <a:cubicBezTo>
                      <a:pt x="269" y="325"/>
                      <a:pt x="276" y="319"/>
                      <a:pt x="278" y="310"/>
                    </a:cubicBezTo>
                    <a:cubicBezTo>
                      <a:pt x="301" y="192"/>
                      <a:pt x="301" y="192"/>
                      <a:pt x="301" y="192"/>
                    </a:cubicBezTo>
                    <a:cubicBezTo>
                      <a:pt x="304" y="181"/>
                      <a:pt x="295" y="171"/>
                      <a:pt x="284" y="171"/>
                    </a:cubicBezTo>
                    <a:cubicBezTo>
                      <a:pt x="180" y="171"/>
                      <a:pt x="180" y="171"/>
                      <a:pt x="180" y="171"/>
                    </a:cubicBezTo>
                    <a:moveTo>
                      <a:pt x="181" y="172"/>
                    </a:moveTo>
                    <a:cubicBezTo>
                      <a:pt x="219" y="123"/>
                      <a:pt x="219" y="123"/>
                      <a:pt x="219" y="123"/>
                    </a:cubicBezTo>
                    <a:cubicBezTo>
                      <a:pt x="234" y="104"/>
                      <a:pt x="230" y="76"/>
                      <a:pt x="210" y="63"/>
                    </a:cubicBezTo>
                    <a:cubicBezTo>
                      <a:pt x="129" y="9"/>
                      <a:pt x="129" y="9"/>
                      <a:pt x="129" y="9"/>
                    </a:cubicBezTo>
                    <a:cubicBezTo>
                      <a:pt x="120" y="3"/>
                      <a:pt x="106" y="5"/>
                      <a:pt x="99" y="14"/>
                    </a:cubicBezTo>
                    <a:cubicBezTo>
                      <a:pt x="61" y="62"/>
                      <a:pt x="61" y="62"/>
                      <a:pt x="61" y="62"/>
                    </a:cubicBezTo>
                    <a:cubicBezTo>
                      <a:pt x="55" y="71"/>
                      <a:pt x="57" y="83"/>
                      <a:pt x="65" y="89"/>
                    </a:cubicBezTo>
                    <a:cubicBezTo>
                      <a:pt x="65" y="89"/>
                      <a:pt x="65" y="89"/>
                      <a:pt x="65" y="89"/>
                    </a:cubicBezTo>
                    <a:cubicBezTo>
                      <a:pt x="73" y="94"/>
                      <a:pt x="84" y="92"/>
                      <a:pt x="90" y="85"/>
                    </a:cubicBezTo>
                    <a:cubicBezTo>
                      <a:pt x="120" y="46"/>
                      <a:pt x="120" y="46"/>
                      <a:pt x="120" y="46"/>
                    </a:cubicBezTo>
                    <a:cubicBezTo>
                      <a:pt x="155" y="70"/>
                      <a:pt x="155" y="70"/>
                      <a:pt x="155" y="70"/>
                    </a:cubicBezTo>
                    <a:cubicBezTo>
                      <a:pt x="99" y="142"/>
                      <a:pt x="99" y="142"/>
                      <a:pt x="99" y="142"/>
                    </a:cubicBezTo>
                  </a:path>
                </a:pathLst>
              </a:custGeom>
              <a:solidFill>
                <a:schemeClr val="bg1"/>
              </a:solidFill>
              <a:ln w="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9983517E-5B45-41F7-81A4-5A92D58B3548}"/>
                  </a:ext>
                </a:extLst>
              </p:cNvPr>
              <p:cNvGrpSpPr/>
              <p:nvPr/>
            </p:nvGrpSpPr>
            <p:grpSpPr>
              <a:xfrm>
                <a:off x="2751732" y="2169232"/>
                <a:ext cx="557311" cy="967950"/>
                <a:chOff x="3463035" y="3342519"/>
                <a:chExt cx="180975" cy="314325"/>
              </a:xfrm>
              <a:solidFill>
                <a:schemeClr val="bg1"/>
              </a:solidFill>
            </p:grpSpPr>
            <p:sp>
              <p:nvSpPr>
                <p:cNvPr id="35" name="Freeform: Shape 34">
                  <a:extLst>
                    <a:ext uri="{FF2B5EF4-FFF2-40B4-BE49-F238E27FC236}">
                      <a16:creationId xmlns:a16="http://schemas.microsoft.com/office/drawing/2014/main" id="{6C98F7E6-7ECF-4C07-8853-F3B2959911CF}"/>
                    </a:ext>
                  </a:extLst>
                </p:cNvPr>
                <p:cNvSpPr/>
                <p:nvPr/>
              </p:nvSpPr>
              <p:spPr>
                <a:xfrm>
                  <a:off x="3527696" y="3343228"/>
                  <a:ext cx="66675" cy="66675"/>
                </a:xfrm>
                <a:custGeom>
                  <a:avLst/>
                  <a:gdLst>
                    <a:gd name="connsiteX0" fmla="*/ 64498 w 66675"/>
                    <a:gd name="connsiteY0" fmla="*/ 35923 h 66675"/>
                    <a:gd name="connsiteX1" fmla="*/ 35923 w 66675"/>
                    <a:gd name="connsiteY1" fmla="*/ 64498 h 66675"/>
                    <a:gd name="connsiteX2" fmla="*/ 7348 w 66675"/>
                    <a:gd name="connsiteY2" fmla="*/ 35923 h 66675"/>
                    <a:gd name="connsiteX3" fmla="*/ 35923 w 66675"/>
                    <a:gd name="connsiteY3" fmla="*/ 7348 h 66675"/>
                    <a:gd name="connsiteX4" fmla="*/ 64498 w 66675"/>
                    <a:gd name="connsiteY4" fmla="*/ 35923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498" y="35923"/>
                      </a:moveTo>
                      <a:cubicBezTo>
                        <a:pt x="64498" y="51705"/>
                        <a:pt x="51705" y="64498"/>
                        <a:pt x="35923" y="64498"/>
                      </a:cubicBezTo>
                      <a:cubicBezTo>
                        <a:pt x="20141" y="64498"/>
                        <a:pt x="7348" y="51705"/>
                        <a:pt x="7348" y="35923"/>
                      </a:cubicBezTo>
                      <a:cubicBezTo>
                        <a:pt x="7348" y="20142"/>
                        <a:pt x="20141" y="7348"/>
                        <a:pt x="35923" y="7348"/>
                      </a:cubicBezTo>
                      <a:cubicBezTo>
                        <a:pt x="51705" y="7348"/>
                        <a:pt x="64498" y="20142"/>
                        <a:pt x="64498" y="35923"/>
                      </a:cubicBezTo>
                      <a:close/>
                    </a:path>
                  </a:pathLst>
                </a:custGeom>
                <a:grpFill/>
                <a:ln w="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6" name="Freeform: Shape 35">
                  <a:extLst>
                    <a:ext uri="{FF2B5EF4-FFF2-40B4-BE49-F238E27FC236}">
                      <a16:creationId xmlns:a16="http://schemas.microsoft.com/office/drawing/2014/main" id="{D730CC57-8AE5-46EC-8E32-DB392696409A}"/>
                    </a:ext>
                  </a:extLst>
                </p:cNvPr>
                <p:cNvSpPr/>
                <p:nvPr/>
              </p:nvSpPr>
              <p:spPr>
                <a:xfrm>
                  <a:off x="3463035" y="3342519"/>
                  <a:ext cx="180975" cy="314325"/>
                </a:xfrm>
                <a:custGeom>
                  <a:avLst/>
                  <a:gdLst>
                    <a:gd name="connsiteX0" fmla="*/ 97726 w 180975"/>
                    <a:gd name="connsiteY0" fmla="*/ 295712 h 314325"/>
                    <a:gd name="connsiteX1" fmla="*/ 113919 w 180975"/>
                    <a:gd name="connsiteY1" fmla="*/ 311905 h 314325"/>
                    <a:gd name="connsiteX2" fmla="*/ 113919 w 180975"/>
                    <a:gd name="connsiteY2" fmla="*/ 311905 h 314325"/>
                    <a:gd name="connsiteX3" fmla="*/ 130111 w 180975"/>
                    <a:gd name="connsiteY3" fmla="*/ 296665 h 314325"/>
                    <a:gd name="connsiteX4" fmla="*/ 133922 w 180975"/>
                    <a:gd name="connsiteY4" fmla="*/ 165220 h 314325"/>
                    <a:gd name="connsiteX5" fmla="*/ 134874 w 180975"/>
                    <a:gd name="connsiteY5" fmla="*/ 107117 h 314325"/>
                    <a:gd name="connsiteX6" fmla="*/ 154876 w 180975"/>
                    <a:gd name="connsiteY6" fmla="*/ 129977 h 314325"/>
                    <a:gd name="connsiteX7" fmla="*/ 156781 w 180975"/>
                    <a:gd name="connsiteY7" fmla="*/ 140455 h 314325"/>
                    <a:gd name="connsiteX8" fmla="*/ 148209 w 180975"/>
                    <a:gd name="connsiteY8" fmla="*/ 177602 h 314325"/>
                    <a:gd name="connsiteX9" fmla="*/ 152972 w 180975"/>
                    <a:gd name="connsiteY9" fmla="*/ 190937 h 314325"/>
                    <a:gd name="connsiteX10" fmla="*/ 152972 w 180975"/>
                    <a:gd name="connsiteY10" fmla="*/ 190937 h 314325"/>
                    <a:gd name="connsiteX11" fmla="*/ 165354 w 180975"/>
                    <a:gd name="connsiteY11" fmla="*/ 187127 h 314325"/>
                    <a:gd name="connsiteX12" fmla="*/ 182499 w 180975"/>
                    <a:gd name="connsiteY12" fmla="*/ 139502 h 314325"/>
                    <a:gd name="connsiteX13" fmla="*/ 180594 w 180975"/>
                    <a:gd name="connsiteY13" fmla="*/ 128072 h 314325"/>
                    <a:gd name="connsiteX14" fmla="*/ 146304 w 180975"/>
                    <a:gd name="connsiteY14" fmla="*/ 84257 h 314325"/>
                    <a:gd name="connsiteX15" fmla="*/ 137731 w 180975"/>
                    <a:gd name="connsiteY15" fmla="*/ 80447 h 314325"/>
                    <a:gd name="connsiteX16" fmla="*/ 111061 w 180975"/>
                    <a:gd name="connsiteY16" fmla="*/ 80447 h 314325"/>
                    <a:gd name="connsiteX17" fmla="*/ 106299 w 180975"/>
                    <a:gd name="connsiteY17" fmla="*/ 86162 h 314325"/>
                    <a:gd name="connsiteX18" fmla="*/ 112014 w 180975"/>
                    <a:gd name="connsiteY18" fmla="*/ 133787 h 314325"/>
                    <a:gd name="connsiteX19" fmla="*/ 110109 w 180975"/>
                    <a:gd name="connsiteY19" fmla="*/ 138550 h 314325"/>
                    <a:gd name="connsiteX20" fmla="*/ 104394 w 180975"/>
                    <a:gd name="connsiteY20" fmla="*/ 142360 h 314325"/>
                    <a:gd name="connsiteX21" fmla="*/ 100584 w 180975"/>
                    <a:gd name="connsiteY21" fmla="*/ 142360 h 314325"/>
                    <a:gd name="connsiteX22" fmla="*/ 94869 w 180975"/>
                    <a:gd name="connsiteY22" fmla="*/ 137597 h 314325"/>
                    <a:gd name="connsiteX23" fmla="*/ 92964 w 180975"/>
                    <a:gd name="connsiteY23" fmla="*/ 133787 h 314325"/>
                    <a:gd name="connsiteX24" fmla="*/ 98679 w 180975"/>
                    <a:gd name="connsiteY24" fmla="*/ 86162 h 314325"/>
                    <a:gd name="connsiteX25" fmla="*/ 93917 w 180975"/>
                    <a:gd name="connsiteY25" fmla="*/ 80447 h 314325"/>
                    <a:gd name="connsiteX26" fmla="*/ 69151 w 180975"/>
                    <a:gd name="connsiteY26" fmla="*/ 80447 h 314325"/>
                    <a:gd name="connsiteX27" fmla="*/ 39624 w 180975"/>
                    <a:gd name="connsiteY27" fmla="*/ 51872 h 314325"/>
                    <a:gd name="connsiteX28" fmla="*/ 39624 w 180975"/>
                    <a:gd name="connsiteY28" fmla="*/ 44252 h 314325"/>
                    <a:gd name="connsiteX29" fmla="*/ 62484 w 180975"/>
                    <a:gd name="connsiteY29" fmla="*/ 24250 h 314325"/>
                    <a:gd name="connsiteX30" fmla="*/ 63436 w 180975"/>
                    <a:gd name="connsiteY30" fmla="*/ 10915 h 314325"/>
                    <a:gd name="connsiteX31" fmla="*/ 63436 w 180975"/>
                    <a:gd name="connsiteY31" fmla="*/ 10915 h 314325"/>
                    <a:gd name="connsiteX32" fmla="*/ 50101 w 180975"/>
                    <a:gd name="connsiteY32" fmla="*/ 9010 h 314325"/>
                    <a:gd name="connsiteX33" fmla="*/ 11049 w 180975"/>
                    <a:gd name="connsiteY33" fmla="*/ 39490 h 314325"/>
                    <a:gd name="connsiteX34" fmla="*/ 10097 w 180975"/>
                    <a:gd name="connsiteY34" fmla="*/ 53777 h 314325"/>
                    <a:gd name="connsiteX35" fmla="*/ 62484 w 180975"/>
                    <a:gd name="connsiteY35" fmla="*/ 106165 h 314325"/>
                    <a:gd name="connsiteX36" fmla="*/ 62484 w 180975"/>
                    <a:gd name="connsiteY36" fmla="*/ 160457 h 314325"/>
                    <a:gd name="connsiteX37" fmla="*/ 66294 w 180975"/>
                    <a:gd name="connsiteY37" fmla="*/ 296665 h 314325"/>
                    <a:gd name="connsiteX38" fmla="*/ 82486 w 180975"/>
                    <a:gd name="connsiteY38" fmla="*/ 311905 h 314325"/>
                    <a:gd name="connsiteX39" fmla="*/ 83439 w 180975"/>
                    <a:gd name="connsiteY39" fmla="*/ 311905 h 314325"/>
                    <a:gd name="connsiteX40" fmla="*/ 97726 w 180975"/>
                    <a:gd name="connsiteY40" fmla="*/ 295712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0975" h="314325">
                      <a:moveTo>
                        <a:pt x="97726" y="295712"/>
                      </a:moveTo>
                      <a:cubicBezTo>
                        <a:pt x="97726" y="304285"/>
                        <a:pt x="105347" y="311905"/>
                        <a:pt x="113919" y="311905"/>
                      </a:cubicBezTo>
                      <a:lnTo>
                        <a:pt x="113919" y="311905"/>
                      </a:lnTo>
                      <a:cubicBezTo>
                        <a:pt x="122492" y="311905"/>
                        <a:pt x="130111" y="305237"/>
                        <a:pt x="130111" y="296665"/>
                      </a:cubicBezTo>
                      <a:cubicBezTo>
                        <a:pt x="131064" y="259517"/>
                        <a:pt x="133922" y="168077"/>
                        <a:pt x="133922" y="165220"/>
                      </a:cubicBezTo>
                      <a:lnTo>
                        <a:pt x="134874" y="107117"/>
                      </a:lnTo>
                      <a:lnTo>
                        <a:pt x="154876" y="129977"/>
                      </a:lnTo>
                      <a:cubicBezTo>
                        <a:pt x="156781" y="132835"/>
                        <a:pt x="157734" y="136645"/>
                        <a:pt x="156781" y="140455"/>
                      </a:cubicBezTo>
                      <a:lnTo>
                        <a:pt x="148209" y="177602"/>
                      </a:lnTo>
                      <a:cubicBezTo>
                        <a:pt x="146304" y="182365"/>
                        <a:pt x="148209" y="188080"/>
                        <a:pt x="152972" y="190937"/>
                      </a:cubicBezTo>
                      <a:lnTo>
                        <a:pt x="152972" y="190937"/>
                      </a:lnTo>
                      <a:cubicBezTo>
                        <a:pt x="157734" y="193795"/>
                        <a:pt x="163449" y="191890"/>
                        <a:pt x="165354" y="187127"/>
                      </a:cubicBezTo>
                      <a:lnTo>
                        <a:pt x="182499" y="139502"/>
                      </a:lnTo>
                      <a:cubicBezTo>
                        <a:pt x="183451" y="135692"/>
                        <a:pt x="183451" y="131882"/>
                        <a:pt x="180594" y="128072"/>
                      </a:cubicBezTo>
                      <a:lnTo>
                        <a:pt x="146304" y="84257"/>
                      </a:lnTo>
                      <a:cubicBezTo>
                        <a:pt x="144399" y="81400"/>
                        <a:pt x="140589" y="80447"/>
                        <a:pt x="137731" y="80447"/>
                      </a:cubicBezTo>
                      <a:lnTo>
                        <a:pt x="111061" y="80447"/>
                      </a:lnTo>
                      <a:lnTo>
                        <a:pt x="106299" y="86162"/>
                      </a:lnTo>
                      <a:lnTo>
                        <a:pt x="112014" y="133787"/>
                      </a:lnTo>
                      <a:cubicBezTo>
                        <a:pt x="112014" y="135692"/>
                        <a:pt x="111061" y="136645"/>
                        <a:pt x="110109" y="138550"/>
                      </a:cubicBezTo>
                      <a:lnTo>
                        <a:pt x="104394" y="142360"/>
                      </a:lnTo>
                      <a:cubicBezTo>
                        <a:pt x="103442" y="143312"/>
                        <a:pt x="101536" y="143312"/>
                        <a:pt x="100584" y="142360"/>
                      </a:cubicBezTo>
                      <a:lnTo>
                        <a:pt x="94869" y="137597"/>
                      </a:lnTo>
                      <a:cubicBezTo>
                        <a:pt x="93917" y="136645"/>
                        <a:pt x="92964" y="134740"/>
                        <a:pt x="92964" y="133787"/>
                      </a:cubicBezTo>
                      <a:lnTo>
                        <a:pt x="98679" y="86162"/>
                      </a:lnTo>
                      <a:lnTo>
                        <a:pt x="93917" y="80447"/>
                      </a:lnTo>
                      <a:lnTo>
                        <a:pt x="69151" y="80447"/>
                      </a:lnTo>
                      <a:lnTo>
                        <a:pt x="39624" y="51872"/>
                      </a:lnTo>
                      <a:cubicBezTo>
                        <a:pt x="37719" y="49967"/>
                        <a:pt x="37719" y="46157"/>
                        <a:pt x="39624" y="44252"/>
                      </a:cubicBezTo>
                      <a:lnTo>
                        <a:pt x="62484" y="24250"/>
                      </a:lnTo>
                      <a:cubicBezTo>
                        <a:pt x="66294" y="20440"/>
                        <a:pt x="66294" y="14725"/>
                        <a:pt x="63436" y="10915"/>
                      </a:cubicBezTo>
                      <a:lnTo>
                        <a:pt x="63436" y="10915"/>
                      </a:lnTo>
                      <a:cubicBezTo>
                        <a:pt x="60579" y="7105"/>
                        <a:pt x="53911" y="6152"/>
                        <a:pt x="50101" y="9010"/>
                      </a:cubicBezTo>
                      <a:lnTo>
                        <a:pt x="11049" y="39490"/>
                      </a:lnTo>
                      <a:cubicBezTo>
                        <a:pt x="6286" y="43300"/>
                        <a:pt x="6286" y="49967"/>
                        <a:pt x="10097" y="53777"/>
                      </a:cubicBezTo>
                      <a:lnTo>
                        <a:pt x="62484" y="106165"/>
                      </a:lnTo>
                      <a:lnTo>
                        <a:pt x="62484" y="160457"/>
                      </a:lnTo>
                      <a:cubicBezTo>
                        <a:pt x="62484" y="163315"/>
                        <a:pt x="65342" y="258565"/>
                        <a:pt x="66294" y="296665"/>
                      </a:cubicBezTo>
                      <a:cubicBezTo>
                        <a:pt x="66294" y="305237"/>
                        <a:pt x="73914" y="311905"/>
                        <a:pt x="82486" y="311905"/>
                      </a:cubicBezTo>
                      <a:lnTo>
                        <a:pt x="83439" y="311905"/>
                      </a:lnTo>
                      <a:cubicBezTo>
                        <a:pt x="91059" y="311905"/>
                        <a:pt x="97726" y="305237"/>
                        <a:pt x="97726" y="295712"/>
                      </a:cubicBezTo>
                    </a:path>
                  </a:pathLst>
                </a:custGeom>
                <a:grpFill/>
                <a:ln w="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7" name="Freeform: Shape 36">
                  <a:extLst>
                    <a:ext uri="{FF2B5EF4-FFF2-40B4-BE49-F238E27FC236}">
                      <a16:creationId xmlns:a16="http://schemas.microsoft.com/office/drawing/2014/main" id="{EBD782F7-2C3D-433F-B7DC-B93065D64F8B}"/>
                    </a:ext>
                  </a:extLst>
                </p:cNvPr>
                <p:cNvSpPr/>
                <p:nvPr/>
              </p:nvSpPr>
              <p:spPr>
                <a:xfrm>
                  <a:off x="3553413" y="3539443"/>
                  <a:ext cx="9525" cy="104775"/>
                </a:xfrm>
                <a:custGeom>
                  <a:avLst/>
                  <a:gdLst>
                    <a:gd name="connsiteX0" fmla="*/ 7348 w 9525"/>
                    <a:gd name="connsiteY0" fmla="*/ 7348 h 104775"/>
                    <a:gd name="connsiteX1" fmla="*/ 7348 w 9525"/>
                    <a:gd name="connsiteY1" fmla="*/ 102598 h 104775"/>
                  </a:gdLst>
                  <a:ahLst/>
                  <a:cxnLst>
                    <a:cxn ang="0">
                      <a:pos x="connsiteX0" y="connsiteY0"/>
                    </a:cxn>
                    <a:cxn ang="0">
                      <a:pos x="connsiteX1" y="connsiteY1"/>
                    </a:cxn>
                  </a:cxnLst>
                  <a:rect l="l" t="t" r="r" b="b"/>
                  <a:pathLst>
                    <a:path w="9525" h="104775">
                      <a:moveTo>
                        <a:pt x="7348" y="7348"/>
                      </a:moveTo>
                      <a:lnTo>
                        <a:pt x="7348" y="102598"/>
                      </a:lnTo>
                    </a:path>
                  </a:pathLst>
                </a:custGeom>
                <a:grpFill/>
                <a:ln w="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sp>
        <p:nvSpPr>
          <p:cNvPr id="60" name="Rectangle 59">
            <a:extLst>
              <a:ext uri="{FF2B5EF4-FFF2-40B4-BE49-F238E27FC236}">
                <a16:creationId xmlns:a16="http://schemas.microsoft.com/office/drawing/2014/main" id="{A77FBCD9-FB1D-44F2-AFE0-12BC48CB3B38}"/>
              </a:ext>
            </a:extLst>
          </p:cNvPr>
          <p:cNvSpPr/>
          <p:nvPr/>
        </p:nvSpPr>
        <p:spPr bwMode="auto">
          <a:xfrm rot="16200000">
            <a:off x="4812325" y="-849924"/>
            <a:ext cx="2567354" cy="12192002"/>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287F61F6-D556-42B0-8511-21ED4862BBB9}"/>
              </a:ext>
            </a:extLst>
          </p:cNvPr>
          <p:cNvSpPr/>
          <p:nvPr/>
        </p:nvSpPr>
        <p:spPr>
          <a:xfrm>
            <a:off x="588264" y="4059180"/>
            <a:ext cx="3477324" cy="2323713"/>
          </a:xfrm>
          <a:prstGeom prst="rect">
            <a:avLst/>
          </a:prstGeom>
        </p:spPr>
        <p:txBody>
          <a:bodyPr wrap="square" lIns="0" tIns="0" rIns="0" bIns="0" anchor="t" anchorCtr="0">
            <a:spAutoFit/>
          </a:bodyPr>
          <a:lstStyle/>
          <a:p>
            <a:pPr>
              <a:spcBef>
                <a:spcPts val="800"/>
              </a:spcBef>
            </a:pPr>
            <a:r>
              <a:rPr lang="en-US" sz="1100" dirty="0">
                <a:solidFill>
                  <a:schemeClr val="accent1"/>
                </a:solidFill>
                <a:latin typeface="+mj-lt"/>
              </a:rPr>
              <a:t>Virtual Care Capabilities</a:t>
            </a:r>
          </a:p>
          <a:p>
            <a:pPr marL="171450" indent="-114300">
              <a:spcBef>
                <a:spcPts val="500"/>
              </a:spcBef>
              <a:buFont typeface="Arial" panose="020B0604020202020204" pitchFamily="34" charset="0"/>
              <a:buChar char="•"/>
            </a:pPr>
            <a:r>
              <a:rPr lang="en-US" sz="1000" dirty="0">
                <a:latin typeface="+mj-lt"/>
              </a:rPr>
              <a:t>Cultural &amp; Transformational Shift </a:t>
            </a:r>
            <a:r>
              <a:rPr lang="en-US" sz="1000" dirty="0"/>
              <a:t>to understanding </a:t>
            </a:r>
            <a:r>
              <a:rPr lang="en-US" sz="1000" dirty="0">
                <a:latin typeface="+mj-lt"/>
              </a:rPr>
              <a:t>Integrated Care Outcomes</a:t>
            </a:r>
            <a:r>
              <a:rPr lang="en-US" sz="1000" dirty="0"/>
              <a:t>, building sustainable, scalable, accessible care models.</a:t>
            </a:r>
          </a:p>
          <a:p>
            <a:pPr marL="171450" indent="-114300">
              <a:spcBef>
                <a:spcPts val="500"/>
              </a:spcBef>
              <a:buFont typeface="Arial" panose="020B0604020202020204" pitchFamily="34" charset="0"/>
              <a:buChar char="•"/>
            </a:pPr>
            <a:r>
              <a:rPr lang="en-US" sz="1000" dirty="0">
                <a:latin typeface="+mj-lt"/>
              </a:rPr>
              <a:t>Demand for Consumer Centric, Care Team Collaboration</a:t>
            </a:r>
            <a:br>
              <a:rPr lang="en-US" sz="1000" dirty="0">
                <a:latin typeface="+mj-lt"/>
              </a:rPr>
            </a:br>
            <a:r>
              <a:rPr lang="en-US" sz="1000" dirty="0">
                <a:latin typeface="+mj-lt"/>
              </a:rPr>
              <a:t>in Partnership</a:t>
            </a:r>
            <a:r>
              <a:rPr lang="en-US" sz="1000" dirty="0"/>
              <a:t> with the need to start laying the groundwork for </a:t>
            </a:r>
            <a:r>
              <a:rPr lang="en-US" sz="1000" dirty="0">
                <a:latin typeface="+mj-lt"/>
              </a:rPr>
              <a:t>Resilient Delivery.</a:t>
            </a:r>
          </a:p>
          <a:p>
            <a:pPr marL="171450" indent="-114300">
              <a:spcBef>
                <a:spcPts val="500"/>
              </a:spcBef>
              <a:buFont typeface="Arial" panose="020B0604020202020204" pitchFamily="34" charset="0"/>
              <a:buChar char="•"/>
            </a:pPr>
            <a:r>
              <a:rPr lang="en-US" sz="1000" dirty="0"/>
              <a:t>Supporting location independent </a:t>
            </a:r>
            <a:r>
              <a:rPr lang="en-US" sz="1000" dirty="0">
                <a:latin typeface="+mj-lt"/>
              </a:rPr>
              <a:t>Virtual Care </a:t>
            </a:r>
            <a:r>
              <a:rPr lang="en-US" sz="1000" dirty="0"/>
              <a:t>innovation service delivery across a broad range of clinical specialties and care settings including primary, ambulatory, </a:t>
            </a:r>
            <a:r>
              <a:rPr lang="en-US" sz="1000" dirty="0" err="1">
                <a:latin typeface="+mj-lt"/>
              </a:rPr>
              <a:t>H@H</a:t>
            </a:r>
            <a:r>
              <a:rPr lang="en-US" sz="1000" dirty="0">
                <a:latin typeface="+mj-lt"/>
              </a:rPr>
              <a:t>, Remote Patient Monitoring (RPM)</a:t>
            </a:r>
            <a:r>
              <a:rPr lang="en-US" sz="1000" dirty="0"/>
              <a:t> health models].</a:t>
            </a:r>
          </a:p>
          <a:p>
            <a:pPr marL="171450" indent="-114300">
              <a:spcBef>
                <a:spcPts val="500"/>
              </a:spcBef>
              <a:buFont typeface="Arial" panose="020B0604020202020204" pitchFamily="34" charset="0"/>
              <a:buChar char="•"/>
            </a:pPr>
            <a:r>
              <a:rPr lang="en-US" sz="1000" dirty="0"/>
              <a:t>By 2022, 30% of outpatient encounters will be virtual representing 15% of revenue.</a:t>
            </a:r>
          </a:p>
        </p:txBody>
      </p:sp>
      <p:sp>
        <p:nvSpPr>
          <p:cNvPr id="62" name="Rectangle 61">
            <a:extLst>
              <a:ext uri="{FF2B5EF4-FFF2-40B4-BE49-F238E27FC236}">
                <a16:creationId xmlns:a16="http://schemas.microsoft.com/office/drawing/2014/main" id="{18B54FDA-2B90-4A6D-8EC2-CD280C0F1398}"/>
              </a:ext>
            </a:extLst>
          </p:cNvPr>
          <p:cNvSpPr/>
          <p:nvPr/>
        </p:nvSpPr>
        <p:spPr>
          <a:xfrm>
            <a:off x="4350340" y="4059180"/>
            <a:ext cx="3477324" cy="1762021"/>
          </a:xfrm>
          <a:prstGeom prst="rect">
            <a:avLst/>
          </a:prstGeom>
        </p:spPr>
        <p:txBody>
          <a:bodyPr wrap="square" lIns="0" tIns="0" rIns="0" bIns="0" anchor="t" anchorCtr="0">
            <a:spAutoFit/>
          </a:bodyPr>
          <a:lstStyle/>
          <a:p>
            <a:pPr>
              <a:spcBef>
                <a:spcPts val="800"/>
              </a:spcBef>
            </a:pPr>
            <a:r>
              <a:rPr lang="en-US" sz="1100" dirty="0">
                <a:solidFill>
                  <a:schemeClr val="accent1"/>
                </a:solidFill>
                <a:latin typeface="+mj-lt"/>
              </a:rPr>
              <a:t>Patient demand for virtual care service remained strong even after the lockdown stage of the pandemic </a:t>
            </a:r>
          </a:p>
          <a:p>
            <a:pPr marL="171450" indent="-114300">
              <a:spcBef>
                <a:spcPts val="500"/>
              </a:spcBef>
              <a:buFont typeface="Arial" panose="020B0604020202020204" pitchFamily="34" charset="0"/>
              <a:buChar char="•"/>
            </a:pPr>
            <a:r>
              <a:rPr lang="en-US" sz="1000" dirty="0"/>
              <a:t>As of 12 August 2020, 17.6% of patient visits are telehealth visits, with 61.8% of all psychiatry visits, using telehealth within the U.S.</a:t>
            </a:r>
          </a:p>
          <a:p>
            <a:pPr marL="171450" indent="-114300">
              <a:spcBef>
                <a:spcPts val="500"/>
              </a:spcBef>
              <a:buFont typeface="Arial" panose="020B0604020202020204" pitchFamily="34" charset="0"/>
              <a:buChar char="•"/>
            </a:pPr>
            <a:r>
              <a:rPr lang="en-US" sz="1000" b="0" i="0" dirty="0">
                <a:solidFill>
                  <a:srgbClr val="000000"/>
                </a:solidFill>
                <a:effectLst/>
              </a:rPr>
              <a:t>As of July 2021, telehealth utilization has stabilized at 38 times higher than pre-pandemic levels</a:t>
            </a:r>
          </a:p>
          <a:p>
            <a:pPr marL="171450" indent="-114300">
              <a:spcBef>
                <a:spcPts val="500"/>
              </a:spcBef>
              <a:buFont typeface="Arial" panose="020B0604020202020204" pitchFamily="34" charset="0"/>
              <a:buChar char="•"/>
            </a:pPr>
            <a:r>
              <a:rPr lang="en-US" sz="1000" dirty="0"/>
              <a:t>76% of consumers surveyed indicated they are highly or moderately likely to use telehealth going forward, compared to 11% before COVID-19.</a:t>
            </a:r>
          </a:p>
        </p:txBody>
      </p:sp>
      <p:sp>
        <p:nvSpPr>
          <p:cNvPr id="63" name="Rectangle 62">
            <a:extLst>
              <a:ext uri="{FF2B5EF4-FFF2-40B4-BE49-F238E27FC236}">
                <a16:creationId xmlns:a16="http://schemas.microsoft.com/office/drawing/2014/main" id="{3C0C35BA-4B5B-4B0A-868F-290ACD5464CA}"/>
              </a:ext>
            </a:extLst>
          </p:cNvPr>
          <p:cNvSpPr/>
          <p:nvPr/>
        </p:nvSpPr>
        <p:spPr>
          <a:xfrm>
            <a:off x="8112416" y="4059179"/>
            <a:ext cx="3477324" cy="2416046"/>
          </a:xfrm>
          <a:prstGeom prst="rect">
            <a:avLst/>
          </a:prstGeom>
        </p:spPr>
        <p:txBody>
          <a:bodyPr wrap="square" lIns="0" tIns="0" rIns="0" bIns="0" anchor="t" anchorCtr="0">
            <a:spAutoFit/>
          </a:bodyPr>
          <a:lstStyle/>
          <a:p>
            <a:pPr>
              <a:spcBef>
                <a:spcPts val="800"/>
              </a:spcBef>
            </a:pPr>
            <a:r>
              <a:rPr lang="en-US" sz="1100" dirty="0">
                <a:solidFill>
                  <a:schemeClr val="accent1"/>
                </a:solidFill>
                <a:latin typeface="+mj-lt"/>
              </a:rPr>
              <a:t>Virtual care must now be considered the new care setting for </a:t>
            </a:r>
            <a:r>
              <a:rPr lang="en-US" sz="1100" dirty="0" err="1">
                <a:solidFill>
                  <a:schemeClr val="accent1"/>
                </a:solidFill>
                <a:latin typeface="+mj-lt"/>
              </a:rPr>
              <a:t>HDOs</a:t>
            </a:r>
            <a:r>
              <a:rPr lang="en-US" sz="1100" dirty="0">
                <a:solidFill>
                  <a:schemeClr val="accent1"/>
                </a:solidFill>
                <a:latin typeface="+mj-lt"/>
              </a:rPr>
              <a:t> of all types. </a:t>
            </a:r>
          </a:p>
          <a:p>
            <a:pPr marL="171450" indent="-114300">
              <a:spcBef>
                <a:spcPts val="500"/>
              </a:spcBef>
              <a:buFont typeface="Arial" panose="020B0604020202020204" pitchFamily="34" charset="0"/>
              <a:buChar char="•"/>
            </a:pPr>
            <a:r>
              <a:rPr lang="en-US" sz="1000" dirty="0"/>
              <a:t>The ability to effectively structure a comprehensive virtual care strategy is becoming a critically important strategic objective for </a:t>
            </a:r>
            <a:r>
              <a:rPr lang="en-US" sz="1000" dirty="0" err="1"/>
              <a:t>HDOs</a:t>
            </a:r>
            <a:r>
              <a:rPr lang="en-US" sz="1000" dirty="0"/>
              <a:t> around the globe. </a:t>
            </a:r>
          </a:p>
          <a:p>
            <a:pPr marL="171450" indent="-114300">
              <a:spcBef>
                <a:spcPts val="500"/>
              </a:spcBef>
              <a:buFont typeface="Arial" panose="020B0604020202020204" pitchFamily="34" charset="0"/>
              <a:buChar char="•"/>
            </a:pPr>
            <a:r>
              <a:rPr lang="en-US" sz="1000" dirty="0"/>
              <a:t>A robust suite of virtual care services is now becoming one of the earmarks of a successful </a:t>
            </a:r>
            <a:r>
              <a:rPr lang="en-US" sz="1000" dirty="0" err="1"/>
              <a:t>HDOs</a:t>
            </a:r>
            <a:r>
              <a:rPr lang="en-US" sz="1000" dirty="0"/>
              <a:t>. With robust defined as a suite of services that reflect the myriad of different use cases along an individual’s longitudinal health journey and across their wide-ranging healthcare needs. </a:t>
            </a:r>
          </a:p>
          <a:p>
            <a:pPr marL="171450" indent="-114300">
              <a:spcBef>
                <a:spcPts val="500"/>
              </a:spcBef>
              <a:buFont typeface="Arial" panose="020B0604020202020204" pitchFamily="34" charset="0"/>
              <a:buChar char="•"/>
            </a:pPr>
            <a:r>
              <a:rPr lang="en-US" sz="1000" dirty="0"/>
              <a:t>The goal of an </a:t>
            </a:r>
            <a:r>
              <a:rPr lang="en-US" sz="1000" dirty="0" err="1"/>
              <a:t>HDO</a:t>
            </a:r>
            <a:r>
              <a:rPr lang="en-US" sz="1000" dirty="0"/>
              <a:t> should be the procurement of open and interoperable solutions that can leverage foundational digital capabilities shared between an array of digital products and services.</a:t>
            </a:r>
          </a:p>
        </p:txBody>
      </p:sp>
      <p:cxnSp>
        <p:nvCxnSpPr>
          <p:cNvPr id="66" name="Straight Connector 65">
            <a:extLst>
              <a:ext uri="{FF2B5EF4-FFF2-40B4-BE49-F238E27FC236}">
                <a16:creationId xmlns:a16="http://schemas.microsoft.com/office/drawing/2014/main" id="{76CF75C9-A30C-43CF-9A57-7FE681636A1D}"/>
              </a:ext>
            </a:extLst>
          </p:cNvPr>
          <p:cNvCxnSpPr>
            <a:cxnSpLocks/>
          </p:cNvCxnSpPr>
          <p:nvPr/>
        </p:nvCxnSpPr>
        <p:spPr>
          <a:xfrm>
            <a:off x="4207964" y="4059179"/>
            <a:ext cx="0" cy="2416046"/>
          </a:xfrm>
          <a:prstGeom prst="line">
            <a:avLst/>
          </a:prstGeom>
          <a:ln w="3175">
            <a:solidFill>
              <a:schemeClr val="bg1">
                <a:lumMod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38052D9-C031-449B-8A41-DE548C7CF55F}"/>
              </a:ext>
            </a:extLst>
          </p:cNvPr>
          <p:cNvCxnSpPr>
            <a:cxnSpLocks/>
          </p:cNvCxnSpPr>
          <p:nvPr/>
        </p:nvCxnSpPr>
        <p:spPr>
          <a:xfrm>
            <a:off x="7970040" y="4059179"/>
            <a:ext cx="0" cy="2416046"/>
          </a:xfrm>
          <a:prstGeom prst="line">
            <a:avLst/>
          </a:prstGeom>
          <a:ln w="3175">
            <a:solidFill>
              <a:schemeClr val="bg1">
                <a:lumMod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3898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5C9F684-A1F1-4C49-A136-1857CB3D9B30}"/>
              </a:ext>
            </a:extLst>
          </p:cNvPr>
          <p:cNvSpPr/>
          <p:nvPr/>
        </p:nvSpPr>
        <p:spPr bwMode="auto">
          <a:xfrm>
            <a:off x="4101848" y="1517854"/>
            <a:ext cx="5483269" cy="48332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2C0F2147-0626-4543-B37F-1CE3FBB78AA3}"/>
              </a:ext>
            </a:extLst>
          </p:cNvPr>
          <p:cNvSpPr/>
          <p:nvPr/>
        </p:nvSpPr>
        <p:spPr bwMode="auto">
          <a:xfrm>
            <a:off x="2498518" y="909232"/>
            <a:ext cx="4365624" cy="5768449"/>
          </a:xfrm>
          <a:custGeom>
            <a:avLst/>
            <a:gdLst>
              <a:gd name="connsiteX0" fmla="*/ 0 w 4365624"/>
              <a:gd name="connsiteY0" fmla="*/ 0 h 5768449"/>
              <a:gd name="connsiteX1" fmla="*/ 1274012 w 4365624"/>
              <a:gd name="connsiteY1" fmla="*/ 0 h 5768449"/>
              <a:gd name="connsiteX2" fmla="*/ 1283448 w 4365624"/>
              <a:gd name="connsiteY2" fmla="*/ 0 h 5768449"/>
              <a:gd name="connsiteX3" fmla="*/ 1283448 w 4365624"/>
              <a:gd name="connsiteY3" fmla="*/ 17606 h 5768449"/>
              <a:gd name="connsiteX4" fmla="*/ 4365624 w 4365624"/>
              <a:gd name="connsiteY4" fmla="*/ 5768449 h 5768449"/>
              <a:gd name="connsiteX5" fmla="*/ 1283448 w 4365624"/>
              <a:gd name="connsiteY5" fmla="*/ 5768449 h 5768449"/>
              <a:gd name="connsiteX6" fmla="*/ 9523 w 4365624"/>
              <a:gd name="connsiteY6" fmla="*/ 5768449 h 5768449"/>
              <a:gd name="connsiteX7" fmla="*/ 0 w 4365624"/>
              <a:gd name="connsiteY7" fmla="*/ 5768449 h 576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5624" h="5768449">
                <a:moveTo>
                  <a:pt x="0" y="0"/>
                </a:moveTo>
                <a:lnTo>
                  <a:pt x="1274012" y="0"/>
                </a:lnTo>
                <a:lnTo>
                  <a:pt x="1283448" y="0"/>
                </a:lnTo>
                <a:lnTo>
                  <a:pt x="1283448" y="17606"/>
                </a:lnTo>
                <a:lnTo>
                  <a:pt x="4365624" y="5768449"/>
                </a:lnTo>
                <a:lnTo>
                  <a:pt x="1283448" y="5768449"/>
                </a:lnTo>
                <a:lnTo>
                  <a:pt x="9523" y="5768449"/>
                </a:lnTo>
                <a:lnTo>
                  <a:pt x="0" y="5768449"/>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CD80E28-11A7-4E11-86A2-625A4486AA56}"/>
              </a:ext>
            </a:extLst>
          </p:cNvPr>
          <p:cNvSpPr>
            <a:spLocks noGrp="1"/>
          </p:cNvSpPr>
          <p:nvPr>
            <p:ph type="title"/>
          </p:nvPr>
        </p:nvSpPr>
        <p:spPr>
          <a:xfrm>
            <a:off x="588263" y="457200"/>
            <a:ext cx="11018520" cy="492443"/>
          </a:xfrm>
        </p:spPr>
        <p:txBody>
          <a:bodyPr/>
          <a:lstStyle/>
          <a:p>
            <a:r>
              <a:rPr lang="en-US" sz="3200" dirty="0"/>
              <a:t>Bringing Care and Providing Access where People want it</a:t>
            </a:r>
          </a:p>
        </p:txBody>
      </p:sp>
      <p:sp>
        <p:nvSpPr>
          <p:cNvPr id="106" name="Rectangle 105">
            <a:extLst>
              <a:ext uri="{FF2B5EF4-FFF2-40B4-BE49-F238E27FC236}">
                <a16:creationId xmlns:a16="http://schemas.microsoft.com/office/drawing/2014/main" id="{F90768FC-832B-49E0-98C6-7A4A7E35A887}"/>
              </a:ext>
            </a:extLst>
          </p:cNvPr>
          <p:cNvSpPr>
            <a:spLocks/>
          </p:cNvSpPr>
          <p:nvPr/>
        </p:nvSpPr>
        <p:spPr bwMode="auto">
          <a:xfrm>
            <a:off x="4703555" y="1977367"/>
            <a:ext cx="4764072"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ct val="0"/>
              </a:spcBef>
              <a:spcAft>
                <a:spcPct val="0"/>
              </a:spcAft>
            </a:pPr>
            <a:r>
              <a:rPr lang="en-US" sz="1400" dirty="0">
                <a:solidFill>
                  <a:schemeClr val="tx1"/>
                </a:solidFill>
                <a:ea typeface="Segoe UI" pitchFamily="34" charset="0"/>
                <a:cs typeface="Segoe UI" pitchFamily="34" charset="0"/>
              </a:rPr>
              <a:t>Require specialist acute care and treatment to get you well.</a:t>
            </a:r>
          </a:p>
        </p:txBody>
      </p:sp>
      <p:cxnSp>
        <p:nvCxnSpPr>
          <p:cNvPr id="17" name="Straight Connector 16">
            <a:extLst>
              <a:ext uri="{FF2B5EF4-FFF2-40B4-BE49-F238E27FC236}">
                <a16:creationId xmlns:a16="http://schemas.microsoft.com/office/drawing/2014/main" id="{7CD42C8C-FD49-4827-A9F6-DFB632B52C08}"/>
              </a:ext>
            </a:extLst>
          </p:cNvPr>
          <p:cNvCxnSpPr>
            <a:cxnSpLocks/>
          </p:cNvCxnSpPr>
          <p:nvPr/>
        </p:nvCxnSpPr>
        <p:spPr>
          <a:xfrm>
            <a:off x="4665455" y="2560924"/>
            <a:ext cx="4830762" cy="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9B7AE9E-DBB9-4411-BC1C-DEB3C423028C}"/>
              </a:ext>
            </a:extLst>
          </p:cNvPr>
          <p:cNvCxnSpPr>
            <a:cxnSpLocks/>
          </p:cNvCxnSpPr>
          <p:nvPr/>
        </p:nvCxnSpPr>
        <p:spPr>
          <a:xfrm>
            <a:off x="5160755" y="3489378"/>
            <a:ext cx="4335462" cy="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599E02D-FB05-4D1A-8941-CF0B9E9CD718}"/>
              </a:ext>
            </a:extLst>
          </p:cNvPr>
          <p:cNvCxnSpPr>
            <a:cxnSpLocks/>
          </p:cNvCxnSpPr>
          <p:nvPr/>
        </p:nvCxnSpPr>
        <p:spPr>
          <a:xfrm>
            <a:off x="5678899" y="4431073"/>
            <a:ext cx="3817318" cy="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FD3583B-16FD-4236-9C4D-076619D1CEB2}"/>
              </a:ext>
            </a:extLst>
          </p:cNvPr>
          <p:cNvCxnSpPr>
            <a:cxnSpLocks/>
          </p:cNvCxnSpPr>
          <p:nvPr/>
        </p:nvCxnSpPr>
        <p:spPr>
          <a:xfrm>
            <a:off x="6156948" y="5361146"/>
            <a:ext cx="3339269" cy="0"/>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6F6BD102-80CD-478E-8110-E32D94E38086}"/>
              </a:ext>
            </a:extLst>
          </p:cNvPr>
          <p:cNvSpPr>
            <a:spLocks/>
          </p:cNvSpPr>
          <p:nvPr/>
        </p:nvSpPr>
        <p:spPr bwMode="auto">
          <a:xfrm>
            <a:off x="5132165" y="2809708"/>
            <a:ext cx="4335462"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ct val="0"/>
              </a:spcBef>
              <a:spcAft>
                <a:spcPct val="0"/>
              </a:spcAft>
            </a:pPr>
            <a:r>
              <a:rPr lang="en-US" sz="1400" dirty="0">
                <a:solidFill>
                  <a:schemeClr val="tx1"/>
                </a:solidFill>
                <a:ea typeface="Segoe UI" pitchFamily="34" charset="0"/>
                <a:cs typeface="Segoe UI" pitchFamily="34" charset="0"/>
              </a:rPr>
              <a:t>Need fast acting short-term support to keep you well</a:t>
            </a:r>
            <a:br>
              <a:rPr lang="en-US" sz="1400" dirty="0">
                <a:solidFill>
                  <a:schemeClr val="tx1"/>
                </a:solidFill>
                <a:ea typeface="Segoe UI" pitchFamily="34" charset="0"/>
                <a:cs typeface="Segoe UI" pitchFamily="34" charset="0"/>
              </a:rPr>
            </a:br>
            <a:r>
              <a:rPr lang="en-US" sz="1400" dirty="0">
                <a:solidFill>
                  <a:schemeClr val="tx1"/>
                </a:solidFill>
                <a:ea typeface="Segoe UI" pitchFamily="34" charset="0"/>
                <a:cs typeface="Segoe UI" pitchFamily="34" charset="0"/>
              </a:rPr>
              <a:t>at home or get you back home quickly.</a:t>
            </a:r>
          </a:p>
        </p:txBody>
      </p:sp>
      <p:sp>
        <p:nvSpPr>
          <p:cNvPr id="104" name="Rectangle 103">
            <a:extLst>
              <a:ext uri="{FF2B5EF4-FFF2-40B4-BE49-F238E27FC236}">
                <a16:creationId xmlns:a16="http://schemas.microsoft.com/office/drawing/2014/main" id="{3A82B6E6-D68D-4CA9-8E96-E08DB0E5A449}"/>
              </a:ext>
            </a:extLst>
          </p:cNvPr>
          <p:cNvSpPr/>
          <p:nvPr/>
        </p:nvSpPr>
        <p:spPr bwMode="auto">
          <a:xfrm>
            <a:off x="5662630" y="3714004"/>
            <a:ext cx="3833587"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ct val="0"/>
              </a:spcAft>
            </a:pPr>
            <a:r>
              <a:rPr lang="en-US" sz="1400" dirty="0">
                <a:solidFill>
                  <a:schemeClr val="tx1"/>
                </a:solidFill>
                <a:ea typeface="Segoe UI" pitchFamily="34" charset="0"/>
                <a:cs typeface="Segoe UI" pitchFamily="34" charset="0"/>
              </a:rPr>
              <a:t>Need support or equipment to keep you well</a:t>
            </a:r>
            <a:br>
              <a:rPr lang="en-US" sz="1400" dirty="0">
                <a:solidFill>
                  <a:schemeClr val="tx1"/>
                </a:solidFill>
                <a:ea typeface="Segoe UI" pitchFamily="34" charset="0"/>
                <a:cs typeface="Segoe UI" pitchFamily="34" charset="0"/>
              </a:rPr>
            </a:br>
            <a:r>
              <a:rPr lang="en-US" sz="1400" dirty="0">
                <a:solidFill>
                  <a:schemeClr val="tx1"/>
                </a:solidFill>
                <a:ea typeface="Segoe UI" pitchFamily="34" charset="0"/>
                <a:cs typeface="Segoe UI" pitchFamily="34" charset="0"/>
              </a:rPr>
              <a:t>at home.</a:t>
            </a:r>
          </a:p>
        </p:txBody>
      </p:sp>
      <p:sp>
        <p:nvSpPr>
          <p:cNvPr id="103" name="Rectangle 102">
            <a:extLst>
              <a:ext uri="{FF2B5EF4-FFF2-40B4-BE49-F238E27FC236}">
                <a16:creationId xmlns:a16="http://schemas.microsoft.com/office/drawing/2014/main" id="{762726D8-C723-4689-B83D-65F6AA06092F}"/>
              </a:ext>
            </a:extLst>
          </p:cNvPr>
          <p:cNvSpPr>
            <a:spLocks/>
          </p:cNvSpPr>
          <p:nvPr/>
        </p:nvSpPr>
        <p:spPr bwMode="auto">
          <a:xfrm>
            <a:off x="6094234" y="4680666"/>
            <a:ext cx="3401983"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ct val="0"/>
              </a:spcBef>
              <a:spcAft>
                <a:spcPct val="0"/>
              </a:spcAft>
            </a:pPr>
            <a:r>
              <a:rPr lang="en-US" sz="1400" dirty="0">
                <a:solidFill>
                  <a:schemeClr val="tx1"/>
                </a:solidFill>
                <a:ea typeface="Segoe UI" pitchFamily="34" charset="0"/>
                <a:cs typeface="Segoe UI" pitchFamily="34" charset="0"/>
              </a:rPr>
              <a:t>Maintaining your health and wellbeing</a:t>
            </a:r>
            <a:br>
              <a:rPr lang="en-US" sz="1400" dirty="0">
                <a:solidFill>
                  <a:schemeClr val="tx1"/>
                </a:solidFill>
                <a:ea typeface="Segoe UI" pitchFamily="34" charset="0"/>
                <a:cs typeface="Segoe UI" pitchFamily="34" charset="0"/>
              </a:rPr>
            </a:br>
            <a:r>
              <a:rPr lang="en-US" sz="1400" dirty="0">
                <a:solidFill>
                  <a:schemeClr val="tx1"/>
                </a:solidFill>
                <a:ea typeface="Segoe UI" pitchFamily="34" charset="0"/>
                <a:cs typeface="Segoe UI" pitchFamily="34" charset="0"/>
              </a:rPr>
              <a:t>with primary care and community support.</a:t>
            </a:r>
          </a:p>
        </p:txBody>
      </p:sp>
      <p:sp>
        <p:nvSpPr>
          <p:cNvPr id="41" name="Rectangle 40">
            <a:extLst>
              <a:ext uri="{FF2B5EF4-FFF2-40B4-BE49-F238E27FC236}">
                <a16:creationId xmlns:a16="http://schemas.microsoft.com/office/drawing/2014/main" id="{C4931482-DC76-4E3E-890B-CEC763ADBCA1}"/>
              </a:ext>
            </a:extLst>
          </p:cNvPr>
          <p:cNvSpPr>
            <a:spLocks/>
          </p:cNvSpPr>
          <p:nvPr/>
        </p:nvSpPr>
        <p:spPr bwMode="auto">
          <a:xfrm>
            <a:off x="6664116" y="5742197"/>
            <a:ext cx="2654301"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ct val="0"/>
              </a:spcAft>
            </a:pPr>
            <a:r>
              <a:rPr lang="en-IN" sz="1400" dirty="0">
                <a:solidFill>
                  <a:schemeClr val="tx1"/>
                </a:solidFill>
                <a:ea typeface="Segoe UI" pitchFamily="34" charset="0"/>
                <a:cs typeface="Segoe UI" pitchFamily="34" charset="0"/>
              </a:rPr>
              <a:t>Living well in the community.</a:t>
            </a:r>
            <a:endParaRPr lang="en-US" sz="1400" dirty="0" err="1">
              <a:solidFill>
                <a:schemeClr val="tx1"/>
              </a:solidFill>
              <a:ea typeface="Segoe UI" pitchFamily="34" charset="0"/>
              <a:cs typeface="Segoe UI" pitchFamily="34" charset="0"/>
            </a:endParaRPr>
          </a:p>
        </p:txBody>
      </p:sp>
      <p:sp>
        <p:nvSpPr>
          <p:cNvPr id="43" name="Freeform: Shape 42">
            <a:extLst>
              <a:ext uri="{FF2B5EF4-FFF2-40B4-BE49-F238E27FC236}">
                <a16:creationId xmlns:a16="http://schemas.microsoft.com/office/drawing/2014/main" id="{110FFA7D-8A99-4D74-BC77-FEAFC2FF7A93}"/>
              </a:ext>
            </a:extLst>
          </p:cNvPr>
          <p:cNvSpPr/>
          <p:nvPr/>
        </p:nvSpPr>
        <p:spPr bwMode="auto">
          <a:xfrm flipH="1">
            <a:off x="2498517" y="1739137"/>
            <a:ext cx="1949098" cy="691905"/>
          </a:xfrm>
          <a:custGeom>
            <a:avLst/>
            <a:gdLst>
              <a:gd name="connsiteX0" fmla="*/ 1949098 w 1949098"/>
              <a:gd name="connsiteY0" fmla="*/ 0 h 691905"/>
              <a:gd name="connsiteX1" fmla="*/ 1570463 w 1949098"/>
              <a:gd name="connsiteY1" fmla="*/ 0 h 691905"/>
              <a:gd name="connsiteX2" fmla="*/ 702781 w 1949098"/>
              <a:gd name="connsiteY2" fmla="*/ 0 h 691905"/>
              <a:gd name="connsiteX3" fmla="*/ 370092 w 1949098"/>
              <a:gd name="connsiteY3" fmla="*/ 0 h 691905"/>
              <a:gd name="connsiteX4" fmla="*/ 0 w 1949098"/>
              <a:gd name="connsiteY4" fmla="*/ 691905 h 691905"/>
              <a:gd name="connsiteX5" fmla="*/ 290052 w 1949098"/>
              <a:gd name="connsiteY5" fmla="*/ 691905 h 691905"/>
              <a:gd name="connsiteX6" fmla="*/ 1570463 w 1949098"/>
              <a:gd name="connsiteY6" fmla="*/ 691905 h 691905"/>
              <a:gd name="connsiteX7" fmla="*/ 1949098 w 1949098"/>
              <a:gd name="connsiteY7" fmla="*/ 691905 h 69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098" h="691905">
                <a:moveTo>
                  <a:pt x="1949098" y="0"/>
                </a:moveTo>
                <a:lnTo>
                  <a:pt x="1570463" y="0"/>
                </a:lnTo>
                <a:lnTo>
                  <a:pt x="702781" y="0"/>
                </a:lnTo>
                <a:lnTo>
                  <a:pt x="370092" y="0"/>
                </a:lnTo>
                <a:lnTo>
                  <a:pt x="0" y="691905"/>
                </a:lnTo>
                <a:lnTo>
                  <a:pt x="290052" y="691905"/>
                </a:lnTo>
                <a:lnTo>
                  <a:pt x="1570463" y="691905"/>
                </a:lnTo>
                <a:lnTo>
                  <a:pt x="1949098" y="691905"/>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600" dirty="0">
                <a:solidFill>
                  <a:schemeClr val="bg1"/>
                </a:solidFill>
                <a:latin typeface="+mj-lt"/>
                <a:ea typeface="Segoe UI" pitchFamily="34" charset="0"/>
                <a:cs typeface="Segoe UI" pitchFamily="34" charset="0"/>
              </a:rPr>
              <a:t>Hospital</a:t>
            </a:r>
            <a:br>
              <a:rPr lang="en-IN" sz="1600" dirty="0">
                <a:solidFill>
                  <a:schemeClr val="bg1"/>
                </a:solidFill>
                <a:latin typeface="+mj-lt"/>
                <a:ea typeface="Segoe UI" pitchFamily="34" charset="0"/>
                <a:cs typeface="Segoe UI" pitchFamily="34" charset="0"/>
              </a:rPr>
            </a:br>
            <a:r>
              <a:rPr lang="en-IN" sz="1600" dirty="0">
                <a:solidFill>
                  <a:schemeClr val="bg1"/>
                </a:solidFill>
                <a:latin typeface="+mj-lt"/>
                <a:ea typeface="Segoe UI" pitchFamily="34" charset="0"/>
                <a:cs typeface="Segoe UI" pitchFamily="34" charset="0"/>
              </a:rPr>
              <a:t>at home</a:t>
            </a:r>
            <a:endParaRPr lang="en-US" sz="1600" dirty="0" err="1">
              <a:solidFill>
                <a:schemeClr val="bg1"/>
              </a:solidFill>
              <a:latin typeface="+mj-lt"/>
              <a:ea typeface="Segoe UI" pitchFamily="34" charset="0"/>
              <a:cs typeface="Segoe UI" pitchFamily="34" charset="0"/>
            </a:endParaRPr>
          </a:p>
        </p:txBody>
      </p:sp>
      <p:sp>
        <p:nvSpPr>
          <p:cNvPr id="45" name="Freeform: Shape 44">
            <a:extLst>
              <a:ext uri="{FF2B5EF4-FFF2-40B4-BE49-F238E27FC236}">
                <a16:creationId xmlns:a16="http://schemas.microsoft.com/office/drawing/2014/main" id="{54F3B843-06FC-4340-B34C-9A0E521D0F3D}"/>
              </a:ext>
            </a:extLst>
          </p:cNvPr>
          <p:cNvSpPr/>
          <p:nvPr/>
        </p:nvSpPr>
        <p:spPr bwMode="auto">
          <a:xfrm flipH="1">
            <a:off x="2498517" y="2690806"/>
            <a:ext cx="2445716" cy="668690"/>
          </a:xfrm>
          <a:custGeom>
            <a:avLst/>
            <a:gdLst>
              <a:gd name="connsiteX0" fmla="*/ 2445716 w 2445716"/>
              <a:gd name="connsiteY0" fmla="*/ 0 h 668690"/>
              <a:gd name="connsiteX1" fmla="*/ 2067081 w 2445716"/>
              <a:gd name="connsiteY1" fmla="*/ 0 h 668690"/>
              <a:gd name="connsiteX2" fmla="*/ 692351 w 2445716"/>
              <a:gd name="connsiteY2" fmla="*/ 0 h 668690"/>
              <a:gd name="connsiteX3" fmla="*/ 357674 w 2445716"/>
              <a:gd name="connsiteY3" fmla="*/ 0 h 668690"/>
              <a:gd name="connsiteX4" fmla="*/ 0 w 2445716"/>
              <a:gd name="connsiteY4" fmla="*/ 668690 h 668690"/>
              <a:gd name="connsiteX5" fmla="*/ 293470 w 2445716"/>
              <a:gd name="connsiteY5" fmla="*/ 668690 h 668690"/>
              <a:gd name="connsiteX6" fmla="*/ 2067081 w 2445716"/>
              <a:gd name="connsiteY6" fmla="*/ 668690 h 668690"/>
              <a:gd name="connsiteX7" fmla="*/ 2445716 w 2445716"/>
              <a:gd name="connsiteY7" fmla="*/ 668690 h 66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716" h="668690">
                <a:moveTo>
                  <a:pt x="2445716" y="0"/>
                </a:moveTo>
                <a:lnTo>
                  <a:pt x="2067081" y="0"/>
                </a:lnTo>
                <a:lnTo>
                  <a:pt x="692351" y="0"/>
                </a:lnTo>
                <a:lnTo>
                  <a:pt x="357674" y="0"/>
                </a:lnTo>
                <a:lnTo>
                  <a:pt x="0" y="668690"/>
                </a:lnTo>
                <a:lnTo>
                  <a:pt x="293470" y="668690"/>
                </a:lnTo>
                <a:lnTo>
                  <a:pt x="2067081" y="668690"/>
                </a:lnTo>
                <a:lnTo>
                  <a:pt x="2445716" y="66869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600" dirty="0">
                <a:solidFill>
                  <a:schemeClr val="bg1"/>
                </a:solidFill>
                <a:latin typeface="+mj-lt"/>
                <a:ea typeface="Segoe UI" pitchFamily="34" charset="0"/>
                <a:cs typeface="Segoe UI" pitchFamily="34" charset="0"/>
              </a:rPr>
              <a:t>Enhanced care</a:t>
            </a:r>
            <a:endParaRPr lang="en-US" sz="1600" dirty="0" err="1">
              <a:solidFill>
                <a:schemeClr val="bg1"/>
              </a:solidFill>
              <a:latin typeface="+mj-lt"/>
              <a:ea typeface="Segoe UI" pitchFamily="34" charset="0"/>
              <a:cs typeface="Segoe UI" pitchFamily="34" charset="0"/>
            </a:endParaRPr>
          </a:p>
        </p:txBody>
      </p:sp>
      <p:sp>
        <p:nvSpPr>
          <p:cNvPr id="49" name="Freeform: Shape 48">
            <a:extLst>
              <a:ext uri="{FF2B5EF4-FFF2-40B4-BE49-F238E27FC236}">
                <a16:creationId xmlns:a16="http://schemas.microsoft.com/office/drawing/2014/main" id="{2564746C-3EEE-488A-8016-B9AC7AB04AA1}"/>
              </a:ext>
            </a:extLst>
          </p:cNvPr>
          <p:cNvSpPr/>
          <p:nvPr/>
        </p:nvSpPr>
        <p:spPr bwMode="auto">
          <a:xfrm flipH="1">
            <a:off x="2498516" y="3619260"/>
            <a:ext cx="2949418" cy="681931"/>
          </a:xfrm>
          <a:custGeom>
            <a:avLst/>
            <a:gdLst>
              <a:gd name="connsiteX0" fmla="*/ 2949418 w 2949418"/>
              <a:gd name="connsiteY0" fmla="*/ 0 h 681931"/>
              <a:gd name="connsiteX1" fmla="*/ 2570783 w 2949418"/>
              <a:gd name="connsiteY1" fmla="*/ 0 h 681931"/>
              <a:gd name="connsiteX2" fmla="*/ 702852 w 2949418"/>
              <a:gd name="connsiteY2" fmla="*/ 0 h 681931"/>
              <a:gd name="connsiteX3" fmla="*/ 364756 w 2949418"/>
              <a:gd name="connsiteY3" fmla="*/ 0 h 681931"/>
              <a:gd name="connsiteX4" fmla="*/ 320309 w 2949418"/>
              <a:gd name="connsiteY4" fmla="*/ 83096 h 681931"/>
              <a:gd name="connsiteX5" fmla="*/ 0 w 2949418"/>
              <a:gd name="connsiteY5" fmla="*/ 681931 h 681931"/>
              <a:gd name="connsiteX6" fmla="*/ 296073 w 2949418"/>
              <a:gd name="connsiteY6" fmla="*/ 681931 h 681931"/>
              <a:gd name="connsiteX7" fmla="*/ 2570783 w 2949418"/>
              <a:gd name="connsiteY7" fmla="*/ 681931 h 681931"/>
              <a:gd name="connsiteX8" fmla="*/ 2949418 w 2949418"/>
              <a:gd name="connsiteY8" fmla="*/ 681931 h 6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9418" h="681931">
                <a:moveTo>
                  <a:pt x="2949418" y="0"/>
                </a:moveTo>
                <a:lnTo>
                  <a:pt x="2570783" y="0"/>
                </a:lnTo>
                <a:lnTo>
                  <a:pt x="702852" y="0"/>
                </a:lnTo>
                <a:lnTo>
                  <a:pt x="364756" y="0"/>
                </a:lnTo>
                <a:lnTo>
                  <a:pt x="320309" y="83096"/>
                </a:lnTo>
                <a:lnTo>
                  <a:pt x="0" y="681931"/>
                </a:lnTo>
                <a:lnTo>
                  <a:pt x="296073" y="681931"/>
                </a:lnTo>
                <a:lnTo>
                  <a:pt x="2570783" y="681931"/>
                </a:lnTo>
                <a:lnTo>
                  <a:pt x="2949418" y="681931"/>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600" dirty="0">
                <a:solidFill>
                  <a:schemeClr val="bg1"/>
                </a:solidFill>
                <a:latin typeface="+mj-lt"/>
                <a:ea typeface="Segoe UI" pitchFamily="34" charset="0"/>
                <a:cs typeface="Segoe UI" pitchFamily="34" charset="0"/>
              </a:rPr>
              <a:t>Community rehab</a:t>
            </a:r>
            <a:endParaRPr lang="en-US" sz="1600" dirty="0" err="1">
              <a:solidFill>
                <a:schemeClr val="bg1"/>
              </a:solidFill>
              <a:latin typeface="+mj-lt"/>
              <a:ea typeface="Segoe UI" pitchFamily="34" charset="0"/>
              <a:cs typeface="Segoe UI" pitchFamily="34" charset="0"/>
            </a:endParaRPr>
          </a:p>
        </p:txBody>
      </p:sp>
      <p:sp>
        <p:nvSpPr>
          <p:cNvPr id="53" name="Freeform: Shape 52">
            <a:extLst>
              <a:ext uri="{FF2B5EF4-FFF2-40B4-BE49-F238E27FC236}">
                <a16:creationId xmlns:a16="http://schemas.microsoft.com/office/drawing/2014/main" id="{6640A57B-631A-4DBE-B31A-5B1A2CB4AA9D}"/>
              </a:ext>
            </a:extLst>
          </p:cNvPr>
          <p:cNvSpPr/>
          <p:nvPr/>
        </p:nvSpPr>
        <p:spPr bwMode="auto">
          <a:xfrm flipH="1">
            <a:off x="2498517" y="5491029"/>
            <a:ext cx="3986243" cy="748559"/>
          </a:xfrm>
          <a:custGeom>
            <a:avLst/>
            <a:gdLst>
              <a:gd name="connsiteX0" fmla="*/ 3986243 w 3986243"/>
              <a:gd name="connsiteY0" fmla="*/ 0 h 748559"/>
              <a:gd name="connsiteX1" fmla="*/ 3607608 w 3986243"/>
              <a:gd name="connsiteY1" fmla="*/ 0 h 748559"/>
              <a:gd name="connsiteX2" fmla="*/ 744413 w 3986243"/>
              <a:gd name="connsiteY2" fmla="*/ 0 h 748559"/>
              <a:gd name="connsiteX3" fmla="*/ 400395 w 3986243"/>
              <a:gd name="connsiteY3" fmla="*/ 0 h 748559"/>
              <a:gd name="connsiteX4" fmla="*/ 0 w 3986243"/>
              <a:gd name="connsiteY4" fmla="*/ 748559 h 748559"/>
              <a:gd name="connsiteX5" fmla="*/ 297890 w 3986243"/>
              <a:gd name="connsiteY5" fmla="*/ 748559 h 748559"/>
              <a:gd name="connsiteX6" fmla="*/ 3607608 w 3986243"/>
              <a:gd name="connsiteY6" fmla="*/ 748559 h 748559"/>
              <a:gd name="connsiteX7" fmla="*/ 3986243 w 3986243"/>
              <a:gd name="connsiteY7" fmla="*/ 748559 h 74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6243" h="748559">
                <a:moveTo>
                  <a:pt x="3986243" y="0"/>
                </a:moveTo>
                <a:lnTo>
                  <a:pt x="3607608" y="0"/>
                </a:lnTo>
                <a:lnTo>
                  <a:pt x="744413" y="0"/>
                </a:lnTo>
                <a:lnTo>
                  <a:pt x="400395" y="0"/>
                </a:lnTo>
                <a:lnTo>
                  <a:pt x="0" y="748559"/>
                </a:lnTo>
                <a:lnTo>
                  <a:pt x="297890" y="748559"/>
                </a:lnTo>
                <a:lnTo>
                  <a:pt x="3607608" y="748559"/>
                </a:lnTo>
                <a:lnTo>
                  <a:pt x="3986243" y="748559"/>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600" dirty="0">
                <a:solidFill>
                  <a:schemeClr val="bg1"/>
                </a:solidFill>
                <a:latin typeface="+mj-lt"/>
                <a:ea typeface="Segoe UI" pitchFamily="34" charset="0"/>
                <a:cs typeface="Segoe UI" pitchFamily="34" charset="0"/>
              </a:rPr>
              <a:t>Community Based services</a:t>
            </a:r>
            <a:endParaRPr lang="en-US" sz="1600" dirty="0" err="1">
              <a:solidFill>
                <a:schemeClr val="bg1"/>
              </a:solidFill>
              <a:latin typeface="+mj-lt"/>
              <a:ea typeface="Segoe UI" pitchFamily="34" charset="0"/>
              <a:cs typeface="Segoe UI" pitchFamily="34" charset="0"/>
            </a:endParaRPr>
          </a:p>
        </p:txBody>
      </p:sp>
      <p:sp>
        <p:nvSpPr>
          <p:cNvPr id="51" name="Freeform: Shape 50">
            <a:extLst>
              <a:ext uri="{FF2B5EF4-FFF2-40B4-BE49-F238E27FC236}">
                <a16:creationId xmlns:a16="http://schemas.microsoft.com/office/drawing/2014/main" id="{EE07AE66-062D-4367-A779-A5745CD88A49}"/>
              </a:ext>
            </a:extLst>
          </p:cNvPr>
          <p:cNvSpPr/>
          <p:nvPr/>
        </p:nvSpPr>
        <p:spPr bwMode="auto">
          <a:xfrm flipH="1">
            <a:off x="2498517" y="4560955"/>
            <a:ext cx="3446902" cy="670309"/>
          </a:xfrm>
          <a:custGeom>
            <a:avLst/>
            <a:gdLst>
              <a:gd name="connsiteX0" fmla="*/ 3446902 w 3446902"/>
              <a:gd name="connsiteY0" fmla="*/ 0 h 670309"/>
              <a:gd name="connsiteX1" fmla="*/ 3068267 w 3446902"/>
              <a:gd name="connsiteY1" fmla="*/ 0 h 670309"/>
              <a:gd name="connsiteX2" fmla="*/ 699236 w 3446902"/>
              <a:gd name="connsiteY2" fmla="*/ 0 h 670309"/>
              <a:gd name="connsiteX3" fmla="*/ 358540 w 3446902"/>
              <a:gd name="connsiteY3" fmla="*/ 0 h 670309"/>
              <a:gd name="connsiteX4" fmla="*/ 0 w 3446902"/>
              <a:gd name="connsiteY4" fmla="*/ 670309 h 670309"/>
              <a:gd name="connsiteX5" fmla="*/ 299390 w 3446902"/>
              <a:gd name="connsiteY5" fmla="*/ 670309 h 670309"/>
              <a:gd name="connsiteX6" fmla="*/ 3068267 w 3446902"/>
              <a:gd name="connsiteY6" fmla="*/ 670309 h 670309"/>
              <a:gd name="connsiteX7" fmla="*/ 3446902 w 3446902"/>
              <a:gd name="connsiteY7" fmla="*/ 670309 h 6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6902" h="670309">
                <a:moveTo>
                  <a:pt x="3446902" y="0"/>
                </a:moveTo>
                <a:lnTo>
                  <a:pt x="3068267" y="0"/>
                </a:lnTo>
                <a:lnTo>
                  <a:pt x="699236" y="0"/>
                </a:lnTo>
                <a:lnTo>
                  <a:pt x="358540" y="0"/>
                </a:lnTo>
                <a:lnTo>
                  <a:pt x="0" y="670309"/>
                </a:lnTo>
                <a:lnTo>
                  <a:pt x="299390" y="670309"/>
                </a:lnTo>
                <a:lnTo>
                  <a:pt x="3068267" y="670309"/>
                </a:lnTo>
                <a:lnTo>
                  <a:pt x="3446902" y="670309"/>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600" dirty="0">
                <a:solidFill>
                  <a:schemeClr val="bg1"/>
                </a:solidFill>
                <a:latin typeface="+mj-lt"/>
                <a:ea typeface="Segoe UI" pitchFamily="34" charset="0"/>
                <a:cs typeface="Segoe UI" pitchFamily="34" charset="0"/>
              </a:rPr>
              <a:t>Primary care and</a:t>
            </a:r>
            <a:br>
              <a:rPr lang="en-IN" sz="1600" dirty="0">
                <a:solidFill>
                  <a:schemeClr val="bg1"/>
                </a:solidFill>
                <a:latin typeface="+mj-lt"/>
                <a:ea typeface="Segoe UI" pitchFamily="34" charset="0"/>
                <a:cs typeface="Segoe UI" pitchFamily="34" charset="0"/>
              </a:rPr>
            </a:br>
            <a:r>
              <a:rPr lang="en-IN" sz="1600" dirty="0">
                <a:solidFill>
                  <a:schemeClr val="bg1"/>
                </a:solidFill>
                <a:latin typeface="+mj-lt"/>
                <a:ea typeface="Segoe UI" pitchFamily="34" charset="0"/>
                <a:cs typeface="Segoe UI" pitchFamily="34" charset="0"/>
              </a:rPr>
              <a:t>community-based services </a:t>
            </a:r>
            <a:endParaRPr lang="en-US" sz="1600" dirty="0" err="1">
              <a:solidFill>
                <a:schemeClr val="bg1"/>
              </a:solidFill>
              <a:latin typeface="+mj-lt"/>
              <a:ea typeface="Segoe UI" pitchFamily="34" charset="0"/>
              <a:cs typeface="Segoe UI" pitchFamily="34" charset="0"/>
            </a:endParaRPr>
          </a:p>
        </p:txBody>
      </p:sp>
      <p:sp>
        <p:nvSpPr>
          <p:cNvPr id="21" name="TextBox 20">
            <a:extLst>
              <a:ext uri="{FF2B5EF4-FFF2-40B4-BE49-F238E27FC236}">
                <a16:creationId xmlns:a16="http://schemas.microsoft.com/office/drawing/2014/main" id="{222B324B-9D31-457D-A030-1AC721B4D66D}"/>
              </a:ext>
            </a:extLst>
          </p:cNvPr>
          <p:cNvSpPr txBox="1"/>
          <p:nvPr/>
        </p:nvSpPr>
        <p:spPr>
          <a:xfrm>
            <a:off x="137962" y="6552842"/>
            <a:ext cx="4234493" cy="215444"/>
          </a:xfrm>
          <a:prstGeom prst="rect">
            <a:avLst/>
          </a:prstGeom>
          <a:noFill/>
        </p:spPr>
        <p:txBody>
          <a:bodyPr wrap="none" lIns="0" rtlCol="0">
            <a:spAutoFit/>
          </a:bodyPr>
          <a:lstStyle/>
          <a:p>
            <a:r>
              <a:rPr lang="en-US" sz="800" dirty="0"/>
              <a:t>Reference: </a:t>
            </a:r>
            <a:r>
              <a:rPr lang="en-US" sz="800" dirty="0">
                <a:hlinkClick r:id="rId3"/>
              </a:rPr>
              <a:t>https://ihub.scot/media/6928/2020205-hospital-at-home-guiding-principles.pdf</a:t>
            </a:r>
            <a:endParaRPr lang="en-US" sz="800" dirty="0"/>
          </a:p>
        </p:txBody>
      </p:sp>
      <p:sp>
        <p:nvSpPr>
          <p:cNvPr id="37" name="Rectangle 18">
            <a:extLst>
              <a:ext uri="{FF2B5EF4-FFF2-40B4-BE49-F238E27FC236}">
                <a16:creationId xmlns:a16="http://schemas.microsoft.com/office/drawing/2014/main" id="{9D15353B-1C3D-43EE-9A44-A656A49D67D1}"/>
              </a:ext>
            </a:extLst>
          </p:cNvPr>
          <p:cNvSpPr/>
          <p:nvPr/>
        </p:nvSpPr>
        <p:spPr bwMode="auto">
          <a:xfrm>
            <a:off x="3862860" y="1381783"/>
            <a:ext cx="5633357" cy="5019018"/>
          </a:xfrm>
          <a:custGeom>
            <a:avLst/>
            <a:gdLst>
              <a:gd name="connsiteX0" fmla="*/ 0 w 7806852"/>
              <a:gd name="connsiteY0" fmla="*/ 0 h 5799925"/>
              <a:gd name="connsiteX1" fmla="*/ 7806852 w 7806852"/>
              <a:gd name="connsiteY1" fmla="*/ 0 h 5799925"/>
              <a:gd name="connsiteX2" fmla="*/ 7806852 w 7806852"/>
              <a:gd name="connsiteY2" fmla="*/ 5799925 h 5799925"/>
              <a:gd name="connsiteX3" fmla="*/ 0 w 7806852"/>
              <a:gd name="connsiteY3" fmla="*/ 5799925 h 5799925"/>
              <a:gd name="connsiteX4" fmla="*/ 0 w 7806852"/>
              <a:gd name="connsiteY4" fmla="*/ 0 h 5799925"/>
              <a:gd name="connsiteX0" fmla="*/ 0 w 7806852"/>
              <a:gd name="connsiteY0" fmla="*/ 5799925 h 5891365"/>
              <a:gd name="connsiteX1" fmla="*/ 0 w 7806852"/>
              <a:gd name="connsiteY1" fmla="*/ 0 h 5891365"/>
              <a:gd name="connsiteX2" fmla="*/ 7806852 w 7806852"/>
              <a:gd name="connsiteY2" fmla="*/ 0 h 5891365"/>
              <a:gd name="connsiteX3" fmla="*/ 7806852 w 7806852"/>
              <a:gd name="connsiteY3" fmla="*/ 5799925 h 5891365"/>
              <a:gd name="connsiteX4" fmla="*/ 91440 w 7806852"/>
              <a:gd name="connsiteY4" fmla="*/ 5891365 h 5891365"/>
              <a:gd name="connsiteX0" fmla="*/ 0 w 7806852"/>
              <a:gd name="connsiteY0" fmla="*/ 5799925 h 5799925"/>
              <a:gd name="connsiteX1" fmla="*/ 0 w 7806852"/>
              <a:gd name="connsiteY1" fmla="*/ 0 h 5799925"/>
              <a:gd name="connsiteX2" fmla="*/ 7806852 w 7806852"/>
              <a:gd name="connsiteY2" fmla="*/ 0 h 5799925"/>
              <a:gd name="connsiteX3" fmla="*/ 7806852 w 7806852"/>
              <a:gd name="connsiteY3" fmla="*/ 5799925 h 5799925"/>
              <a:gd name="connsiteX0" fmla="*/ 0 w 7806852"/>
              <a:gd name="connsiteY0" fmla="*/ 0 h 5799925"/>
              <a:gd name="connsiteX1" fmla="*/ 7806852 w 7806852"/>
              <a:gd name="connsiteY1" fmla="*/ 0 h 5799925"/>
              <a:gd name="connsiteX2" fmla="*/ 7806852 w 7806852"/>
              <a:gd name="connsiteY2" fmla="*/ 5799925 h 5799925"/>
            </a:gdLst>
            <a:ahLst/>
            <a:cxnLst>
              <a:cxn ang="0">
                <a:pos x="connsiteX0" y="connsiteY0"/>
              </a:cxn>
              <a:cxn ang="0">
                <a:pos x="connsiteX1" y="connsiteY1"/>
              </a:cxn>
              <a:cxn ang="0">
                <a:pos x="connsiteX2" y="connsiteY2"/>
              </a:cxn>
            </a:cxnLst>
            <a:rect l="l" t="t" r="r" b="b"/>
            <a:pathLst>
              <a:path w="7806852" h="5799925">
                <a:moveTo>
                  <a:pt x="0" y="0"/>
                </a:moveTo>
                <a:lnTo>
                  <a:pt x="7806852" y="0"/>
                </a:lnTo>
                <a:lnTo>
                  <a:pt x="7806852" y="5799925"/>
                </a:lnTo>
              </a:path>
            </a:pathLst>
          </a:custGeom>
          <a:noFill/>
          <a:ln>
            <a:solidFill>
              <a:schemeClr val="accent1"/>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2" name="Freeform 5">
            <a:extLst>
              <a:ext uri="{FF2B5EF4-FFF2-40B4-BE49-F238E27FC236}">
                <a16:creationId xmlns:a16="http://schemas.microsoft.com/office/drawing/2014/main" id="{8117966B-0AD7-4BE9-A52D-A3F182FE936A}"/>
              </a:ext>
            </a:extLst>
          </p:cNvPr>
          <p:cNvSpPr>
            <a:spLocks noEditPoints="1"/>
          </p:cNvSpPr>
          <p:nvPr/>
        </p:nvSpPr>
        <p:spPr bwMode="auto">
          <a:xfrm>
            <a:off x="3081129" y="1065873"/>
            <a:ext cx="593799" cy="551550"/>
          </a:xfrm>
          <a:custGeom>
            <a:avLst/>
            <a:gdLst>
              <a:gd name="T0" fmla="*/ 126 w 557"/>
              <a:gd name="T1" fmla="*/ 0 h 517"/>
              <a:gd name="T2" fmla="*/ 440 w 557"/>
              <a:gd name="T3" fmla="*/ 0 h 517"/>
              <a:gd name="T4" fmla="*/ 440 w 557"/>
              <a:gd name="T5" fmla="*/ 517 h 517"/>
              <a:gd name="T6" fmla="*/ 322 w 557"/>
              <a:gd name="T7" fmla="*/ 517 h 517"/>
              <a:gd name="T8" fmla="*/ 322 w 557"/>
              <a:gd name="T9" fmla="*/ 358 h 517"/>
              <a:gd name="T10" fmla="*/ 243 w 557"/>
              <a:gd name="T11" fmla="*/ 358 h 517"/>
              <a:gd name="T12" fmla="*/ 243 w 557"/>
              <a:gd name="T13" fmla="*/ 517 h 517"/>
              <a:gd name="T14" fmla="*/ 126 w 557"/>
              <a:gd name="T15" fmla="*/ 517 h 517"/>
              <a:gd name="T16" fmla="*/ 126 w 557"/>
              <a:gd name="T17" fmla="*/ 0 h 517"/>
              <a:gd name="T18" fmla="*/ 330 w 557"/>
              <a:gd name="T19" fmla="*/ 68 h 517"/>
              <a:gd name="T20" fmla="*/ 279 w 557"/>
              <a:gd name="T21" fmla="*/ 16 h 517"/>
              <a:gd name="T22" fmla="*/ 228 w 557"/>
              <a:gd name="T23" fmla="*/ 68 h 517"/>
              <a:gd name="T24" fmla="*/ 279 w 557"/>
              <a:gd name="T25" fmla="*/ 120 h 517"/>
              <a:gd name="T26" fmla="*/ 330 w 557"/>
              <a:gd name="T27" fmla="*/ 68 h 517"/>
              <a:gd name="T28" fmla="*/ 259 w 557"/>
              <a:gd name="T29" fmla="*/ 40 h 517"/>
              <a:gd name="T30" fmla="*/ 259 w 557"/>
              <a:gd name="T31" fmla="*/ 104 h 517"/>
              <a:gd name="T32" fmla="*/ 298 w 557"/>
              <a:gd name="T33" fmla="*/ 40 h 517"/>
              <a:gd name="T34" fmla="*/ 298 w 557"/>
              <a:gd name="T35" fmla="*/ 104 h 517"/>
              <a:gd name="T36" fmla="*/ 259 w 557"/>
              <a:gd name="T37" fmla="*/ 72 h 517"/>
              <a:gd name="T38" fmla="*/ 298 w 557"/>
              <a:gd name="T39" fmla="*/ 72 h 517"/>
              <a:gd name="T40" fmla="*/ 126 w 557"/>
              <a:gd name="T41" fmla="*/ 80 h 517"/>
              <a:gd name="T42" fmla="*/ 0 w 557"/>
              <a:gd name="T43" fmla="*/ 127 h 517"/>
              <a:gd name="T44" fmla="*/ 0 w 557"/>
              <a:gd name="T45" fmla="*/ 517 h 517"/>
              <a:gd name="T46" fmla="*/ 126 w 557"/>
              <a:gd name="T47" fmla="*/ 517 h 517"/>
              <a:gd name="T48" fmla="*/ 440 w 557"/>
              <a:gd name="T49" fmla="*/ 517 h 517"/>
              <a:gd name="T50" fmla="*/ 557 w 557"/>
              <a:gd name="T51" fmla="*/ 517 h 517"/>
              <a:gd name="T52" fmla="*/ 557 w 557"/>
              <a:gd name="T53" fmla="*/ 127 h 517"/>
              <a:gd name="T54" fmla="*/ 440 w 557"/>
              <a:gd name="T55" fmla="*/ 80 h 517"/>
              <a:gd name="T56" fmla="*/ 164 w 557"/>
              <a:gd name="T57" fmla="*/ 188 h 517"/>
              <a:gd name="T58" fmla="*/ 219 w 557"/>
              <a:gd name="T59" fmla="*/ 188 h 517"/>
              <a:gd name="T60" fmla="*/ 164 w 557"/>
              <a:gd name="T61" fmla="*/ 243 h 517"/>
              <a:gd name="T62" fmla="*/ 219 w 557"/>
              <a:gd name="T63" fmla="*/ 243 h 517"/>
              <a:gd name="T64" fmla="*/ 164 w 557"/>
              <a:gd name="T65" fmla="*/ 297 h 517"/>
              <a:gd name="T66" fmla="*/ 219 w 557"/>
              <a:gd name="T67" fmla="*/ 297 h 517"/>
              <a:gd name="T68" fmla="*/ 255 w 557"/>
              <a:gd name="T69" fmla="*/ 188 h 517"/>
              <a:gd name="T70" fmla="*/ 310 w 557"/>
              <a:gd name="T71" fmla="*/ 188 h 517"/>
              <a:gd name="T72" fmla="*/ 255 w 557"/>
              <a:gd name="T73" fmla="*/ 243 h 517"/>
              <a:gd name="T74" fmla="*/ 310 w 557"/>
              <a:gd name="T75" fmla="*/ 243 h 517"/>
              <a:gd name="T76" fmla="*/ 255 w 557"/>
              <a:gd name="T77" fmla="*/ 297 h 517"/>
              <a:gd name="T78" fmla="*/ 310 w 557"/>
              <a:gd name="T79" fmla="*/ 297 h 517"/>
              <a:gd name="T80" fmla="*/ 347 w 557"/>
              <a:gd name="T81" fmla="*/ 188 h 517"/>
              <a:gd name="T82" fmla="*/ 402 w 557"/>
              <a:gd name="T83" fmla="*/ 188 h 517"/>
              <a:gd name="T84" fmla="*/ 347 w 557"/>
              <a:gd name="T85" fmla="*/ 243 h 517"/>
              <a:gd name="T86" fmla="*/ 402 w 557"/>
              <a:gd name="T87" fmla="*/ 243 h 517"/>
              <a:gd name="T88" fmla="*/ 347 w 557"/>
              <a:gd name="T89" fmla="*/ 297 h 517"/>
              <a:gd name="T90" fmla="*/ 402 w 557"/>
              <a:gd name="T91" fmla="*/ 29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7" h="517">
                <a:moveTo>
                  <a:pt x="126" y="0"/>
                </a:moveTo>
                <a:cubicBezTo>
                  <a:pt x="440" y="0"/>
                  <a:pt x="440" y="0"/>
                  <a:pt x="440" y="0"/>
                </a:cubicBezTo>
                <a:cubicBezTo>
                  <a:pt x="440" y="517"/>
                  <a:pt x="440" y="517"/>
                  <a:pt x="440" y="517"/>
                </a:cubicBezTo>
                <a:cubicBezTo>
                  <a:pt x="322" y="517"/>
                  <a:pt x="322" y="517"/>
                  <a:pt x="322" y="517"/>
                </a:cubicBezTo>
                <a:cubicBezTo>
                  <a:pt x="322" y="358"/>
                  <a:pt x="322" y="358"/>
                  <a:pt x="322" y="358"/>
                </a:cubicBezTo>
                <a:cubicBezTo>
                  <a:pt x="243" y="358"/>
                  <a:pt x="243" y="358"/>
                  <a:pt x="243" y="358"/>
                </a:cubicBezTo>
                <a:cubicBezTo>
                  <a:pt x="243" y="517"/>
                  <a:pt x="243" y="517"/>
                  <a:pt x="243" y="517"/>
                </a:cubicBezTo>
                <a:cubicBezTo>
                  <a:pt x="126" y="517"/>
                  <a:pt x="126" y="517"/>
                  <a:pt x="126" y="517"/>
                </a:cubicBezTo>
                <a:cubicBezTo>
                  <a:pt x="126" y="0"/>
                  <a:pt x="126" y="0"/>
                  <a:pt x="126" y="0"/>
                </a:cubicBezTo>
                <a:moveTo>
                  <a:pt x="330" y="68"/>
                </a:moveTo>
                <a:cubicBezTo>
                  <a:pt x="330" y="39"/>
                  <a:pt x="307" y="16"/>
                  <a:pt x="279" y="16"/>
                </a:cubicBezTo>
                <a:cubicBezTo>
                  <a:pt x="251" y="16"/>
                  <a:pt x="228" y="39"/>
                  <a:pt x="228" y="68"/>
                </a:cubicBezTo>
                <a:cubicBezTo>
                  <a:pt x="228" y="96"/>
                  <a:pt x="251" y="120"/>
                  <a:pt x="279" y="120"/>
                </a:cubicBezTo>
                <a:cubicBezTo>
                  <a:pt x="307" y="120"/>
                  <a:pt x="330" y="96"/>
                  <a:pt x="330" y="68"/>
                </a:cubicBezTo>
                <a:close/>
                <a:moveTo>
                  <a:pt x="259" y="40"/>
                </a:moveTo>
                <a:cubicBezTo>
                  <a:pt x="259" y="104"/>
                  <a:pt x="259" y="104"/>
                  <a:pt x="259" y="104"/>
                </a:cubicBezTo>
                <a:moveTo>
                  <a:pt x="298" y="40"/>
                </a:moveTo>
                <a:cubicBezTo>
                  <a:pt x="298" y="104"/>
                  <a:pt x="298" y="104"/>
                  <a:pt x="298" y="104"/>
                </a:cubicBezTo>
                <a:moveTo>
                  <a:pt x="259" y="72"/>
                </a:moveTo>
                <a:cubicBezTo>
                  <a:pt x="298" y="72"/>
                  <a:pt x="298" y="72"/>
                  <a:pt x="298" y="72"/>
                </a:cubicBezTo>
                <a:moveTo>
                  <a:pt x="126" y="80"/>
                </a:moveTo>
                <a:cubicBezTo>
                  <a:pt x="0" y="127"/>
                  <a:pt x="0" y="127"/>
                  <a:pt x="0" y="127"/>
                </a:cubicBezTo>
                <a:cubicBezTo>
                  <a:pt x="0" y="517"/>
                  <a:pt x="0" y="517"/>
                  <a:pt x="0" y="517"/>
                </a:cubicBezTo>
                <a:cubicBezTo>
                  <a:pt x="126" y="517"/>
                  <a:pt x="126" y="517"/>
                  <a:pt x="126" y="517"/>
                </a:cubicBezTo>
                <a:moveTo>
                  <a:pt x="440" y="517"/>
                </a:moveTo>
                <a:cubicBezTo>
                  <a:pt x="557" y="517"/>
                  <a:pt x="557" y="517"/>
                  <a:pt x="557" y="517"/>
                </a:cubicBezTo>
                <a:cubicBezTo>
                  <a:pt x="557" y="127"/>
                  <a:pt x="557" y="127"/>
                  <a:pt x="557" y="127"/>
                </a:cubicBezTo>
                <a:cubicBezTo>
                  <a:pt x="440" y="80"/>
                  <a:pt x="440" y="80"/>
                  <a:pt x="440" y="80"/>
                </a:cubicBezTo>
                <a:moveTo>
                  <a:pt x="164" y="188"/>
                </a:moveTo>
                <a:cubicBezTo>
                  <a:pt x="219" y="188"/>
                  <a:pt x="219" y="188"/>
                  <a:pt x="219" y="188"/>
                </a:cubicBezTo>
                <a:moveTo>
                  <a:pt x="164" y="243"/>
                </a:moveTo>
                <a:cubicBezTo>
                  <a:pt x="219" y="243"/>
                  <a:pt x="219" y="243"/>
                  <a:pt x="219" y="243"/>
                </a:cubicBezTo>
                <a:moveTo>
                  <a:pt x="164" y="297"/>
                </a:moveTo>
                <a:cubicBezTo>
                  <a:pt x="219" y="297"/>
                  <a:pt x="219" y="297"/>
                  <a:pt x="219" y="297"/>
                </a:cubicBezTo>
                <a:moveTo>
                  <a:pt x="255" y="188"/>
                </a:moveTo>
                <a:cubicBezTo>
                  <a:pt x="310" y="188"/>
                  <a:pt x="310" y="188"/>
                  <a:pt x="310" y="188"/>
                </a:cubicBezTo>
                <a:moveTo>
                  <a:pt x="255" y="243"/>
                </a:moveTo>
                <a:cubicBezTo>
                  <a:pt x="310" y="243"/>
                  <a:pt x="310" y="243"/>
                  <a:pt x="310" y="243"/>
                </a:cubicBezTo>
                <a:moveTo>
                  <a:pt x="255" y="297"/>
                </a:moveTo>
                <a:cubicBezTo>
                  <a:pt x="310" y="297"/>
                  <a:pt x="310" y="297"/>
                  <a:pt x="310" y="297"/>
                </a:cubicBezTo>
                <a:moveTo>
                  <a:pt x="347" y="188"/>
                </a:moveTo>
                <a:cubicBezTo>
                  <a:pt x="402" y="188"/>
                  <a:pt x="402" y="188"/>
                  <a:pt x="402" y="188"/>
                </a:cubicBezTo>
                <a:moveTo>
                  <a:pt x="347" y="243"/>
                </a:moveTo>
                <a:cubicBezTo>
                  <a:pt x="402" y="243"/>
                  <a:pt x="402" y="243"/>
                  <a:pt x="402" y="243"/>
                </a:cubicBezTo>
                <a:moveTo>
                  <a:pt x="347" y="297"/>
                </a:moveTo>
                <a:cubicBezTo>
                  <a:pt x="402" y="297"/>
                  <a:pt x="402" y="297"/>
                  <a:pt x="402" y="297"/>
                </a:cubicBezTo>
              </a:path>
            </a:pathLst>
          </a:custGeom>
          <a:solidFill>
            <a:schemeClr val="bg1"/>
          </a:solidFill>
          <a:ln w="12700" cap="flat">
            <a:solidFill>
              <a:schemeClr val="accent1"/>
            </a:solidFill>
            <a:prstDash val="solid"/>
            <a:miter lim="800000"/>
            <a:headEnd/>
            <a:tailEnd/>
          </a:ln>
        </p:spPr>
        <p:txBody>
          <a:bodyPr rtlCol="0" anchor="ctr"/>
          <a:lstStyle/>
          <a:p>
            <a:endParaRPr lang="en-IN"/>
          </a:p>
        </p:txBody>
      </p:sp>
    </p:spTree>
    <p:extLst>
      <p:ext uri="{BB962C8B-B14F-4D97-AF65-F5344CB8AC3E}">
        <p14:creationId xmlns:p14="http://schemas.microsoft.com/office/powerpoint/2010/main" val="34996564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0153-2775-49A2-9901-A439726333AC}"/>
              </a:ext>
            </a:extLst>
          </p:cNvPr>
          <p:cNvSpPr>
            <a:spLocks noGrp="1"/>
          </p:cNvSpPr>
          <p:nvPr>
            <p:ph type="title"/>
          </p:nvPr>
        </p:nvSpPr>
        <p:spPr/>
        <p:txBody>
          <a:bodyPr/>
          <a:lstStyle/>
          <a:p>
            <a:r>
              <a:rPr lang="en-US" dirty="0"/>
              <a:t>Tiers of Virtual Care Services</a:t>
            </a:r>
            <a:endParaRPr lang="en-IN" dirty="0"/>
          </a:p>
        </p:txBody>
      </p:sp>
      <p:grpSp>
        <p:nvGrpSpPr>
          <p:cNvPr id="38" name="Group 37">
            <a:extLst>
              <a:ext uri="{FF2B5EF4-FFF2-40B4-BE49-F238E27FC236}">
                <a16:creationId xmlns:a16="http://schemas.microsoft.com/office/drawing/2014/main" id="{E78B0B6E-1BB1-4B74-BCB0-DC54A5ED4064}"/>
              </a:ext>
            </a:extLst>
          </p:cNvPr>
          <p:cNvGrpSpPr/>
          <p:nvPr/>
        </p:nvGrpSpPr>
        <p:grpSpPr>
          <a:xfrm>
            <a:off x="584200" y="930713"/>
            <a:ext cx="11022583" cy="3427020"/>
            <a:chOff x="491570" y="981513"/>
            <a:chExt cx="11115213" cy="3427020"/>
          </a:xfrm>
        </p:grpSpPr>
        <p:sp>
          <p:nvSpPr>
            <p:cNvPr id="4" name="Rectangle 3">
              <a:extLst>
                <a:ext uri="{FF2B5EF4-FFF2-40B4-BE49-F238E27FC236}">
                  <a16:creationId xmlns:a16="http://schemas.microsoft.com/office/drawing/2014/main" id="{559FAC56-CEC3-4839-A7AB-1821FA203D43}"/>
                </a:ext>
              </a:extLst>
            </p:cNvPr>
            <p:cNvSpPr>
              <a:spLocks/>
            </p:cNvSpPr>
            <p:nvPr/>
          </p:nvSpPr>
          <p:spPr bwMode="auto">
            <a:xfrm>
              <a:off x="1167807" y="3762202"/>
              <a:ext cx="1131648"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latin typeface="+mj-lt"/>
                  <a:ea typeface="Segoe UI" pitchFamily="34" charset="0"/>
                  <a:cs typeface="Segoe UI" pitchFamily="34" charset="0"/>
                </a:rPr>
                <a:t>Healthcare Consumer</a:t>
              </a:r>
              <a:endParaRPr lang="en-US" sz="1400" dirty="0" err="1">
                <a:solidFill>
                  <a:schemeClr val="tx1"/>
                </a:solidFill>
                <a:latin typeface="+mj-lt"/>
                <a:ea typeface="Segoe UI" pitchFamily="34" charset="0"/>
                <a:cs typeface="Segoe UI" pitchFamily="34" charset="0"/>
              </a:endParaRPr>
            </a:p>
          </p:txBody>
        </p:sp>
        <p:sp>
          <p:nvSpPr>
            <p:cNvPr id="5" name="Rectangle 4">
              <a:extLst>
                <a:ext uri="{FF2B5EF4-FFF2-40B4-BE49-F238E27FC236}">
                  <a16:creationId xmlns:a16="http://schemas.microsoft.com/office/drawing/2014/main" id="{04B3FDA6-AFAD-4060-ABE3-9F80CD7EE4F9}"/>
                </a:ext>
              </a:extLst>
            </p:cNvPr>
            <p:cNvSpPr/>
            <p:nvPr/>
          </p:nvSpPr>
          <p:spPr bwMode="auto">
            <a:xfrm>
              <a:off x="491570" y="1246831"/>
              <a:ext cx="349251" cy="234524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600" dirty="0">
                  <a:solidFill>
                    <a:schemeClr val="accent1"/>
                  </a:solidFill>
                  <a:latin typeface="+mj-lt"/>
                  <a:ea typeface="Segoe UI" pitchFamily="34" charset="0"/>
                  <a:cs typeface="Segoe UI" pitchFamily="34" charset="0"/>
                </a:rPr>
                <a:t>Tier of Service</a:t>
              </a:r>
              <a:endParaRPr lang="en-US" sz="1600" dirty="0" err="1">
                <a:solidFill>
                  <a:schemeClr val="accent1"/>
                </a:solidFill>
                <a:latin typeface="+mj-lt"/>
                <a:ea typeface="Segoe UI" pitchFamily="34" charset="0"/>
                <a:cs typeface="Segoe UI" pitchFamily="34" charset="0"/>
              </a:endParaRPr>
            </a:p>
          </p:txBody>
        </p:sp>
        <p:sp>
          <p:nvSpPr>
            <p:cNvPr id="6" name="Rectangle 5">
              <a:extLst>
                <a:ext uri="{FF2B5EF4-FFF2-40B4-BE49-F238E27FC236}">
                  <a16:creationId xmlns:a16="http://schemas.microsoft.com/office/drawing/2014/main" id="{50005ACB-9B2F-484D-ADDC-0E7D1C3F178E}"/>
                </a:ext>
              </a:extLst>
            </p:cNvPr>
            <p:cNvSpPr>
              <a:spLocks/>
            </p:cNvSpPr>
            <p:nvPr/>
          </p:nvSpPr>
          <p:spPr bwMode="auto">
            <a:xfrm>
              <a:off x="840821" y="1171644"/>
              <a:ext cx="8929542" cy="49912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cs typeface="Segoe UI" pitchFamily="34" charset="0"/>
                </a:rPr>
                <a:t>Hospital at Home</a:t>
              </a:r>
              <a:endParaRPr lang="en-US" sz="1400" dirty="0" err="1">
                <a:solidFill>
                  <a:schemeClr val="tx1"/>
                </a:solidFill>
                <a:cs typeface="Segoe UI" pitchFamily="34" charset="0"/>
              </a:endParaRPr>
            </a:p>
          </p:txBody>
        </p:sp>
        <p:sp>
          <p:nvSpPr>
            <p:cNvPr id="7" name="Rectangle 6">
              <a:extLst>
                <a:ext uri="{FF2B5EF4-FFF2-40B4-BE49-F238E27FC236}">
                  <a16:creationId xmlns:a16="http://schemas.microsoft.com/office/drawing/2014/main" id="{5B4891F7-7672-4F4C-9671-473671D861E9}"/>
                </a:ext>
              </a:extLst>
            </p:cNvPr>
            <p:cNvSpPr>
              <a:spLocks/>
            </p:cNvSpPr>
            <p:nvPr/>
          </p:nvSpPr>
          <p:spPr bwMode="auto">
            <a:xfrm>
              <a:off x="840822" y="2169890"/>
              <a:ext cx="5253656" cy="49912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cs typeface="Segoe UI" pitchFamily="34" charset="0"/>
                </a:rPr>
                <a:t>Remote Patient Monitoring</a:t>
              </a:r>
              <a:endParaRPr lang="en-US" sz="1400" dirty="0" err="1">
                <a:solidFill>
                  <a:schemeClr val="tx1"/>
                </a:solidFill>
                <a:cs typeface="Segoe UI" pitchFamily="34" charset="0"/>
              </a:endParaRPr>
            </a:p>
          </p:txBody>
        </p:sp>
        <p:sp>
          <p:nvSpPr>
            <p:cNvPr id="8" name="Rectangle 7">
              <a:extLst>
                <a:ext uri="{FF2B5EF4-FFF2-40B4-BE49-F238E27FC236}">
                  <a16:creationId xmlns:a16="http://schemas.microsoft.com/office/drawing/2014/main" id="{9B9F6057-B33B-4E46-A460-E46434702365}"/>
                </a:ext>
              </a:extLst>
            </p:cNvPr>
            <p:cNvSpPr>
              <a:spLocks/>
            </p:cNvSpPr>
            <p:nvPr/>
          </p:nvSpPr>
          <p:spPr bwMode="auto">
            <a:xfrm>
              <a:off x="840822" y="2669013"/>
              <a:ext cx="3416217" cy="49912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cs typeface="Segoe UI" pitchFamily="34" charset="0"/>
                </a:rPr>
                <a:t>Direct to Patient</a:t>
              </a:r>
              <a:endParaRPr lang="en-US" sz="1400" dirty="0" err="1">
                <a:solidFill>
                  <a:schemeClr val="tx1"/>
                </a:solidFill>
                <a:cs typeface="Segoe UI" pitchFamily="34" charset="0"/>
              </a:endParaRPr>
            </a:p>
          </p:txBody>
        </p:sp>
        <p:sp>
          <p:nvSpPr>
            <p:cNvPr id="9" name="Rectangle 8">
              <a:extLst>
                <a:ext uri="{FF2B5EF4-FFF2-40B4-BE49-F238E27FC236}">
                  <a16:creationId xmlns:a16="http://schemas.microsoft.com/office/drawing/2014/main" id="{F0967248-A94D-4CF4-B79E-4A5A7C303DB4}"/>
                </a:ext>
              </a:extLst>
            </p:cNvPr>
            <p:cNvSpPr>
              <a:spLocks/>
            </p:cNvSpPr>
            <p:nvPr/>
          </p:nvSpPr>
          <p:spPr bwMode="auto">
            <a:xfrm>
              <a:off x="840821" y="1670767"/>
              <a:ext cx="7093121" cy="49912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cs typeface="Segoe UI" pitchFamily="34" charset="0"/>
                </a:rPr>
                <a:t>Complex Care Management</a:t>
              </a:r>
              <a:endParaRPr lang="en-US" sz="1400" dirty="0" err="1">
                <a:solidFill>
                  <a:schemeClr val="tx1"/>
                </a:solidFill>
                <a:cs typeface="Segoe UI" pitchFamily="34" charset="0"/>
              </a:endParaRPr>
            </a:p>
          </p:txBody>
        </p:sp>
        <p:sp>
          <p:nvSpPr>
            <p:cNvPr id="10" name="Rectangle 9">
              <a:extLst>
                <a:ext uri="{FF2B5EF4-FFF2-40B4-BE49-F238E27FC236}">
                  <a16:creationId xmlns:a16="http://schemas.microsoft.com/office/drawing/2014/main" id="{FF5966DA-B13D-445D-A6C2-705891A5C636}"/>
                </a:ext>
              </a:extLst>
            </p:cNvPr>
            <p:cNvSpPr>
              <a:spLocks/>
            </p:cNvSpPr>
            <p:nvPr/>
          </p:nvSpPr>
          <p:spPr bwMode="auto">
            <a:xfrm>
              <a:off x="840822" y="3168136"/>
              <a:ext cx="1579797" cy="49912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tx1"/>
                  </a:solidFill>
                  <a:cs typeface="Segoe UI" pitchFamily="34" charset="0"/>
                </a:rPr>
                <a:t>Direct to </a:t>
              </a:r>
              <a:br>
                <a:rPr lang="en-IN" sz="1400" dirty="0">
                  <a:solidFill>
                    <a:schemeClr val="tx1"/>
                  </a:solidFill>
                  <a:cs typeface="Segoe UI" pitchFamily="34" charset="0"/>
                </a:rPr>
              </a:br>
              <a:r>
                <a:rPr lang="en-IN" sz="1400" dirty="0">
                  <a:solidFill>
                    <a:schemeClr val="tx1"/>
                  </a:solidFill>
                  <a:cs typeface="Segoe UI" pitchFamily="34" charset="0"/>
                </a:rPr>
                <a:t>Consumer</a:t>
              </a:r>
              <a:endParaRPr lang="en-US" sz="1400" dirty="0" err="1">
                <a:solidFill>
                  <a:schemeClr val="tx1"/>
                </a:solidFill>
                <a:cs typeface="Segoe UI" pitchFamily="34" charset="0"/>
              </a:endParaRPr>
            </a:p>
          </p:txBody>
        </p:sp>
        <p:sp>
          <p:nvSpPr>
            <p:cNvPr id="11" name="Rectangle 10">
              <a:extLst>
                <a:ext uri="{FF2B5EF4-FFF2-40B4-BE49-F238E27FC236}">
                  <a16:creationId xmlns:a16="http://schemas.microsoft.com/office/drawing/2014/main" id="{FF632E2F-A52F-4F96-BBE7-9288D0EDA6A2}"/>
                </a:ext>
              </a:extLst>
            </p:cNvPr>
            <p:cNvSpPr>
              <a:spLocks/>
            </p:cNvSpPr>
            <p:nvPr/>
          </p:nvSpPr>
          <p:spPr bwMode="auto">
            <a:xfrm>
              <a:off x="2424684" y="3168136"/>
              <a:ext cx="1836420" cy="499123"/>
            </a:xfrm>
            <a:prstGeom prst="rect">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bg1"/>
                  </a:solidFill>
                  <a:latin typeface="+mj-lt"/>
                  <a:ea typeface="Segoe UI" pitchFamily="34" charset="0"/>
                  <a:cs typeface="Segoe UI" pitchFamily="34" charset="0"/>
                </a:rPr>
                <a:t>Consumer care Business model</a:t>
              </a:r>
              <a:endParaRPr lang="en-US" sz="1400" dirty="0" err="1">
                <a:solidFill>
                  <a:schemeClr val="bg1"/>
                </a:solidFill>
                <a:latin typeface="+mj-lt"/>
                <a:ea typeface="Segoe UI" pitchFamily="34" charset="0"/>
                <a:cs typeface="Segoe UI" pitchFamily="34" charset="0"/>
              </a:endParaRPr>
            </a:p>
          </p:txBody>
        </p:sp>
        <p:sp>
          <p:nvSpPr>
            <p:cNvPr id="12" name="Rectangle 11">
              <a:extLst>
                <a:ext uri="{FF2B5EF4-FFF2-40B4-BE49-F238E27FC236}">
                  <a16:creationId xmlns:a16="http://schemas.microsoft.com/office/drawing/2014/main" id="{43E35933-2840-4DE0-A070-C0ABC4494F52}"/>
                </a:ext>
              </a:extLst>
            </p:cNvPr>
            <p:cNvSpPr>
              <a:spLocks/>
            </p:cNvSpPr>
            <p:nvPr/>
          </p:nvSpPr>
          <p:spPr bwMode="auto">
            <a:xfrm>
              <a:off x="4261104" y="2669013"/>
              <a:ext cx="1836420" cy="499123"/>
            </a:xfrm>
            <a:prstGeom prst="rect">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bg1"/>
                  </a:solidFill>
                  <a:latin typeface="+mj-lt"/>
                  <a:ea typeface="Segoe UI" pitchFamily="34" charset="0"/>
                  <a:cs typeface="Segoe UI" pitchFamily="34" charset="0"/>
                </a:rPr>
                <a:t>Patient care Business model</a:t>
              </a:r>
              <a:endParaRPr lang="en-US" sz="1400" dirty="0" err="1">
                <a:solidFill>
                  <a:schemeClr val="bg1"/>
                </a:solidFill>
                <a:latin typeface="+mj-lt"/>
                <a:ea typeface="Segoe UI" pitchFamily="34" charset="0"/>
                <a:cs typeface="Segoe UI" pitchFamily="34" charset="0"/>
              </a:endParaRPr>
            </a:p>
          </p:txBody>
        </p:sp>
        <p:sp>
          <p:nvSpPr>
            <p:cNvPr id="13" name="Rectangle 12">
              <a:extLst>
                <a:ext uri="{FF2B5EF4-FFF2-40B4-BE49-F238E27FC236}">
                  <a16:creationId xmlns:a16="http://schemas.microsoft.com/office/drawing/2014/main" id="{568CA532-B53C-4C41-B274-E4BE1D7A76ED}"/>
                </a:ext>
              </a:extLst>
            </p:cNvPr>
            <p:cNvSpPr>
              <a:spLocks/>
            </p:cNvSpPr>
            <p:nvPr/>
          </p:nvSpPr>
          <p:spPr bwMode="auto">
            <a:xfrm>
              <a:off x="6097524" y="2169890"/>
              <a:ext cx="1836420" cy="499123"/>
            </a:xfrm>
            <a:prstGeom prst="rect">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bg1"/>
                  </a:solidFill>
                  <a:latin typeface="+mj-lt"/>
                  <a:ea typeface="Segoe UI" pitchFamily="34" charset="0"/>
                  <a:cs typeface="Segoe UI" pitchFamily="34" charset="0"/>
                </a:rPr>
                <a:t>Chronic care Business model</a:t>
              </a:r>
              <a:endParaRPr lang="en-US" sz="1400" dirty="0" err="1">
                <a:solidFill>
                  <a:schemeClr val="bg1"/>
                </a:solidFill>
                <a:latin typeface="+mj-lt"/>
                <a:ea typeface="Segoe UI" pitchFamily="34" charset="0"/>
                <a:cs typeface="Segoe UI" pitchFamily="34" charset="0"/>
              </a:endParaRPr>
            </a:p>
          </p:txBody>
        </p:sp>
        <p:sp>
          <p:nvSpPr>
            <p:cNvPr id="14" name="Rectangle 13">
              <a:extLst>
                <a:ext uri="{FF2B5EF4-FFF2-40B4-BE49-F238E27FC236}">
                  <a16:creationId xmlns:a16="http://schemas.microsoft.com/office/drawing/2014/main" id="{1C8BE088-8D98-4033-81FB-0E552BFA60DD}"/>
                </a:ext>
              </a:extLst>
            </p:cNvPr>
            <p:cNvSpPr>
              <a:spLocks/>
            </p:cNvSpPr>
            <p:nvPr/>
          </p:nvSpPr>
          <p:spPr bwMode="auto">
            <a:xfrm>
              <a:off x="7933943" y="1670767"/>
              <a:ext cx="1836420" cy="499123"/>
            </a:xfrm>
            <a:prstGeom prst="rect">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bg1"/>
                  </a:solidFill>
                  <a:latin typeface="+mj-lt"/>
                  <a:ea typeface="Segoe UI" pitchFamily="34" charset="0"/>
                  <a:cs typeface="Segoe UI" pitchFamily="34" charset="0"/>
                </a:rPr>
                <a:t>Complex care Business model</a:t>
              </a:r>
              <a:endParaRPr lang="en-US" sz="1400" dirty="0" err="1">
                <a:solidFill>
                  <a:schemeClr val="bg1"/>
                </a:solidFill>
                <a:latin typeface="+mj-lt"/>
                <a:ea typeface="Segoe UI" pitchFamily="34" charset="0"/>
                <a:cs typeface="Segoe UI" pitchFamily="34" charset="0"/>
              </a:endParaRPr>
            </a:p>
          </p:txBody>
        </p:sp>
        <p:sp>
          <p:nvSpPr>
            <p:cNvPr id="15" name="Rectangle 14">
              <a:extLst>
                <a:ext uri="{FF2B5EF4-FFF2-40B4-BE49-F238E27FC236}">
                  <a16:creationId xmlns:a16="http://schemas.microsoft.com/office/drawing/2014/main" id="{19E89777-EF50-4090-991D-904BD92F7287}"/>
                </a:ext>
              </a:extLst>
            </p:cNvPr>
            <p:cNvSpPr>
              <a:spLocks/>
            </p:cNvSpPr>
            <p:nvPr/>
          </p:nvSpPr>
          <p:spPr bwMode="auto">
            <a:xfrm>
              <a:off x="9770363" y="1171644"/>
              <a:ext cx="1836420" cy="499123"/>
            </a:xfrm>
            <a:prstGeom prst="rect">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IN" sz="1400" dirty="0">
                  <a:solidFill>
                    <a:schemeClr val="bg1"/>
                  </a:solidFill>
                  <a:latin typeface="+mj-lt"/>
                  <a:ea typeface="Segoe UI" pitchFamily="34" charset="0"/>
                  <a:cs typeface="Segoe UI" pitchFamily="34" charset="0"/>
                </a:rPr>
                <a:t>Acute care Business Model</a:t>
              </a:r>
              <a:endParaRPr lang="en-US" sz="1400" dirty="0" err="1">
                <a:solidFill>
                  <a:schemeClr val="bg1"/>
                </a:solidFill>
                <a:latin typeface="+mj-lt"/>
                <a:ea typeface="Segoe UI" pitchFamily="34" charset="0"/>
                <a:cs typeface="Segoe UI" pitchFamily="34" charset="0"/>
              </a:endParaRPr>
            </a:p>
          </p:txBody>
        </p:sp>
        <p:sp>
          <p:nvSpPr>
            <p:cNvPr id="16" name="Rectangle 15">
              <a:extLst>
                <a:ext uri="{FF2B5EF4-FFF2-40B4-BE49-F238E27FC236}">
                  <a16:creationId xmlns:a16="http://schemas.microsoft.com/office/drawing/2014/main" id="{A414E95B-8F17-4297-99DD-5EA9E945F40D}"/>
                </a:ext>
              </a:extLst>
            </p:cNvPr>
            <p:cNvSpPr>
              <a:spLocks/>
            </p:cNvSpPr>
            <p:nvPr/>
          </p:nvSpPr>
          <p:spPr bwMode="auto">
            <a:xfrm>
              <a:off x="2469450" y="3718870"/>
              <a:ext cx="183642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spAutoFit/>
            </a:bodyPr>
            <a:lstStyle/>
            <a:p>
              <a:pPr defTabSz="932472" fontAlgn="base">
                <a:spcBef>
                  <a:spcPct val="0"/>
                </a:spcBef>
                <a:spcAft>
                  <a:spcPct val="0"/>
                </a:spcAft>
              </a:pPr>
              <a:r>
                <a:rPr lang="en-IN" sz="1400" dirty="0">
                  <a:solidFill>
                    <a:schemeClr val="tx1"/>
                  </a:solidFill>
                  <a:ea typeface="Segoe UI" pitchFamily="34" charset="0"/>
                  <a:cs typeface="Segoe UI" pitchFamily="34" charset="0"/>
                </a:rPr>
                <a:t>Consumer</a:t>
              </a:r>
              <a:endParaRPr lang="en-US" sz="1400" dirty="0" err="1">
                <a:solidFill>
                  <a:schemeClr val="tx1"/>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04F35B7F-4824-4D0C-9F3C-48798073A9F6}"/>
                </a:ext>
              </a:extLst>
            </p:cNvPr>
            <p:cNvSpPr>
              <a:spLocks/>
            </p:cNvSpPr>
            <p:nvPr/>
          </p:nvSpPr>
          <p:spPr bwMode="auto">
            <a:xfrm>
              <a:off x="4294678" y="3718870"/>
              <a:ext cx="183642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spAutoFit/>
            </a:bodyPr>
            <a:lstStyle/>
            <a:p>
              <a:pPr defTabSz="932472" fontAlgn="base">
                <a:spcBef>
                  <a:spcPct val="0"/>
                </a:spcBef>
                <a:spcAft>
                  <a:spcPct val="0"/>
                </a:spcAft>
              </a:pPr>
              <a:r>
                <a:rPr lang="en-IN" sz="1400" dirty="0">
                  <a:solidFill>
                    <a:schemeClr val="tx1"/>
                  </a:solidFill>
                  <a:ea typeface="Segoe UI" pitchFamily="34" charset="0"/>
                  <a:cs typeface="Segoe UI" pitchFamily="34" charset="0"/>
                </a:rPr>
                <a:t>Patient</a:t>
              </a:r>
              <a:endParaRPr lang="en-US" sz="1400" dirty="0" err="1">
                <a:solidFill>
                  <a:schemeClr val="tx1"/>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216F602E-5CCA-4BDD-B8C2-1DE0D75659F2}"/>
                </a:ext>
              </a:extLst>
            </p:cNvPr>
            <p:cNvSpPr>
              <a:spLocks/>
            </p:cNvSpPr>
            <p:nvPr/>
          </p:nvSpPr>
          <p:spPr bwMode="auto">
            <a:xfrm>
              <a:off x="6119906" y="3718870"/>
              <a:ext cx="183642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spAutoFit/>
            </a:bodyPr>
            <a:lstStyle/>
            <a:p>
              <a:pPr defTabSz="932472" fontAlgn="base">
                <a:spcBef>
                  <a:spcPct val="0"/>
                </a:spcBef>
                <a:spcAft>
                  <a:spcPct val="0"/>
                </a:spcAft>
              </a:pPr>
              <a:r>
                <a:rPr lang="en-IN" sz="1400" dirty="0">
                  <a:solidFill>
                    <a:schemeClr val="tx1"/>
                  </a:solidFill>
                  <a:ea typeface="Segoe UI" pitchFamily="34" charset="0"/>
                  <a:cs typeface="Segoe UI" pitchFamily="34" charset="0"/>
                </a:rPr>
                <a:t>Chronic Illness</a:t>
              </a:r>
              <a:endParaRPr lang="en-US" sz="1400" dirty="0" err="1">
                <a:solidFill>
                  <a:schemeClr val="tx1"/>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B658D806-E971-4687-8959-01D28C025A74}"/>
                </a:ext>
              </a:extLst>
            </p:cNvPr>
            <p:cNvSpPr>
              <a:spLocks/>
            </p:cNvSpPr>
            <p:nvPr/>
          </p:nvSpPr>
          <p:spPr bwMode="auto">
            <a:xfrm>
              <a:off x="7945134" y="3718870"/>
              <a:ext cx="183642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spAutoFit/>
            </a:bodyPr>
            <a:lstStyle/>
            <a:p>
              <a:pPr defTabSz="932472" fontAlgn="base">
                <a:spcBef>
                  <a:spcPct val="0"/>
                </a:spcBef>
                <a:spcAft>
                  <a:spcPct val="0"/>
                </a:spcAft>
              </a:pPr>
              <a:r>
                <a:rPr lang="en-IN" sz="1400" dirty="0">
                  <a:solidFill>
                    <a:schemeClr val="tx1"/>
                  </a:solidFill>
                  <a:ea typeface="Segoe UI" pitchFamily="34" charset="0"/>
                  <a:cs typeface="Segoe UI" pitchFamily="34" charset="0"/>
                </a:rPr>
                <a:t>Complex Care</a:t>
              </a:r>
              <a:endParaRPr lang="en-US" sz="1400" dirty="0" err="1">
                <a:solidFill>
                  <a:schemeClr val="tx1"/>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C499C902-C1BC-4CE4-8234-1B76FB0C35A2}"/>
                </a:ext>
              </a:extLst>
            </p:cNvPr>
            <p:cNvSpPr>
              <a:spLocks/>
            </p:cNvSpPr>
            <p:nvPr/>
          </p:nvSpPr>
          <p:spPr bwMode="auto">
            <a:xfrm>
              <a:off x="9770363" y="3718870"/>
              <a:ext cx="183642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spAutoFit/>
            </a:bodyPr>
            <a:lstStyle/>
            <a:p>
              <a:pPr defTabSz="932472" fontAlgn="base">
                <a:spcBef>
                  <a:spcPct val="0"/>
                </a:spcBef>
                <a:spcAft>
                  <a:spcPct val="0"/>
                </a:spcAft>
              </a:pPr>
              <a:r>
                <a:rPr lang="en-IN" sz="1400" dirty="0" err="1">
                  <a:solidFill>
                    <a:schemeClr val="tx1"/>
                  </a:solidFill>
                  <a:ea typeface="Segoe UI" pitchFamily="34" charset="0"/>
                  <a:cs typeface="Segoe UI" pitchFamily="34" charset="0"/>
                </a:rPr>
                <a:t>Semiacute</a:t>
              </a:r>
              <a:r>
                <a:rPr lang="en-IN" sz="1400" dirty="0">
                  <a:solidFill>
                    <a:schemeClr val="tx1"/>
                  </a:solidFill>
                  <a:ea typeface="Segoe UI" pitchFamily="34" charset="0"/>
                  <a:cs typeface="Segoe UI" pitchFamily="34" charset="0"/>
                </a:rPr>
                <a:t> Care</a:t>
              </a:r>
              <a:endParaRPr lang="en-US" sz="1400" dirty="0" err="1">
                <a:solidFill>
                  <a:schemeClr val="tx1"/>
                </a:solidFill>
                <a:ea typeface="Segoe UI" pitchFamily="34" charset="0"/>
                <a:cs typeface="Segoe UI" pitchFamily="34" charset="0"/>
              </a:endParaRPr>
            </a:p>
          </p:txBody>
        </p:sp>
        <p:sp>
          <p:nvSpPr>
            <p:cNvPr id="21" name="Arrow: U-Turn 20">
              <a:extLst>
                <a:ext uri="{FF2B5EF4-FFF2-40B4-BE49-F238E27FC236}">
                  <a16:creationId xmlns:a16="http://schemas.microsoft.com/office/drawing/2014/main" id="{FAB9B1C9-DD29-478E-97B3-EDFCB0B3FA22}"/>
                </a:ext>
              </a:extLst>
            </p:cNvPr>
            <p:cNvSpPr/>
            <p:nvPr/>
          </p:nvSpPr>
          <p:spPr bwMode="auto">
            <a:xfrm>
              <a:off x="2368550" y="3034918"/>
              <a:ext cx="215899" cy="1373615"/>
            </a:xfrm>
            <a:prstGeom prst="uturnArrow">
              <a:avLst>
                <a:gd name="adj1" fmla="val 0"/>
                <a:gd name="adj2" fmla="val 6763"/>
                <a:gd name="adj3" fmla="val 11737"/>
                <a:gd name="adj4" fmla="val 45002"/>
                <a:gd name="adj5" fmla="val 7885"/>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err="1">
                <a:solidFill>
                  <a:srgbClr val="FFFFFF"/>
                </a:solidFill>
                <a:ea typeface="Segoe UI" pitchFamily="34" charset="0"/>
                <a:cs typeface="Segoe UI" pitchFamily="34" charset="0"/>
              </a:endParaRPr>
            </a:p>
          </p:txBody>
        </p:sp>
        <p:sp>
          <p:nvSpPr>
            <p:cNvPr id="22" name="Arrow: U-Turn 21">
              <a:extLst>
                <a:ext uri="{FF2B5EF4-FFF2-40B4-BE49-F238E27FC236}">
                  <a16:creationId xmlns:a16="http://schemas.microsoft.com/office/drawing/2014/main" id="{8AA0F4D9-ED28-4B09-9978-9E815670B473}"/>
                </a:ext>
              </a:extLst>
            </p:cNvPr>
            <p:cNvSpPr/>
            <p:nvPr/>
          </p:nvSpPr>
          <p:spPr bwMode="auto">
            <a:xfrm>
              <a:off x="4119689" y="2474556"/>
              <a:ext cx="282829" cy="836462"/>
            </a:xfrm>
            <a:prstGeom prst="uturnArrow">
              <a:avLst>
                <a:gd name="adj1" fmla="val 0"/>
                <a:gd name="adj2" fmla="val 6763"/>
                <a:gd name="adj3" fmla="val 11737"/>
                <a:gd name="adj4" fmla="val 43750"/>
                <a:gd name="adj5" fmla="val 20314"/>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err="1">
                <a:solidFill>
                  <a:srgbClr val="FFFFFF"/>
                </a:solidFill>
                <a:ea typeface="Segoe UI" pitchFamily="34" charset="0"/>
                <a:cs typeface="Segoe UI" pitchFamily="34" charset="0"/>
              </a:endParaRPr>
            </a:p>
          </p:txBody>
        </p:sp>
        <p:sp>
          <p:nvSpPr>
            <p:cNvPr id="23" name="Arrow: U-Turn 22">
              <a:extLst>
                <a:ext uri="{FF2B5EF4-FFF2-40B4-BE49-F238E27FC236}">
                  <a16:creationId xmlns:a16="http://schemas.microsoft.com/office/drawing/2014/main" id="{F6CEADDE-E5F1-4709-989E-0861B2B9BB20}"/>
                </a:ext>
              </a:extLst>
            </p:cNvPr>
            <p:cNvSpPr/>
            <p:nvPr/>
          </p:nvSpPr>
          <p:spPr bwMode="auto">
            <a:xfrm>
              <a:off x="5956109" y="1980625"/>
              <a:ext cx="282829" cy="836462"/>
            </a:xfrm>
            <a:prstGeom prst="uturnArrow">
              <a:avLst>
                <a:gd name="adj1" fmla="val 0"/>
                <a:gd name="adj2" fmla="val 6763"/>
                <a:gd name="adj3" fmla="val 11737"/>
                <a:gd name="adj4" fmla="val 43750"/>
                <a:gd name="adj5" fmla="val 20314"/>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err="1">
                <a:solidFill>
                  <a:srgbClr val="FFFFFF"/>
                </a:solidFill>
                <a:ea typeface="Segoe UI" pitchFamily="34" charset="0"/>
                <a:cs typeface="Segoe UI" pitchFamily="34" charset="0"/>
              </a:endParaRPr>
            </a:p>
          </p:txBody>
        </p:sp>
        <p:sp>
          <p:nvSpPr>
            <p:cNvPr id="24" name="Arrow: U-Turn 23">
              <a:extLst>
                <a:ext uri="{FF2B5EF4-FFF2-40B4-BE49-F238E27FC236}">
                  <a16:creationId xmlns:a16="http://schemas.microsoft.com/office/drawing/2014/main" id="{43ABAD05-8CBD-45F8-A40F-9418155F5FA8}"/>
                </a:ext>
              </a:extLst>
            </p:cNvPr>
            <p:cNvSpPr/>
            <p:nvPr/>
          </p:nvSpPr>
          <p:spPr bwMode="auto">
            <a:xfrm>
              <a:off x="7792529" y="1469724"/>
              <a:ext cx="282829" cy="836462"/>
            </a:xfrm>
            <a:prstGeom prst="uturnArrow">
              <a:avLst>
                <a:gd name="adj1" fmla="val 0"/>
                <a:gd name="adj2" fmla="val 6763"/>
                <a:gd name="adj3" fmla="val 11737"/>
                <a:gd name="adj4" fmla="val 43750"/>
                <a:gd name="adj5" fmla="val 20314"/>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err="1">
                <a:solidFill>
                  <a:srgbClr val="FFFFFF"/>
                </a:solidFill>
                <a:ea typeface="Segoe UI" pitchFamily="34" charset="0"/>
                <a:cs typeface="Segoe UI" pitchFamily="34" charset="0"/>
              </a:endParaRPr>
            </a:p>
          </p:txBody>
        </p:sp>
        <p:sp>
          <p:nvSpPr>
            <p:cNvPr id="25" name="Arrow: U-Turn 24">
              <a:extLst>
                <a:ext uri="{FF2B5EF4-FFF2-40B4-BE49-F238E27FC236}">
                  <a16:creationId xmlns:a16="http://schemas.microsoft.com/office/drawing/2014/main" id="{05215887-0E9E-4AB3-BB1C-1479784D10C2}"/>
                </a:ext>
              </a:extLst>
            </p:cNvPr>
            <p:cNvSpPr/>
            <p:nvPr/>
          </p:nvSpPr>
          <p:spPr bwMode="auto">
            <a:xfrm>
              <a:off x="9628948" y="981513"/>
              <a:ext cx="282829" cy="836462"/>
            </a:xfrm>
            <a:prstGeom prst="uturnArrow">
              <a:avLst>
                <a:gd name="adj1" fmla="val 0"/>
                <a:gd name="adj2" fmla="val 6763"/>
                <a:gd name="adj3" fmla="val 11737"/>
                <a:gd name="adj4" fmla="val 43750"/>
                <a:gd name="adj5" fmla="val 20314"/>
              </a:avLst>
            </a:prstGeom>
            <a:solidFill>
              <a:schemeClr val="accent1"/>
            </a:solidFill>
            <a:ln w="63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err="1">
                <a:solidFill>
                  <a:srgbClr val="FFFFFF"/>
                </a:solidFill>
                <a:ea typeface="Segoe UI" pitchFamily="34" charset="0"/>
                <a:cs typeface="Segoe UI" pitchFamily="34" charset="0"/>
              </a:endParaRPr>
            </a:p>
          </p:txBody>
        </p:sp>
        <p:grpSp>
          <p:nvGrpSpPr>
            <p:cNvPr id="26" name="Group 25">
              <a:extLst>
                <a:ext uri="{FF2B5EF4-FFF2-40B4-BE49-F238E27FC236}">
                  <a16:creationId xmlns:a16="http://schemas.microsoft.com/office/drawing/2014/main" id="{BD76C3E3-A3FF-47F7-83D2-6B91655A57D1}"/>
                </a:ext>
              </a:extLst>
            </p:cNvPr>
            <p:cNvGrpSpPr/>
            <p:nvPr/>
          </p:nvGrpSpPr>
          <p:grpSpPr>
            <a:xfrm>
              <a:off x="2424684" y="1171644"/>
              <a:ext cx="9182099" cy="2495615"/>
              <a:chOff x="13692452" y="1466186"/>
              <a:chExt cx="9182099" cy="2495615"/>
            </a:xfrm>
            <a:noFill/>
          </p:grpSpPr>
          <p:sp>
            <p:nvSpPr>
              <p:cNvPr id="32" name="Rectangle 79">
                <a:extLst>
                  <a:ext uri="{FF2B5EF4-FFF2-40B4-BE49-F238E27FC236}">
                    <a16:creationId xmlns:a16="http://schemas.microsoft.com/office/drawing/2014/main" id="{477D5232-1DDD-44D4-B42F-FD69699829A7}"/>
                  </a:ext>
                </a:extLst>
              </p:cNvPr>
              <p:cNvSpPr>
                <a:spLocks/>
              </p:cNvSpPr>
              <p:nvPr/>
            </p:nvSpPr>
            <p:spPr bwMode="auto">
              <a:xfrm>
                <a:off x="13692452" y="3473916"/>
                <a:ext cx="1836420" cy="487885"/>
              </a:xfrm>
              <a:custGeom>
                <a:avLst/>
                <a:gdLst>
                  <a:gd name="connsiteX0" fmla="*/ 0 w 1836420"/>
                  <a:gd name="connsiteY0" fmla="*/ 0 h 646331"/>
                  <a:gd name="connsiteX1" fmla="*/ 1836420 w 1836420"/>
                  <a:gd name="connsiteY1" fmla="*/ 0 h 646331"/>
                  <a:gd name="connsiteX2" fmla="*/ 1836420 w 1836420"/>
                  <a:gd name="connsiteY2" fmla="*/ 646331 h 646331"/>
                  <a:gd name="connsiteX3" fmla="*/ 0 w 1836420"/>
                  <a:gd name="connsiteY3" fmla="*/ 646331 h 646331"/>
                  <a:gd name="connsiteX4" fmla="*/ 0 w 1836420"/>
                  <a:gd name="connsiteY4" fmla="*/ 0 h 646331"/>
                  <a:gd name="connsiteX0" fmla="*/ 1836420 w 1927860"/>
                  <a:gd name="connsiteY0" fmla="*/ 646331 h 737771"/>
                  <a:gd name="connsiteX1" fmla="*/ 0 w 1927860"/>
                  <a:gd name="connsiteY1" fmla="*/ 646331 h 737771"/>
                  <a:gd name="connsiteX2" fmla="*/ 0 w 1927860"/>
                  <a:gd name="connsiteY2" fmla="*/ 0 h 737771"/>
                  <a:gd name="connsiteX3" fmla="*/ 1836420 w 1927860"/>
                  <a:gd name="connsiteY3" fmla="*/ 0 h 737771"/>
                  <a:gd name="connsiteX4" fmla="*/ 1927860 w 1927860"/>
                  <a:gd name="connsiteY4" fmla="*/ 737771 h 737771"/>
                  <a:gd name="connsiteX0" fmla="*/ 1836420 w 1836420"/>
                  <a:gd name="connsiteY0" fmla="*/ 646331 h 646331"/>
                  <a:gd name="connsiteX1" fmla="*/ 0 w 1836420"/>
                  <a:gd name="connsiteY1" fmla="*/ 646331 h 646331"/>
                  <a:gd name="connsiteX2" fmla="*/ 0 w 1836420"/>
                  <a:gd name="connsiteY2" fmla="*/ 0 h 646331"/>
                  <a:gd name="connsiteX3" fmla="*/ 1836420 w 1836420"/>
                  <a:gd name="connsiteY3" fmla="*/ 0 h 646331"/>
                  <a:gd name="connsiteX0" fmla="*/ 0 w 1836420"/>
                  <a:gd name="connsiteY0" fmla="*/ 646331 h 646331"/>
                  <a:gd name="connsiteX1" fmla="*/ 0 w 1836420"/>
                  <a:gd name="connsiteY1" fmla="*/ 0 h 646331"/>
                  <a:gd name="connsiteX2" fmla="*/ 1836420 w 1836420"/>
                  <a:gd name="connsiteY2" fmla="*/ 0 h 646331"/>
                </a:gdLst>
                <a:ahLst/>
                <a:cxnLst>
                  <a:cxn ang="0">
                    <a:pos x="connsiteX0" y="connsiteY0"/>
                  </a:cxn>
                  <a:cxn ang="0">
                    <a:pos x="connsiteX1" y="connsiteY1"/>
                  </a:cxn>
                  <a:cxn ang="0">
                    <a:pos x="connsiteX2" y="connsiteY2"/>
                  </a:cxn>
                </a:cxnLst>
                <a:rect l="l" t="t" r="r" b="b"/>
                <a:pathLst>
                  <a:path w="1836420" h="646331">
                    <a:moveTo>
                      <a:pt x="0" y="646331"/>
                    </a:moveTo>
                    <a:lnTo>
                      <a:pt x="0" y="0"/>
                    </a:lnTo>
                    <a:lnTo>
                      <a:pt x="1836420" y="0"/>
                    </a:lnTo>
                  </a:path>
                </a:pathLst>
              </a:custGeom>
              <a:grpFill/>
              <a:ln w="19050">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32472" fontAlgn="base">
                  <a:spcBef>
                    <a:spcPct val="0"/>
                  </a:spcBef>
                  <a:spcAft>
                    <a:spcPct val="0"/>
                  </a:spcAft>
                </a:pPr>
                <a:endParaRPr lang="en-US" sz="1600" dirty="0" err="1">
                  <a:solidFill>
                    <a:schemeClr val="bg1"/>
                  </a:solidFill>
                  <a:latin typeface="+mj-lt"/>
                  <a:ea typeface="Segoe UI" pitchFamily="34" charset="0"/>
                  <a:cs typeface="Segoe UI" pitchFamily="34" charset="0"/>
                </a:endParaRPr>
              </a:p>
            </p:txBody>
          </p:sp>
          <p:sp>
            <p:nvSpPr>
              <p:cNvPr id="33" name="Rectangle 80">
                <a:extLst>
                  <a:ext uri="{FF2B5EF4-FFF2-40B4-BE49-F238E27FC236}">
                    <a16:creationId xmlns:a16="http://schemas.microsoft.com/office/drawing/2014/main" id="{0D7711D0-EA84-43DF-BE5B-0DE90C2ED727}"/>
                  </a:ext>
                </a:extLst>
              </p:cNvPr>
              <p:cNvSpPr>
                <a:spLocks/>
              </p:cNvSpPr>
              <p:nvPr/>
            </p:nvSpPr>
            <p:spPr bwMode="auto">
              <a:xfrm>
                <a:off x="15528872" y="2963555"/>
                <a:ext cx="1836420" cy="510361"/>
              </a:xfrm>
              <a:custGeom>
                <a:avLst/>
                <a:gdLst>
                  <a:gd name="connsiteX0" fmla="*/ 0 w 1836420"/>
                  <a:gd name="connsiteY0" fmla="*/ 0 h 646331"/>
                  <a:gd name="connsiteX1" fmla="*/ 1836420 w 1836420"/>
                  <a:gd name="connsiteY1" fmla="*/ 0 h 646331"/>
                  <a:gd name="connsiteX2" fmla="*/ 1836420 w 1836420"/>
                  <a:gd name="connsiteY2" fmla="*/ 646331 h 646331"/>
                  <a:gd name="connsiteX3" fmla="*/ 0 w 1836420"/>
                  <a:gd name="connsiteY3" fmla="*/ 646331 h 646331"/>
                  <a:gd name="connsiteX4" fmla="*/ 0 w 1836420"/>
                  <a:gd name="connsiteY4" fmla="*/ 0 h 646331"/>
                  <a:gd name="connsiteX0" fmla="*/ 1836420 w 1927860"/>
                  <a:gd name="connsiteY0" fmla="*/ 646331 h 737771"/>
                  <a:gd name="connsiteX1" fmla="*/ 0 w 1927860"/>
                  <a:gd name="connsiteY1" fmla="*/ 646331 h 737771"/>
                  <a:gd name="connsiteX2" fmla="*/ 0 w 1927860"/>
                  <a:gd name="connsiteY2" fmla="*/ 0 h 737771"/>
                  <a:gd name="connsiteX3" fmla="*/ 1836420 w 1927860"/>
                  <a:gd name="connsiteY3" fmla="*/ 0 h 737771"/>
                  <a:gd name="connsiteX4" fmla="*/ 1927860 w 1927860"/>
                  <a:gd name="connsiteY4" fmla="*/ 737771 h 737771"/>
                  <a:gd name="connsiteX0" fmla="*/ 1836420 w 1836420"/>
                  <a:gd name="connsiteY0" fmla="*/ 646331 h 646331"/>
                  <a:gd name="connsiteX1" fmla="*/ 0 w 1836420"/>
                  <a:gd name="connsiteY1" fmla="*/ 646331 h 646331"/>
                  <a:gd name="connsiteX2" fmla="*/ 0 w 1836420"/>
                  <a:gd name="connsiteY2" fmla="*/ 0 h 646331"/>
                  <a:gd name="connsiteX3" fmla="*/ 1836420 w 1836420"/>
                  <a:gd name="connsiteY3" fmla="*/ 0 h 646331"/>
                  <a:gd name="connsiteX0" fmla="*/ 0 w 1836420"/>
                  <a:gd name="connsiteY0" fmla="*/ 646331 h 646331"/>
                  <a:gd name="connsiteX1" fmla="*/ 0 w 1836420"/>
                  <a:gd name="connsiteY1" fmla="*/ 0 h 646331"/>
                  <a:gd name="connsiteX2" fmla="*/ 1836420 w 1836420"/>
                  <a:gd name="connsiteY2" fmla="*/ 0 h 646331"/>
                </a:gdLst>
                <a:ahLst/>
                <a:cxnLst>
                  <a:cxn ang="0">
                    <a:pos x="connsiteX0" y="connsiteY0"/>
                  </a:cxn>
                  <a:cxn ang="0">
                    <a:pos x="connsiteX1" y="connsiteY1"/>
                  </a:cxn>
                  <a:cxn ang="0">
                    <a:pos x="connsiteX2" y="connsiteY2"/>
                  </a:cxn>
                </a:cxnLst>
                <a:rect l="l" t="t" r="r" b="b"/>
                <a:pathLst>
                  <a:path w="1836420" h="646331">
                    <a:moveTo>
                      <a:pt x="0" y="646331"/>
                    </a:moveTo>
                    <a:lnTo>
                      <a:pt x="0" y="0"/>
                    </a:lnTo>
                    <a:lnTo>
                      <a:pt x="1836420" y="0"/>
                    </a:lnTo>
                  </a:path>
                </a:pathLst>
              </a:custGeom>
              <a:grpFill/>
              <a:ln w="19050">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32472" fontAlgn="base">
                  <a:spcBef>
                    <a:spcPct val="0"/>
                  </a:spcBef>
                  <a:spcAft>
                    <a:spcPct val="0"/>
                  </a:spcAft>
                </a:pPr>
                <a:endParaRPr lang="en-US" sz="1600" dirty="0" err="1">
                  <a:solidFill>
                    <a:schemeClr val="bg1"/>
                  </a:solidFill>
                  <a:latin typeface="+mj-lt"/>
                  <a:ea typeface="Segoe UI" pitchFamily="34" charset="0"/>
                  <a:cs typeface="Segoe UI" pitchFamily="34" charset="0"/>
                </a:endParaRPr>
              </a:p>
            </p:txBody>
          </p:sp>
          <p:sp>
            <p:nvSpPr>
              <p:cNvPr id="34" name="Rectangle 81">
                <a:extLst>
                  <a:ext uri="{FF2B5EF4-FFF2-40B4-BE49-F238E27FC236}">
                    <a16:creationId xmlns:a16="http://schemas.microsoft.com/office/drawing/2014/main" id="{62D1DE67-50B0-437D-A5B0-AB8E0DC096AE}"/>
                  </a:ext>
                </a:extLst>
              </p:cNvPr>
              <p:cNvSpPr>
                <a:spLocks/>
              </p:cNvSpPr>
              <p:nvPr/>
            </p:nvSpPr>
            <p:spPr bwMode="auto">
              <a:xfrm>
                <a:off x="17365292" y="2461786"/>
                <a:ext cx="1836420" cy="516823"/>
              </a:xfrm>
              <a:custGeom>
                <a:avLst/>
                <a:gdLst>
                  <a:gd name="connsiteX0" fmla="*/ 0 w 1836420"/>
                  <a:gd name="connsiteY0" fmla="*/ 0 h 646331"/>
                  <a:gd name="connsiteX1" fmla="*/ 1836420 w 1836420"/>
                  <a:gd name="connsiteY1" fmla="*/ 0 h 646331"/>
                  <a:gd name="connsiteX2" fmla="*/ 1836420 w 1836420"/>
                  <a:gd name="connsiteY2" fmla="*/ 646331 h 646331"/>
                  <a:gd name="connsiteX3" fmla="*/ 0 w 1836420"/>
                  <a:gd name="connsiteY3" fmla="*/ 646331 h 646331"/>
                  <a:gd name="connsiteX4" fmla="*/ 0 w 1836420"/>
                  <a:gd name="connsiteY4" fmla="*/ 0 h 646331"/>
                  <a:gd name="connsiteX0" fmla="*/ 1836420 w 1927860"/>
                  <a:gd name="connsiteY0" fmla="*/ 646331 h 737771"/>
                  <a:gd name="connsiteX1" fmla="*/ 0 w 1927860"/>
                  <a:gd name="connsiteY1" fmla="*/ 646331 h 737771"/>
                  <a:gd name="connsiteX2" fmla="*/ 0 w 1927860"/>
                  <a:gd name="connsiteY2" fmla="*/ 0 h 737771"/>
                  <a:gd name="connsiteX3" fmla="*/ 1836420 w 1927860"/>
                  <a:gd name="connsiteY3" fmla="*/ 0 h 737771"/>
                  <a:gd name="connsiteX4" fmla="*/ 1927860 w 1927860"/>
                  <a:gd name="connsiteY4" fmla="*/ 737771 h 737771"/>
                  <a:gd name="connsiteX0" fmla="*/ 1836420 w 1836420"/>
                  <a:gd name="connsiteY0" fmla="*/ 646331 h 646331"/>
                  <a:gd name="connsiteX1" fmla="*/ 0 w 1836420"/>
                  <a:gd name="connsiteY1" fmla="*/ 646331 h 646331"/>
                  <a:gd name="connsiteX2" fmla="*/ 0 w 1836420"/>
                  <a:gd name="connsiteY2" fmla="*/ 0 h 646331"/>
                  <a:gd name="connsiteX3" fmla="*/ 1836420 w 1836420"/>
                  <a:gd name="connsiteY3" fmla="*/ 0 h 646331"/>
                  <a:gd name="connsiteX0" fmla="*/ 0 w 1836420"/>
                  <a:gd name="connsiteY0" fmla="*/ 646331 h 646331"/>
                  <a:gd name="connsiteX1" fmla="*/ 0 w 1836420"/>
                  <a:gd name="connsiteY1" fmla="*/ 0 h 646331"/>
                  <a:gd name="connsiteX2" fmla="*/ 1836420 w 1836420"/>
                  <a:gd name="connsiteY2" fmla="*/ 0 h 646331"/>
                </a:gdLst>
                <a:ahLst/>
                <a:cxnLst>
                  <a:cxn ang="0">
                    <a:pos x="connsiteX0" y="connsiteY0"/>
                  </a:cxn>
                  <a:cxn ang="0">
                    <a:pos x="connsiteX1" y="connsiteY1"/>
                  </a:cxn>
                  <a:cxn ang="0">
                    <a:pos x="connsiteX2" y="connsiteY2"/>
                  </a:cxn>
                </a:cxnLst>
                <a:rect l="l" t="t" r="r" b="b"/>
                <a:pathLst>
                  <a:path w="1836420" h="646331">
                    <a:moveTo>
                      <a:pt x="0" y="646331"/>
                    </a:moveTo>
                    <a:lnTo>
                      <a:pt x="0" y="0"/>
                    </a:lnTo>
                    <a:lnTo>
                      <a:pt x="1836420" y="0"/>
                    </a:lnTo>
                  </a:path>
                </a:pathLst>
              </a:custGeom>
              <a:grpFill/>
              <a:ln w="19050">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32472" fontAlgn="base">
                  <a:spcBef>
                    <a:spcPct val="0"/>
                  </a:spcBef>
                  <a:spcAft>
                    <a:spcPct val="0"/>
                  </a:spcAft>
                </a:pPr>
                <a:endParaRPr lang="en-US" sz="1600" dirty="0" err="1">
                  <a:solidFill>
                    <a:schemeClr val="bg1"/>
                  </a:solidFill>
                  <a:latin typeface="+mj-lt"/>
                  <a:ea typeface="Segoe UI" pitchFamily="34" charset="0"/>
                  <a:cs typeface="Segoe UI" pitchFamily="34" charset="0"/>
                </a:endParaRPr>
              </a:p>
            </p:txBody>
          </p:sp>
          <p:sp>
            <p:nvSpPr>
              <p:cNvPr id="35" name="Rectangle 82">
                <a:extLst>
                  <a:ext uri="{FF2B5EF4-FFF2-40B4-BE49-F238E27FC236}">
                    <a16:creationId xmlns:a16="http://schemas.microsoft.com/office/drawing/2014/main" id="{1EF77D10-D72D-4F5F-9E8C-F9E87954B877}"/>
                  </a:ext>
                </a:extLst>
              </p:cNvPr>
              <p:cNvSpPr>
                <a:spLocks/>
              </p:cNvSpPr>
              <p:nvPr/>
            </p:nvSpPr>
            <p:spPr bwMode="auto">
              <a:xfrm>
                <a:off x="19201711" y="1965309"/>
                <a:ext cx="1836420" cy="490637"/>
              </a:xfrm>
              <a:custGeom>
                <a:avLst/>
                <a:gdLst>
                  <a:gd name="connsiteX0" fmla="*/ 0 w 1836420"/>
                  <a:gd name="connsiteY0" fmla="*/ 0 h 646331"/>
                  <a:gd name="connsiteX1" fmla="*/ 1836420 w 1836420"/>
                  <a:gd name="connsiteY1" fmla="*/ 0 h 646331"/>
                  <a:gd name="connsiteX2" fmla="*/ 1836420 w 1836420"/>
                  <a:gd name="connsiteY2" fmla="*/ 646331 h 646331"/>
                  <a:gd name="connsiteX3" fmla="*/ 0 w 1836420"/>
                  <a:gd name="connsiteY3" fmla="*/ 646331 h 646331"/>
                  <a:gd name="connsiteX4" fmla="*/ 0 w 1836420"/>
                  <a:gd name="connsiteY4" fmla="*/ 0 h 646331"/>
                  <a:gd name="connsiteX0" fmla="*/ 1836420 w 1927860"/>
                  <a:gd name="connsiteY0" fmla="*/ 646331 h 737771"/>
                  <a:gd name="connsiteX1" fmla="*/ 0 w 1927860"/>
                  <a:gd name="connsiteY1" fmla="*/ 646331 h 737771"/>
                  <a:gd name="connsiteX2" fmla="*/ 0 w 1927860"/>
                  <a:gd name="connsiteY2" fmla="*/ 0 h 737771"/>
                  <a:gd name="connsiteX3" fmla="*/ 1836420 w 1927860"/>
                  <a:gd name="connsiteY3" fmla="*/ 0 h 737771"/>
                  <a:gd name="connsiteX4" fmla="*/ 1927860 w 1927860"/>
                  <a:gd name="connsiteY4" fmla="*/ 737771 h 737771"/>
                  <a:gd name="connsiteX0" fmla="*/ 1836420 w 1836420"/>
                  <a:gd name="connsiteY0" fmla="*/ 646331 h 646331"/>
                  <a:gd name="connsiteX1" fmla="*/ 0 w 1836420"/>
                  <a:gd name="connsiteY1" fmla="*/ 646331 h 646331"/>
                  <a:gd name="connsiteX2" fmla="*/ 0 w 1836420"/>
                  <a:gd name="connsiteY2" fmla="*/ 0 h 646331"/>
                  <a:gd name="connsiteX3" fmla="*/ 1836420 w 1836420"/>
                  <a:gd name="connsiteY3" fmla="*/ 0 h 646331"/>
                  <a:gd name="connsiteX0" fmla="*/ 0 w 1836420"/>
                  <a:gd name="connsiteY0" fmla="*/ 646331 h 646331"/>
                  <a:gd name="connsiteX1" fmla="*/ 0 w 1836420"/>
                  <a:gd name="connsiteY1" fmla="*/ 0 h 646331"/>
                  <a:gd name="connsiteX2" fmla="*/ 1836420 w 1836420"/>
                  <a:gd name="connsiteY2" fmla="*/ 0 h 646331"/>
                </a:gdLst>
                <a:ahLst/>
                <a:cxnLst>
                  <a:cxn ang="0">
                    <a:pos x="connsiteX0" y="connsiteY0"/>
                  </a:cxn>
                  <a:cxn ang="0">
                    <a:pos x="connsiteX1" y="connsiteY1"/>
                  </a:cxn>
                  <a:cxn ang="0">
                    <a:pos x="connsiteX2" y="connsiteY2"/>
                  </a:cxn>
                </a:cxnLst>
                <a:rect l="l" t="t" r="r" b="b"/>
                <a:pathLst>
                  <a:path w="1836420" h="646331">
                    <a:moveTo>
                      <a:pt x="0" y="646331"/>
                    </a:moveTo>
                    <a:lnTo>
                      <a:pt x="0" y="0"/>
                    </a:lnTo>
                    <a:lnTo>
                      <a:pt x="1836420" y="0"/>
                    </a:lnTo>
                  </a:path>
                </a:pathLst>
              </a:custGeom>
              <a:grpFill/>
              <a:ln w="19050">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32472" fontAlgn="base">
                  <a:spcBef>
                    <a:spcPct val="0"/>
                  </a:spcBef>
                  <a:spcAft>
                    <a:spcPct val="0"/>
                  </a:spcAft>
                </a:pPr>
                <a:endParaRPr lang="en-US" sz="1600" dirty="0" err="1">
                  <a:solidFill>
                    <a:schemeClr val="bg1"/>
                  </a:solidFill>
                  <a:latin typeface="+mj-lt"/>
                  <a:ea typeface="Segoe UI" pitchFamily="34" charset="0"/>
                  <a:cs typeface="Segoe UI" pitchFamily="34" charset="0"/>
                </a:endParaRPr>
              </a:p>
            </p:txBody>
          </p:sp>
          <p:sp>
            <p:nvSpPr>
              <p:cNvPr id="36" name="Rectangle 83">
                <a:extLst>
                  <a:ext uri="{FF2B5EF4-FFF2-40B4-BE49-F238E27FC236}">
                    <a16:creationId xmlns:a16="http://schemas.microsoft.com/office/drawing/2014/main" id="{2ED2F1C8-0AB4-42C2-8DB2-7EEFBB9759AE}"/>
                  </a:ext>
                </a:extLst>
              </p:cNvPr>
              <p:cNvSpPr>
                <a:spLocks/>
              </p:cNvSpPr>
              <p:nvPr/>
            </p:nvSpPr>
            <p:spPr bwMode="auto">
              <a:xfrm>
                <a:off x="21038131" y="1466186"/>
                <a:ext cx="1836420" cy="499123"/>
              </a:xfrm>
              <a:custGeom>
                <a:avLst/>
                <a:gdLst>
                  <a:gd name="connsiteX0" fmla="*/ 0 w 1836420"/>
                  <a:gd name="connsiteY0" fmla="*/ 0 h 646331"/>
                  <a:gd name="connsiteX1" fmla="*/ 1836420 w 1836420"/>
                  <a:gd name="connsiteY1" fmla="*/ 0 h 646331"/>
                  <a:gd name="connsiteX2" fmla="*/ 1836420 w 1836420"/>
                  <a:gd name="connsiteY2" fmla="*/ 646331 h 646331"/>
                  <a:gd name="connsiteX3" fmla="*/ 0 w 1836420"/>
                  <a:gd name="connsiteY3" fmla="*/ 646331 h 646331"/>
                  <a:gd name="connsiteX4" fmla="*/ 0 w 1836420"/>
                  <a:gd name="connsiteY4" fmla="*/ 0 h 646331"/>
                  <a:gd name="connsiteX0" fmla="*/ 1836420 w 1927860"/>
                  <a:gd name="connsiteY0" fmla="*/ 646331 h 737771"/>
                  <a:gd name="connsiteX1" fmla="*/ 0 w 1927860"/>
                  <a:gd name="connsiteY1" fmla="*/ 646331 h 737771"/>
                  <a:gd name="connsiteX2" fmla="*/ 0 w 1927860"/>
                  <a:gd name="connsiteY2" fmla="*/ 0 h 737771"/>
                  <a:gd name="connsiteX3" fmla="*/ 1836420 w 1927860"/>
                  <a:gd name="connsiteY3" fmla="*/ 0 h 737771"/>
                  <a:gd name="connsiteX4" fmla="*/ 1927860 w 1927860"/>
                  <a:gd name="connsiteY4" fmla="*/ 737771 h 737771"/>
                  <a:gd name="connsiteX0" fmla="*/ 1836420 w 1836420"/>
                  <a:gd name="connsiteY0" fmla="*/ 646331 h 646331"/>
                  <a:gd name="connsiteX1" fmla="*/ 0 w 1836420"/>
                  <a:gd name="connsiteY1" fmla="*/ 646331 h 646331"/>
                  <a:gd name="connsiteX2" fmla="*/ 0 w 1836420"/>
                  <a:gd name="connsiteY2" fmla="*/ 0 h 646331"/>
                  <a:gd name="connsiteX3" fmla="*/ 1836420 w 1836420"/>
                  <a:gd name="connsiteY3" fmla="*/ 0 h 646331"/>
                  <a:gd name="connsiteX0" fmla="*/ 0 w 1836420"/>
                  <a:gd name="connsiteY0" fmla="*/ 646331 h 646331"/>
                  <a:gd name="connsiteX1" fmla="*/ 0 w 1836420"/>
                  <a:gd name="connsiteY1" fmla="*/ 0 h 646331"/>
                  <a:gd name="connsiteX2" fmla="*/ 1836420 w 1836420"/>
                  <a:gd name="connsiteY2" fmla="*/ 0 h 646331"/>
                </a:gdLst>
                <a:ahLst/>
                <a:cxnLst>
                  <a:cxn ang="0">
                    <a:pos x="connsiteX0" y="connsiteY0"/>
                  </a:cxn>
                  <a:cxn ang="0">
                    <a:pos x="connsiteX1" y="connsiteY1"/>
                  </a:cxn>
                  <a:cxn ang="0">
                    <a:pos x="connsiteX2" y="connsiteY2"/>
                  </a:cxn>
                </a:cxnLst>
                <a:rect l="l" t="t" r="r" b="b"/>
                <a:pathLst>
                  <a:path w="1836420" h="646331">
                    <a:moveTo>
                      <a:pt x="0" y="646331"/>
                    </a:moveTo>
                    <a:lnTo>
                      <a:pt x="0" y="0"/>
                    </a:lnTo>
                    <a:lnTo>
                      <a:pt x="1836420" y="0"/>
                    </a:lnTo>
                  </a:path>
                </a:pathLst>
              </a:custGeom>
              <a:grpFill/>
              <a:ln w="19050">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dirty="0" err="1">
                  <a:solidFill>
                    <a:schemeClr val="bg1"/>
                  </a:solidFill>
                  <a:latin typeface="+mj-lt"/>
                  <a:ea typeface="Segoe UI" pitchFamily="34" charset="0"/>
                  <a:cs typeface="Segoe UI" pitchFamily="34" charset="0"/>
                </a:endParaRPr>
              </a:p>
            </p:txBody>
          </p:sp>
        </p:grpSp>
        <p:cxnSp>
          <p:nvCxnSpPr>
            <p:cNvPr id="27" name="Straight Connector 26">
              <a:extLst>
                <a:ext uri="{FF2B5EF4-FFF2-40B4-BE49-F238E27FC236}">
                  <a16:creationId xmlns:a16="http://schemas.microsoft.com/office/drawing/2014/main" id="{609049CE-DF81-49A8-A135-CB7DEF238D72}"/>
                </a:ext>
              </a:extLst>
            </p:cNvPr>
            <p:cNvCxnSpPr>
              <a:cxnSpLocks/>
            </p:cNvCxnSpPr>
            <p:nvPr/>
          </p:nvCxnSpPr>
          <p:spPr>
            <a:xfrm flipH="1">
              <a:off x="4261104" y="3700001"/>
              <a:ext cx="0" cy="489351"/>
            </a:xfrm>
            <a:prstGeom prst="line">
              <a:avLst/>
            </a:prstGeom>
            <a:ln>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6CB0-8A4C-4925-8630-C8BED3F1A9FA}"/>
                </a:ext>
              </a:extLst>
            </p:cNvPr>
            <p:cNvCxnSpPr>
              <a:cxnSpLocks/>
            </p:cNvCxnSpPr>
            <p:nvPr/>
          </p:nvCxnSpPr>
          <p:spPr>
            <a:xfrm>
              <a:off x="6096859" y="3199204"/>
              <a:ext cx="0" cy="990148"/>
            </a:xfrm>
            <a:prstGeom prst="line">
              <a:avLst/>
            </a:prstGeom>
            <a:ln>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11C752-19CD-4837-ABA2-583F8DC8CD1E}"/>
                </a:ext>
              </a:extLst>
            </p:cNvPr>
            <p:cNvCxnSpPr>
              <a:cxnSpLocks/>
            </p:cNvCxnSpPr>
            <p:nvPr/>
          </p:nvCxnSpPr>
          <p:spPr>
            <a:xfrm>
              <a:off x="7941205" y="2684067"/>
              <a:ext cx="0" cy="1505285"/>
            </a:xfrm>
            <a:prstGeom prst="line">
              <a:avLst/>
            </a:prstGeom>
            <a:ln>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D1DF0BD-2294-4C6F-B7FB-991649184E79}"/>
                </a:ext>
              </a:extLst>
            </p:cNvPr>
            <p:cNvCxnSpPr>
              <a:cxnSpLocks/>
            </p:cNvCxnSpPr>
            <p:nvPr/>
          </p:nvCxnSpPr>
          <p:spPr>
            <a:xfrm>
              <a:off x="9775958" y="2192040"/>
              <a:ext cx="0" cy="1997312"/>
            </a:xfrm>
            <a:prstGeom prst="line">
              <a:avLst/>
            </a:prstGeom>
            <a:ln>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47CA6CE-AAFA-4FDB-9F0E-C6741715F4C8}"/>
                </a:ext>
              </a:extLst>
            </p:cNvPr>
            <p:cNvSpPr>
              <a:spLocks/>
            </p:cNvSpPr>
            <p:nvPr/>
          </p:nvSpPr>
          <p:spPr bwMode="auto">
            <a:xfrm>
              <a:off x="2427533" y="4032802"/>
              <a:ext cx="9179249" cy="375731"/>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600" dirty="0">
                  <a:solidFill>
                    <a:schemeClr val="accent1"/>
                  </a:solidFill>
                  <a:latin typeface="+mj-lt"/>
                  <a:ea typeface="Segoe UI" pitchFamily="34" charset="0"/>
                  <a:cs typeface="Segoe UI" pitchFamily="34" charset="0"/>
                </a:rPr>
                <a:t>Severity of Illness</a:t>
              </a:r>
              <a:endParaRPr lang="en-US" sz="1600" dirty="0" err="1">
                <a:solidFill>
                  <a:schemeClr val="accent1"/>
                </a:solidFill>
                <a:latin typeface="+mj-lt"/>
                <a:ea typeface="Segoe UI" pitchFamily="34" charset="0"/>
                <a:cs typeface="Segoe UI" pitchFamily="34" charset="0"/>
              </a:endParaRPr>
            </a:p>
          </p:txBody>
        </p:sp>
      </p:grpSp>
      <p:sp>
        <p:nvSpPr>
          <p:cNvPr id="37" name="Rectangle 36">
            <a:extLst>
              <a:ext uri="{FF2B5EF4-FFF2-40B4-BE49-F238E27FC236}">
                <a16:creationId xmlns:a16="http://schemas.microsoft.com/office/drawing/2014/main" id="{40A8331C-F208-4486-9FE4-4870A43551AA}"/>
              </a:ext>
            </a:extLst>
          </p:cNvPr>
          <p:cNvSpPr/>
          <p:nvPr/>
        </p:nvSpPr>
        <p:spPr bwMode="auto">
          <a:xfrm rot="16200000">
            <a:off x="5978773" y="316521"/>
            <a:ext cx="2028090" cy="10398371"/>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39" name="Rectangle: Top Corners Rounded 38">
            <a:extLst>
              <a:ext uri="{FF2B5EF4-FFF2-40B4-BE49-F238E27FC236}">
                <a16:creationId xmlns:a16="http://schemas.microsoft.com/office/drawing/2014/main" id="{6DFFE271-1F3B-4B57-B007-E1794E066D15}"/>
              </a:ext>
            </a:extLst>
          </p:cNvPr>
          <p:cNvSpPr/>
          <p:nvPr/>
        </p:nvSpPr>
        <p:spPr bwMode="auto">
          <a:xfrm rot="5400000" flipH="1">
            <a:off x="-23444" y="4525109"/>
            <a:ext cx="2028090" cy="1981199"/>
          </a:xfrm>
          <a:prstGeom prst="round2SameRect">
            <a:avLst>
              <a:gd name="adj1" fmla="val 393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FAC74ADD-BC38-4DE5-8323-79C70B4DBC1C}"/>
              </a:ext>
            </a:extLst>
          </p:cNvPr>
          <p:cNvSpPr/>
          <p:nvPr/>
        </p:nvSpPr>
        <p:spPr>
          <a:xfrm>
            <a:off x="584200" y="4653935"/>
            <a:ext cx="1349375" cy="1723549"/>
          </a:xfrm>
          <a:prstGeom prst="rect">
            <a:avLst/>
          </a:prstGeom>
        </p:spPr>
        <p:txBody>
          <a:bodyPr wrap="square" lIns="0" tIns="0" rIns="0" bIns="0">
            <a:spAutoFit/>
          </a:bodyPr>
          <a:lstStyle/>
          <a:p>
            <a:r>
              <a:rPr lang="en-US" sz="1400" dirty="0">
                <a:solidFill>
                  <a:schemeClr val="bg1"/>
                </a:solidFill>
              </a:rPr>
              <a:t>The </a:t>
            </a:r>
            <a:r>
              <a:rPr lang="en-US" sz="1400" dirty="0">
                <a:solidFill>
                  <a:schemeClr val="bg1"/>
                </a:solidFill>
                <a:latin typeface="+mj-lt"/>
              </a:rPr>
              <a:t>5 tiers </a:t>
            </a:r>
            <a:r>
              <a:rPr lang="en-US" sz="1400" dirty="0">
                <a:solidFill>
                  <a:schemeClr val="bg1"/>
                </a:solidFill>
              </a:rPr>
              <a:t>reflect the progression of</a:t>
            </a:r>
            <a:br>
              <a:rPr lang="en-US" sz="1400" dirty="0">
                <a:solidFill>
                  <a:schemeClr val="bg1"/>
                </a:solidFill>
              </a:rPr>
            </a:br>
            <a:r>
              <a:rPr lang="en-US" sz="1400" dirty="0">
                <a:solidFill>
                  <a:schemeClr val="bg1"/>
                </a:solidFill>
              </a:rPr>
              <a:t>a patient in their journey from consumer to a hospitalized patient.</a:t>
            </a:r>
          </a:p>
        </p:txBody>
      </p:sp>
      <p:grpSp>
        <p:nvGrpSpPr>
          <p:cNvPr id="40" name="Group 39">
            <a:extLst>
              <a:ext uri="{FF2B5EF4-FFF2-40B4-BE49-F238E27FC236}">
                <a16:creationId xmlns:a16="http://schemas.microsoft.com/office/drawing/2014/main" id="{7A46A4AC-B6D9-42DA-8C22-6AE5F37B2D9A}"/>
              </a:ext>
            </a:extLst>
          </p:cNvPr>
          <p:cNvGrpSpPr/>
          <p:nvPr/>
        </p:nvGrpSpPr>
        <p:grpSpPr>
          <a:xfrm>
            <a:off x="2133600" y="4594684"/>
            <a:ext cx="290513" cy="290513"/>
            <a:chOff x="2133600" y="4594684"/>
            <a:chExt cx="290513" cy="290513"/>
          </a:xfrm>
        </p:grpSpPr>
        <p:sp>
          <p:nvSpPr>
            <p:cNvPr id="45" name="Oval 44">
              <a:extLst>
                <a:ext uri="{FF2B5EF4-FFF2-40B4-BE49-F238E27FC236}">
                  <a16:creationId xmlns:a16="http://schemas.microsoft.com/office/drawing/2014/main" id="{46FCB876-C609-4CB0-AD4E-21AEC3EA4FC8}"/>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46" name="Oval 45">
              <a:extLst>
                <a:ext uri="{FF2B5EF4-FFF2-40B4-BE49-F238E27FC236}">
                  <a16:creationId xmlns:a16="http://schemas.microsoft.com/office/drawing/2014/main" id="{9CD7EF0F-E41A-4F82-8634-C8F1E3877320}"/>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1</a:t>
              </a:r>
              <a:endParaRPr lang="en-IN" sz="1400" dirty="0" err="1">
                <a:solidFill>
                  <a:schemeClr val="tx1"/>
                </a:solidFill>
                <a:latin typeface="+mj-lt"/>
                <a:ea typeface="Segoe UI" pitchFamily="34" charset="0"/>
                <a:cs typeface="Segoe UI" pitchFamily="34" charset="0"/>
              </a:endParaRPr>
            </a:p>
          </p:txBody>
        </p:sp>
      </p:grpSp>
      <p:sp>
        <p:nvSpPr>
          <p:cNvPr id="56" name="Rectangle 55">
            <a:extLst>
              <a:ext uri="{FF2B5EF4-FFF2-40B4-BE49-F238E27FC236}">
                <a16:creationId xmlns:a16="http://schemas.microsoft.com/office/drawing/2014/main" id="{510724E3-AACC-40E3-A4DE-093C850C9803}"/>
              </a:ext>
            </a:extLst>
          </p:cNvPr>
          <p:cNvSpPr>
            <a:spLocks/>
          </p:cNvSpPr>
          <p:nvPr/>
        </p:nvSpPr>
        <p:spPr bwMode="auto">
          <a:xfrm>
            <a:off x="2133600" y="4966313"/>
            <a:ext cx="1600200" cy="11310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ct val="0"/>
              </a:spcAft>
            </a:pPr>
            <a:r>
              <a:rPr lang="en-US" sz="1050" dirty="0">
                <a:solidFill>
                  <a:schemeClr val="tx1"/>
                </a:solidFill>
                <a:ea typeface="Segoe UI" pitchFamily="34" charset="0"/>
                <a:cs typeface="Segoe UI" pitchFamily="34" charset="0"/>
              </a:rPr>
              <a:t>Direct-to-consumer (DTC) virtual care services optimized to provide consumers with on-demand access to healthcare for low-acuity needs. </a:t>
            </a:r>
          </a:p>
        </p:txBody>
      </p:sp>
      <p:sp>
        <p:nvSpPr>
          <p:cNvPr id="57" name="Rectangle 56">
            <a:extLst>
              <a:ext uri="{FF2B5EF4-FFF2-40B4-BE49-F238E27FC236}">
                <a16:creationId xmlns:a16="http://schemas.microsoft.com/office/drawing/2014/main" id="{67184BD5-ED94-4988-BE57-E50291362651}"/>
              </a:ext>
            </a:extLst>
          </p:cNvPr>
          <p:cNvSpPr>
            <a:spLocks/>
          </p:cNvSpPr>
          <p:nvPr/>
        </p:nvSpPr>
        <p:spPr bwMode="auto">
          <a:xfrm>
            <a:off x="3952556" y="4966313"/>
            <a:ext cx="1765684" cy="11310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ct val="0"/>
              </a:spcAft>
            </a:pPr>
            <a:r>
              <a:rPr lang="en-US" sz="1050" dirty="0">
                <a:solidFill>
                  <a:schemeClr val="tx1"/>
                </a:solidFill>
                <a:ea typeface="Segoe UI" pitchFamily="34" charset="0"/>
                <a:cs typeface="Segoe UI" pitchFamily="34" charset="0"/>
              </a:rPr>
              <a:t>Direct-to-patient (DTP) virtual care services optimized to provide stable or moderate risk patients with scheduled access with their physician to perform diagnosis, treatment or consultation.</a:t>
            </a:r>
          </a:p>
        </p:txBody>
      </p:sp>
      <p:sp>
        <p:nvSpPr>
          <p:cNvPr id="58" name="Rectangle 57">
            <a:extLst>
              <a:ext uri="{FF2B5EF4-FFF2-40B4-BE49-F238E27FC236}">
                <a16:creationId xmlns:a16="http://schemas.microsoft.com/office/drawing/2014/main" id="{E5DB02AB-6E40-4C20-9BC8-CB9EF7DCD9B8}"/>
              </a:ext>
            </a:extLst>
          </p:cNvPr>
          <p:cNvSpPr>
            <a:spLocks/>
          </p:cNvSpPr>
          <p:nvPr/>
        </p:nvSpPr>
        <p:spPr bwMode="auto">
          <a:xfrm>
            <a:off x="5936996" y="4966313"/>
            <a:ext cx="1765684" cy="14542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ct val="0"/>
              </a:spcAft>
            </a:pPr>
            <a:r>
              <a:rPr lang="en-US" sz="1050" dirty="0">
                <a:solidFill>
                  <a:schemeClr val="tx1"/>
                </a:solidFill>
                <a:ea typeface="Segoe UI" pitchFamily="34" charset="0"/>
                <a:cs typeface="Segoe UI" pitchFamily="34" charset="0"/>
              </a:rPr>
              <a:t>Remote patient monitoring (RPM) virtual care services optimized to provide individuals with a chronic illness the integration of periodic and/or continuous biometric and environmental monitoring within diagnosis and treatment procedures. </a:t>
            </a:r>
          </a:p>
        </p:txBody>
      </p:sp>
      <p:sp>
        <p:nvSpPr>
          <p:cNvPr id="59" name="Rectangle 58">
            <a:extLst>
              <a:ext uri="{FF2B5EF4-FFF2-40B4-BE49-F238E27FC236}">
                <a16:creationId xmlns:a16="http://schemas.microsoft.com/office/drawing/2014/main" id="{4D2D04F9-3C67-498E-8427-94ED8F529777}"/>
              </a:ext>
            </a:extLst>
          </p:cNvPr>
          <p:cNvSpPr>
            <a:spLocks/>
          </p:cNvSpPr>
          <p:nvPr/>
        </p:nvSpPr>
        <p:spPr bwMode="auto">
          <a:xfrm>
            <a:off x="7921436" y="4966313"/>
            <a:ext cx="1765684" cy="14542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ct val="0"/>
              </a:spcAft>
            </a:pPr>
            <a:r>
              <a:rPr lang="en-US" sz="1050" dirty="0">
                <a:solidFill>
                  <a:schemeClr val="tx1"/>
                </a:solidFill>
                <a:ea typeface="Segoe UI" pitchFamily="34" charset="0"/>
                <a:cs typeface="Segoe UI" pitchFamily="34" charset="0"/>
              </a:rPr>
              <a:t>Complex care management</a:t>
            </a:r>
            <a:br>
              <a:rPr lang="en-US" sz="1050" dirty="0">
                <a:solidFill>
                  <a:schemeClr val="tx1"/>
                </a:solidFill>
                <a:ea typeface="Segoe UI" pitchFamily="34" charset="0"/>
                <a:cs typeface="Segoe UI" pitchFamily="34" charset="0"/>
              </a:rPr>
            </a:br>
            <a:r>
              <a:rPr lang="en-US" sz="1050" dirty="0">
                <a:solidFill>
                  <a:schemeClr val="tx1"/>
                </a:solidFill>
                <a:ea typeface="Segoe UI" pitchFamily="34" charset="0"/>
                <a:cs typeface="Segoe UI" pitchFamily="34" charset="0"/>
              </a:rPr>
              <a:t>(</a:t>
            </a:r>
            <a:r>
              <a:rPr lang="en-US" sz="1050" dirty="0" err="1">
                <a:solidFill>
                  <a:schemeClr val="tx1"/>
                </a:solidFill>
                <a:ea typeface="Segoe UI" pitchFamily="34" charset="0"/>
                <a:cs typeface="Segoe UI" pitchFamily="34" charset="0"/>
              </a:rPr>
              <a:t>CCM</a:t>
            </a:r>
            <a:r>
              <a:rPr lang="en-US" sz="1050" dirty="0">
                <a:solidFill>
                  <a:schemeClr val="tx1"/>
                </a:solidFill>
                <a:ea typeface="Segoe UI" pitchFamily="34" charset="0"/>
                <a:cs typeface="Segoe UI" pitchFamily="34" charset="0"/>
              </a:rPr>
              <a:t>) virtual care services optimized to provide proactive care management to individuals with complex needs, co- or </a:t>
            </a:r>
            <a:r>
              <a:rPr lang="en-US" sz="1050" dirty="0" err="1">
                <a:solidFill>
                  <a:schemeClr val="tx1"/>
                </a:solidFill>
                <a:ea typeface="Segoe UI" pitchFamily="34" charset="0"/>
                <a:cs typeface="Segoe UI" pitchFamily="34" charset="0"/>
              </a:rPr>
              <a:t>multimorbidities</a:t>
            </a:r>
            <a:r>
              <a:rPr lang="en-US" sz="1050" dirty="0">
                <a:solidFill>
                  <a:schemeClr val="tx1"/>
                </a:solidFill>
                <a:ea typeface="Segoe UI" pitchFamily="34" charset="0"/>
                <a:cs typeface="Segoe UI" pitchFamily="34" charset="0"/>
              </a:rPr>
              <a:t> for, who represent the highest consumers of healthcare services. </a:t>
            </a:r>
          </a:p>
        </p:txBody>
      </p:sp>
      <p:sp>
        <p:nvSpPr>
          <p:cNvPr id="60" name="Rectangle 59">
            <a:extLst>
              <a:ext uri="{FF2B5EF4-FFF2-40B4-BE49-F238E27FC236}">
                <a16:creationId xmlns:a16="http://schemas.microsoft.com/office/drawing/2014/main" id="{D1B5DCC2-EBAB-459C-BAC0-C6E401459E50}"/>
              </a:ext>
            </a:extLst>
          </p:cNvPr>
          <p:cNvSpPr>
            <a:spLocks/>
          </p:cNvSpPr>
          <p:nvPr/>
        </p:nvSpPr>
        <p:spPr bwMode="auto">
          <a:xfrm>
            <a:off x="9905874" y="4966313"/>
            <a:ext cx="1703515" cy="12926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ct val="0"/>
              </a:spcBef>
              <a:spcAft>
                <a:spcPct val="0"/>
              </a:spcAft>
            </a:pPr>
            <a:r>
              <a:rPr lang="en-US" sz="1050" dirty="0">
                <a:solidFill>
                  <a:schemeClr val="tx1"/>
                </a:solidFill>
                <a:ea typeface="Segoe UI" pitchFamily="34" charset="0"/>
                <a:cs typeface="Segoe UI" pitchFamily="34" charset="0"/>
              </a:rPr>
              <a:t>Hospital in the home (</a:t>
            </a:r>
            <a:r>
              <a:rPr lang="en-US" sz="1050" dirty="0" err="1">
                <a:solidFill>
                  <a:schemeClr val="tx1"/>
                </a:solidFill>
                <a:ea typeface="Segoe UI" pitchFamily="34" charset="0"/>
                <a:cs typeface="Segoe UI" pitchFamily="34" charset="0"/>
              </a:rPr>
              <a:t>HITH</a:t>
            </a:r>
            <a:r>
              <a:rPr lang="en-US" sz="1050" dirty="0">
                <a:solidFill>
                  <a:schemeClr val="tx1"/>
                </a:solidFill>
                <a:ea typeface="Segoe UI" pitchFamily="34" charset="0"/>
                <a:cs typeface="Segoe UI" pitchFamily="34" charset="0"/>
              </a:rPr>
              <a:t>) virtual care services optimized to provide continuous clinical diagnosis and treatment of patients as a substitute for services traditionally provided within an ambulatory care facility.</a:t>
            </a:r>
          </a:p>
        </p:txBody>
      </p:sp>
      <p:cxnSp>
        <p:nvCxnSpPr>
          <p:cNvPr id="64" name="Straight Connector 63">
            <a:extLst>
              <a:ext uri="{FF2B5EF4-FFF2-40B4-BE49-F238E27FC236}">
                <a16:creationId xmlns:a16="http://schemas.microsoft.com/office/drawing/2014/main" id="{6530EA5D-B1A9-4F9A-9B23-232C9B201B88}"/>
              </a:ext>
            </a:extLst>
          </p:cNvPr>
          <p:cNvCxnSpPr/>
          <p:nvPr/>
        </p:nvCxnSpPr>
        <p:spPr>
          <a:xfrm>
            <a:off x="3843178" y="4966313"/>
            <a:ext cx="0" cy="1454244"/>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723E7D-92BF-48ED-A572-99B9ED15A5A7}"/>
              </a:ext>
            </a:extLst>
          </p:cNvPr>
          <p:cNvCxnSpPr/>
          <p:nvPr/>
        </p:nvCxnSpPr>
        <p:spPr>
          <a:xfrm>
            <a:off x="5827618" y="4966313"/>
            <a:ext cx="0" cy="1454244"/>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DCF9C50-A734-4487-AE4E-A999D9ECA8B8}"/>
              </a:ext>
            </a:extLst>
          </p:cNvPr>
          <p:cNvCxnSpPr/>
          <p:nvPr/>
        </p:nvCxnSpPr>
        <p:spPr>
          <a:xfrm>
            <a:off x="7812058" y="4966313"/>
            <a:ext cx="0" cy="1454244"/>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B20A1C-F5BF-4CA1-9773-6E0652B01C9D}"/>
              </a:ext>
            </a:extLst>
          </p:cNvPr>
          <p:cNvCxnSpPr/>
          <p:nvPr/>
        </p:nvCxnSpPr>
        <p:spPr>
          <a:xfrm>
            <a:off x="9796498" y="4966313"/>
            <a:ext cx="0" cy="1454244"/>
          </a:xfrm>
          <a:prstGeom prst="line">
            <a:avLst/>
          </a:prstGeom>
          <a:ln w="3175">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6AF3E67-6770-4764-B77A-4E09444308B4}"/>
              </a:ext>
            </a:extLst>
          </p:cNvPr>
          <p:cNvSpPr txBox="1"/>
          <p:nvPr/>
        </p:nvSpPr>
        <p:spPr>
          <a:xfrm>
            <a:off x="584200" y="6558573"/>
            <a:ext cx="6832961" cy="215444"/>
          </a:xfrm>
          <a:prstGeom prst="rect">
            <a:avLst/>
          </a:prstGeom>
          <a:noFill/>
        </p:spPr>
        <p:txBody>
          <a:bodyPr wrap="none" lIns="0" rtlCol="0">
            <a:spAutoFit/>
          </a:bodyPr>
          <a:lstStyle/>
          <a:p>
            <a:r>
              <a:rPr lang="en-US" sz="800" dirty="0"/>
              <a:t>Reference: Gartner, Accelerate Virtual Care Adoption Using the 5-Tier Approach to Virtual Care Services Published 4 November 2020 - ID G00734459</a:t>
            </a:r>
          </a:p>
        </p:txBody>
      </p:sp>
      <p:grpSp>
        <p:nvGrpSpPr>
          <p:cNvPr id="108" name="Group 107">
            <a:extLst>
              <a:ext uri="{FF2B5EF4-FFF2-40B4-BE49-F238E27FC236}">
                <a16:creationId xmlns:a16="http://schemas.microsoft.com/office/drawing/2014/main" id="{6A562A20-8545-4B13-A5D6-9710F9656079}"/>
              </a:ext>
            </a:extLst>
          </p:cNvPr>
          <p:cNvGrpSpPr/>
          <p:nvPr/>
        </p:nvGrpSpPr>
        <p:grpSpPr>
          <a:xfrm>
            <a:off x="3952556" y="4594684"/>
            <a:ext cx="290513" cy="290513"/>
            <a:chOff x="2133600" y="4594684"/>
            <a:chExt cx="290513" cy="290513"/>
          </a:xfrm>
        </p:grpSpPr>
        <p:sp>
          <p:nvSpPr>
            <p:cNvPr id="109" name="Oval 108">
              <a:extLst>
                <a:ext uri="{FF2B5EF4-FFF2-40B4-BE49-F238E27FC236}">
                  <a16:creationId xmlns:a16="http://schemas.microsoft.com/office/drawing/2014/main" id="{BCDCAC1A-BE6A-4EC6-B3F3-F9CF766C0153}"/>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10" name="Oval 109">
              <a:extLst>
                <a:ext uri="{FF2B5EF4-FFF2-40B4-BE49-F238E27FC236}">
                  <a16:creationId xmlns:a16="http://schemas.microsoft.com/office/drawing/2014/main" id="{89410C49-3525-4A11-9C0B-9E4375404B8B}"/>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2</a:t>
              </a:r>
              <a:endParaRPr lang="en-IN" sz="1400" dirty="0" err="1">
                <a:solidFill>
                  <a:schemeClr val="tx1"/>
                </a:solidFill>
                <a:latin typeface="+mj-lt"/>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734BBAE7-5CB2-4E11-9E07-FC8B7048997B}"/>
              </a:ext>
            </a:extLst>
          </p:cNvPr>
          <p:cNvGrpSpPr/>
          <p:nvPr/>
        </p:nvGrpSpPr>
        <p:grpSpPr>
          <a:xfrm>
            <a:off x="5936996" y="4594684"/>
            <a:ext cx="290513" cy="290513"/>
            <a:chOff x="2133600" y="4594684"/>
            <a:chExt cx="290513" cy="290513"/>
          </a:xfrm>
        </p:grpSpPr>
        <p:sp>
          <p:nvSpPr>
            <p:cNvPr id="112" name="Oval 111">
              <a:extLst>
                <a:ext uri="{FF2B5EF4-FFF2-40B4-BE49-F238E27FC236}">
                  <a16:creationId xmlns:a16="http://schemas.microsoft.com/office/drawing/2014/main" id="{DC41A31C-6161-47E2-AA81-B71734929C71}"/>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13" name="Oval 112">
              <a:extLst>
                <a:ext uri="{FF2B5EF4-FFF2-40B4-BE49-F238E27FC236}">
                  <a16:creationId xmlns:a16="http://schemas.microsoft.com/office/drawing/2014/main" id="{788A631D-2B56-4936-A839-CF1E36778186}"/>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3</a:t>
              </a:r>
              <a:endParaRPr lang="en-IN" sz="1400" dirty="0" err="1">
                <a:solidFill>
                  <a:schemeClr val="tx1"/>
                </a:solidFill>
                <a:latin typeface="+mj-lt"/>
                <a:ea typeface="Segoe UI" pitchFamily="34" charset="0"/>
                <a:cs typeface="Segoe UI" pitchFamily="34" charset="0"/>
              </a:endParaRPr>
            </a:p>
          </p:txBody>
        </p:sp>
      </p:grpSp>
      <p:grpSp>
        <p:nvGrpSpPr>
          <p:cNvPr id="114" name="Group 113">
            <a:extLst>
              <a:ext uri="{FF2B5EF4-FFF2-40B4-BE49-F238E27FC236}">
                <a16:creationId xmlns:a16="http://schemas.microsoft.com/office/drawing/2014/main" id="{0F8ED698-3C95-426C-BE62-EA1C1F2C81D3}"/>
              </a:ext>
            </a:extLst>
          </p:cNvPr>
          <p:cNvGrpSpPr/>
          <p:nvPr/>
        </p:nvGrpSpPr>
        <p:grpSpPr>
          <a:xfrm>
            <a:off x="7921436" y="4594684"/>
            <a:ext cx="290513" cy="290513"/>
            <a:chOff x="2133600" y="4594684"/>
            <a:chExt cx="290513" cy="290513"/>
          </a:xfrm>
        </p:grpSpPr>
        <p:sp>
          <p:nvSpPr>
            <p:cNvPr id="115" name="Oval 114">
              <a:extLst>
                <a:ext uri="{FF2B5EF4-FFF2-40B4-BE49-F238E27FC236}">
                  <a16:creationId xmlns:a16="http://schemas.microsoft.com/office/drawing/2014/main" id="{5E9BDC27-B9CF-4D6C-B836-F5F522A0DE54}"/>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16" name="Oval 115">
              <a:extLst>
                <a:ext uri="{FF2B5EF4-FFF2-40B4-BE49-F238E27FC236}">
                  <a16:creationId xmlns:a16="http://schemas.microsoft.com/office/drawing/2014/main" id="{E0EFD3C4-E9FC-45FF-AFEE-33CC3AC02137}"/>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4</a:t>
              </a:r>
              <a:endParaRPr lang="en-IN" sz="1400" dirty="0" err="1">
                <a:solidFill>
                  <a:schemeClr val="tx1"/>
                </a:solidFill>
                <a:latin typeface="+mj-lt"/>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620D374E-FA6B-47B7-BFA7-AF9E4C2DCBE4}"/>
              </a:ext>
            </a:extLst>
          </p:cNvPr>
          <p:cNvGrpSpPr/>
          <p:nvPr/>
        </p:nvGrpSpPr>
        <p:grpSpPr>
          <a:xfrm>
            <a:off x="9905874" y="4594684"/>
            <a:ext cx="290513" cy="290513"/>
            <a:chOff x="2133600" y="4594684"/>
            <a:chExt cx="290513" cy="290513"/>
          </a:xfrm>
        </p:grpSpPr>
        <p:sp>
          <p:nvSpPr>
            <p:cNvPr id="118" name="Oval 117">
              <a:extLst>
                <a:ext uri="{FF2B5EF4-FFF2-40B4-BE49-F238E27FC236}">
                  <a16:creationId xmlns:a16="http://schemas.microsoft.com/office/drawing/2014/main" id="{647D8F02-EEA8-4ECD-A96C-025D7B05E484}"/>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19" name="Oval 118">
              <a:extLst>
                <a:ext uri="{FF2B5EF4-FFF2-40B4-BE49-F238E27FC236}">
                  <a16:creationId xmlns:a16="http://schemas.microsoft.com/office/drawing/2014/main" id="{178CD796-DE9D-47A3-8951-CCDA44230E35}"/>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chemeClr val="tx1"/>
                  </a:solidFill>
                  <a:latin typeface="+mj-lt"/>
                  <a:ea typeface="Segoe UI" pitchFamily="34" charset="0"/>
                  <a:cs typeface="Segoe UI" pitchFamily="34" charset="0"/>
                </a:rPr>
                <a:t>5</a:t>
              </a:r>
              <a:endParaRPr lang="en-IN" sz="1400" dirty="0" err="1">
                <a:solidFill>
                  <a:schemeClr val="tx1"/>
                </a:solidFill>
                <a:latin typeface="+mj-lt"/>
                <a:ea typeface="Segoe UI" pitchFamily="34" charset="0"/>
                <a:cs typeface="Segoe UI" pitchFamily="34" charset="0"/>
              </a:endParaRPr>
            </a:p>
          </p:txBody>
        </p:sp>
      </p:grpSp>
    </p:spTree>
    <p:extLst>
      <p:ext uri="{BB962C8B-B14F-4D97-AF65-F5344CB8AC3E}">
        <p14:creationId xmlns:p14="http://schemas.microsoft.com/office/powerpoint/2010/main" val="42942691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Top Corners Rounded 139">
            <a:extLst>
              <a:ext uri="{FF2B5EF4-FFF2-40B4-BE49-F238E27FC236}">
                <a16:creationId xmlns:a16="http://schemas.microsoft.com/office/drawing/2014/main" id="{4B9EA7DE-FC48-40CD-BEDE-AE07E480AE3F}"/>
              </a:ext>
            </a:extLst>
          </p:cNvPr>
          <p:cNvSpPr/>
          <p:nvPr/>
        </p:nvSpPr>
        <p:spPr bwMode="auto">
          <a:xfrm rot="5400000">
            <a:off x="8177459" y="2578765"/>
            <a:ext cx="1528011" cy="6501070"/>
          </a:xfrm>
          <a:prstGeom prst="round2SameRect">
            <a:avLst>
              <a:gd name="adj1" fmla="val 3285"/>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247" name="Rectangle: Rounded Corners 246">
            <a:extLst>
              <a:ext uri="{FF2B5EF4-FFF2-40B4-BE49-F238E27FC236}">
                <a16:creationId xmlns:a16="http://schemas.microsoft.com/office/drawing/2014/main" id="{30AE6A6D-22DA-4784-AA7D-D03C4C4EA18A}"/>
              </a:ext>
            </a:extLst>
          </p:cNvPr>
          <p:cNvSpPr/>
          <p:nvPr/>
        </p:nvSpPr>
        <p:spPr bwMode="auto">
          <a:xfrm>
            <a:off x="3298303" y="866274"/>
            <a:ext cx="6299201" cy="4086726"/>
          </a:xfrm>
          <a:prstGeom prst="roundRect">
            <a:avLst>
              <a:gd name="adj" fmla="val 1750"/>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 name="Title 6"/>
          <p:cNvSpPr>
            <a:spLocks noGrp="1"/>
          </p:cNvSpPr>
          <p:nvPr>
            <p:ph type="title"/>
          </p:nvPr>
        </p:nvSpPr>
        <p:spPr>
          <a:xfrm>
            <a:off x="588263" y="264695"/>
            <a:ext cx="11018520" cy="492443"/>
          </a:xfrm>
        </p:spPr>
        <p:txBody>
          <a:bodyPr/>
          <a:lstStyle/>
          <a:p>
            <a:r>
              <a:rPr lang="en-US" sz="3200" dirty="0"/>
              <a:t>Virtual Care: Advanced Care at Home</a:t>
            </a:r>
          </a:p>
        </p:txBody>
      </p:sp>
      <p:grpSp>
        <p:nvGrpSpPr>
          <p:cNvPr id="16" name="Group 15">
            <a:extLst>
              <a:ext uri="{FF2B5EF4-FFF2-40B4-BE49-F238E27FC236}">
                <a16:creationId xmlns:a16="http://schemas.microsoft.com/office/drawing/2014/main" id="{BF7AA871-CCED-4F74-9B1E-8E8AF564F0F3}"/>
              </a:ext>
            </a:extLst>
          </p:cNvPr>
          <p:cNvGrpSpPr/>
          <p:nvPr/>
        </p:nvGrpSpPr>
        <p:grpSpPr>
          <a:xfrm>
            <a:off x="3370493" y="889418"/>
            <a:ext cx="5701558" cy="3980032"/>
            <a:chOff x="6096000" y="1575219"/>
            <a:chExt cx="5981826" cy="4175676"/>
          </a:xfrm>
        </p:grpSpPr>
        <p:sp>
          <p:nvSpPr>
            <p:cNvPr id="94" name="Rectangle 93">
              <a:extLst>
                <a:ext uri="{FF2B5EF4-FFF2-40B4-BE49-F238E27FC236}">
                  <a16:creationId xmlns:a16="http://schemas.microsoft.com/office/drawing/2014/main" id="{638A6B9F-9679-4184-BD82-0E3DD408E88C}"/>
                </a:ext>
              </a:extLst>
            </p:cNvPr>
            <p:cNvSpPr/>
            <p:nvPr/>
          </p:nvSpPr>
          <p:spPr bwMode="auto">
            <a:xfrm>
              <a:off x="10450459" y="2615318"/>
              <a:ext cx="1210680" cy="372077"/>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r>
                <a:rPr lang="en-US" sz="900" dirty="0">
                  <a:solidFill>
                    <a:schemeClr val="tx1"/>
                  </a:solidFill>
                </a:rPr>
                <a:t>Skilled Nursing</a:t>
              </a:r>
              <a:br>
                <a:rPr lang="en-US" sz="900" dirty="0">
                  <a:solidFill>
                    <a:schemeClr val="tx1"/>
                  </a:solidFill>
                </a:rPr>
              </a:br>
              <a:r>
                <a:rPr lang="en-US" sz="900" dirty="0">
                  <a:solidFill>
                    <a:schemeClr val="tx1"/>
                  </a:solidFill>
                </a:rPr>
                <a:t>Rehab</a:t>
              </a:r>
            </a:p>
          </p:txBody>
        </p:sp>
        <p:sp>
          <p:nvSpPr>
            <p:cNvPr id="95" name="Rectangle 94">
              <a:extLst>
                <a:ext uri="{FF2B5EF4-FFF2-40B4-BE49-F238E27FC236}">
                  <a16:creationId xmlns:a16="http://schemas.microsoft.com/office/drawing/2014/main" id="{E96F1E3D-7DDC-4922-A46E-C51B3D9ECE54}"/>
                </a:ext>
              </a:extLst>
            </p:cNvPr>
            <p:cNvSpPr/>
            <p:nvPr/>
          </p:nvSpPr>
          <p:spPr bwMode="auto">
            <a:xfrm>
              <a:off x="10867146" y="4059502"/>
              <a:ext cx="1210680" cy="505229"/>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lvl="0"/>
              <a:r>
                <a:rPr lang="en-US" sz="900" dirty="0">
                  <a:solidFill>
                    <a:schemeClr val="tx1"/>
                  </a:solidFill>
                </a:rPr>
                <a:t>Local Advanced</a:t>
              </a:r>
              <a:br>
                <a:rPr lang="en-US" sz="900" dirty="0">
                  <a:solidFill>
                    <a:schemeClr val="tx1"/>
                  </a:solidFill>
                </a:rPr>
              </a:br>
              <a:r>
                <a:rPr lang="en-US" sz="900" dirty="0">
                  <a:solidFill>
                    <a:schemeClr val="tx1"/>
                  </a:solidFill>
                </a:rPr>
                <a:t>Practice Providers</a:t>
              </a:r>
            </a:p>
          </p:txBody>
        </p:sp>
        <p:sp>
          <p:nvSpPr>
            <p:cNvPr id="96" name="Rectangle 95">
              <a:extLst>
                <a:ext uri="{FF2B5EF4-FFF2-40B4-BE49-F238E27FC236}">
                  <a16:creationId xmlns:a16="http://schemas.microsoft.com/office/drawing/2014/main" id="{FC359FBB-D021-4A9B-B868-322D55990C60}"/>
                </a:ext>
              </a:extLst>
            </p:cNvPr>
            <p:cNvSpPr/>
            <p:nvPr/>
          </p:nvSpPr>
          <p:spPr bwMode="auto">
            <a:xfrm>
              <a:off x="10026061" y="5218283"/>
              <a:ext cx="1226060" cy="435922"/>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US" sz="900" dirty="0">
                  <a:solidFill>
                    <a:schemeClr val="tx1"/>
                  </a:solidFill>
                </a:rPr>
                <a:t>Centralized</a:t>
              </a:r>
              <a:br>
                <a:rPr lang="en-US" sz="900" dirty="0">
                  <a:solidFill>
                    <a:schemeClr val="tx1"/>
                  </a:solidFill>
                </a:rPr>
              </a:br>
              <a:r>
                <a:rPr lang="en-US" sz="900" dirty="0">
                  <a:solidFill>
                    <a:schemeClr val="tx1"/>
                  </a:solidFill>
                </a:rPr>
                <a:t>Doctor + RN</a:t>
              </a:r>
              <a:br>
                <a:rPr lang="en-US" sz="900" dirty="0">
                  <a:solidFill>
                    <a:schemeClr val="tx1"/>
                  </a:solidFill>
                </a:rPr>
              </a:br>
              <a:r>
                <a:rPr lang="en-US" sz="900" dirty="0">
                  <a:solidFill>
                    <a:schemeClr val="tx1"/>
                  </a:solidFill>
                </a:rPr>
                <a:t>Team, Specialists</a:t>
              </a:r>
            </a:p>
          </p:txBody>
        </p:sp>
        <p:sp>
          <p:nvSpPr>
            <p:cNvPr id="97" name="Rectangle 96">
              <a:extLst>
                <a:ext uri="{FF2B5EF4-FFF2-40B4-BE49-F238E27FC236}">
                  <a16:creationId xmlns:a16="http://schemas.microsoft.com/office/drawing/2014/main" id="{0DB452D0-81B4-4627-A632-5D9804E74AE2}"/>
                </a:ext>
              </a:extLst>
            </p:cNvPr>
            <p:cNvSpPr/>
            <p:nvPr/>
          </p:nvSpPr>
          <p:spPr bwMode="auto">
            <a:xfrm>
              <a:off x="6399530" y="5141451"/>
              <a:ext cx="1454076" cy="435922"/>
            </a:xfrm>
            <a:prstGeom prst="rect">
              <a:avLst/>
            </a:prstGeom>
            <a:no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r"/>
              <a:r>
                <a:rPr lang="en-US" sz="900" dirty="0">
                  <a:solidFill>
                    <a:schemeClr val="tx1"/>
                  </a:solidFill>
                </a:rPr>
                <a:t>Medical Command</a:t>
              </a:r>
              <a:br>
                <a:rPr lang="en-US" sz="900" dirty="0">
                  <a:solidFill>
                    <a:schemeClr val="tx1"/>
                  </a:solidFill>
                </a:rPr>
              </a:br>
              <a:r>
                <a:rPr lang="en-US" sz="900" dirty="0">
                  <a:solidFill>
                    <a:schemeClr val="tx1"/>
                  </a:solidFill>
                </a:rPr>
                <a:t>Center Provider virtually assess patients, orders, etc. </a:t>
              </a:r>
            </a:p>
          </p:txBody>
        </p:sp>
        <p:sp>
          <p:nvSpPr>
            <p:cNvPr id="98" name="Rectangle 97">
              <a:extLst>
                <a:ext uri="{FF2B5EF4-FFF2-40B4-BE49-F238E27FC236}">
                  <a16:creationId xmlns:a16="http://schemas.microsoft.com/office/drawing/2014/main" id="{9BF478D2-FBBD-4DD9-B469-6F0BA391B6CF}"/>
                </a:ext>
              </a:extLst>
            </p:cNvPr>
            <p:cNvSpPr/>
            <p:nvPr/>
          </p:nvSpPr>
          <p:spPr bwMode="auto">
            <a:xfrm>
              <a:off x="6096000" y="4059502"/>
              <a:ext cx="768350" cy="462516"/>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r"/>
              <a:r>
                <a:rPr lang="en-US" sz="900" dirty="0">
                  <a:solidFill>
                    <a:schemeClr val="tx1"/>
                  </a:solidFill>
                </a:rPr>
                <a:t>Paramedicine</a:t>
              </a:r>
            </a:p>
          </p:txBody>
        </p:sp>
        <p:sp>
          <p:nvSpPr>
            <p:cNvPr id="99" name="Rectangle 98">
              <a:extLst>
                <a:ext uri="{FF2B5EF4-FFF2-40B4-BE49-F238E27FC236}">
                  <a16:creationId xmlns:a16="http://schemas.microsoft.com/office/drawing/2014/main" id="{8364DD22-967D-478F-B2C7-8D19C3BC5FE4}"/>
                </a:ext>
              </a:extLst>
            </p:cNvPr>
            <p:cNvSpPr/>
            <p:nvPr/>
          </p:nvSpPr>
          <p:spPr bwMode="auto">
            <a:xfrm>
              <a:off x="6254285" y="2573123"/>
              <a:ext cx="1210680" cy="456467"/>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r>
                <a:rPr lang="en-US" sz="900" dirty="0">
                  <a:solidFill>
                    <a:schemeClr val="tx1"/>
                  </a:solidFill>
                </a:rPr>
                <a:t>Labs Imaging</a:t>
              </a:r>
            </a:p>
          </p:txBody>
        </p:sp>
        <p:sp>
          <p:nvSpPr>
            <p:cNvPr id="100" name="Rectangle 99">
              <a:extLst>
                <a:ext uri="{FF2B5EF4-FFF2-40B4-BE49-F238E27FC236}">
                  <a16:creationId xmlns:a16="http://schemas.microsoft.com/office/drawing/2014/main" id="{F3C63AF8-DD25-4841-8CDD-0C4C0B2D6FE7}"/>
                </a:ext>
              </a:extLst>
            </p:cNvPr>
            <p:cNvSpPr/>
            <p:nvPr/>
          </p:nvSpPr>
          <p:spPr bwMode="auto">
            <a:xfrm>
              <a:off x="8205577" y="1575219"/>
              <a:ext cx="1454073" cy="330376"/>
            </a:xfrm>
            <a:prstGeom prst="rect">
              <a:avLst/>
            </a:prstGeom>
            <a:solidFill>
              <a:schemeClr val="bg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r>
                <a:rPr lang="en-US" sz="900" dirty="0">
                  <a:solidFill>
                    <a:schemeClr val="tx1"/>
                  </a:solidFill>
                </a:rPr>
                <a:t>IV Access/Meds</a:t>
              </a:r>
            </a:p>
          </p:txBody>
        </p:sp>
        <p:sp>
          <p:nvSpPr>
            <p:cNvPr id="92" name="Oval 7_1">
              <a:extLst>
                <a:ext uri="{FF2B5EF4-FFF2-40B4-BE49-F238E27FC236}">
                  <a16:creationId xmlns:a16="http://schemas.microsoft.com/office/drawing/2014/main" id="{6804FA16-2D12-481F-AB15-BBB1F67F4770}"/>
                </a:ext>
              </a:extLst>
            </p:cNvPr>
            <p:cNvSpPr/>
            <p:nvPr/>
          </p:nvSpPr>
          <p:spPr bwMode="auto">
            <a:xfrm>
              <a:off x="7436313" y="2393928"/>
              <a:ext cx="3010560" cy="3010559"/>
            </a:xfrm>
            <a:prstGeom prst="ellipse">
              <a:avLst/>
            </a:prstGeom>
            <a:noFill/>
            <a:ln w="6350">
              <a:solidFill>
                <a:schemeClr val="bg1">
                  <a:lumMod val="75000"/>
                </a:schemeClr>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dirty="0" err="1">
                <a:solidFill>
                  <a:schemeClr val="tx1"/>
                </a:solidFill>
                <a:latin typeface="+mj-lt"/>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48CC6556-7476-4A22-96D4-47F1403DFE35}"/>
                </a:ext>
              </a:extLst>
            </p:cNvPr>
            <p:cNvCxnSpPr>
              <a:cxnSpLocks/>
            </p:cNvCxnSpPr>
            <p:nvPr/>
          </p:nvCxnSpPr>
          <p:spPr>
            <a:xfrm>
              <a:off x="7838145" y="2985144"/>
              <a:ext cx="298865" cy="213894"/>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D9376C3-D062-49F3-8976-3F57C2CAA121}"/>
                </a:ext>
              </a:extLst>
            </p:cNvPr>
            <p:cNvCxnSpPr>
              <a:cxnSpLocks/>
            </p:cNvCxnSpPr>
            <p:nvPr/>
          </p:nvCxnSpPr>
          <p:spPr>
            <a:xfrm flipV="1">
              <a:off x="7430504" y="4122117"/>
              <a:ext cx="506046" cy="146227"/>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62C3F2C-F7BA-418D-8E5A-5FDA0E5B34AA}"/>
                </a:ext>
              </a:extLst>
            </p:cNvPr>
            <p:cNvSpPr/>
            <p:nvPr/>
          </p:nvSpPr>
          <p:spPr bwMode="auto">
            <a:xfrm>
              <a:off x="7883245" y="2840860"/>
              <a:ext cx="2116697" cy="2116696"/>
            </a:xfrm>
            <a:prstGeom prst="ellipse">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54864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1400" dirty="0">
                  <a:solidFill>
                    <a:schemeClr val="tx1"/>
                  </a:solidFill>
                  <a:latin typeface="+mj-lt"/>
                  <a:ea typeface="Segoe UI" pitchFamily="34" charset="0"/>
                  <a:cs typeface="Segoe UI" pitchFamily="34" charset="0"/>
                </a:rPr>
                <a:t>Transform </a:t>
              </a:r>
              <a:br>
                <a:rPr lang="en-IN" sz="1400" dirty="0">
                  <a:solidFill>
                    <a:schemeClr val="tx1"/>
                  </a:solidFill>
                  <a:latin typeface="+mj-lt"/>
                  <a:ea typeface="Segoe UI" pitchFamily="34" charset="0"/>
                  <a:cs typeface="Segoe UI" pitchFamily="34" charset="0"/>
                </a:rPr>
              </a:br>
              <a:r>
                <a:rPr lang="en-IN" sz="1400" dirty="0">
                  <a:solidFill>
                    <a:schemeClr val="tx1"/>
                  </a:solidFill>
                  <a:latin typeface="+mj-lt"/>
                  <a:ea typeface="Segoe UI" pitchFamily="34" charset="0"/>
                  <a:cs typeface="Segoe UI" pitchFamily="34" charset="0"/>
                </a:rPr>
                <a:t>home into </a:t>
              </a:r>
              <a:br>
                <a:rPr lang="en-IN" sz="1400" dirty="0">
                  <a:solidFill>
                    <a:schemeClr val="tx1"/>
                  </a:solidFill>
                  <a:latin typeface="+mj-lt"/>
                  <a:ea typeface="Segoe UI" pitchFamily="34" charset="0"/>
                  <a:cs typeface="Segoe UI" pitchFamily="34" charset="0"/>
                </a:rPr>
              </a:br>
              <a:r>
                <a:rPr lang="en-IN" sz="1400" dirty="0">
                  <a:solidFill>
                    <a:schemeClr val="tx1"/>
                  </a:solidFill>
                  <a:latin typeface="+mj-lt"/>
                  <a:ea typeface="Segoe UI" pitchFamily="34" charset="0"/>
                  <a:cs typeface="Segoe UI" pitchFamily="34" charset="0"/>
                </a:rPr>
                <a:t>virtual hospital</a:t>
              </a:r>
              <a:endParaRPr lang="en-US" sz="1400" dirty="0" err="1">
                <a:solidFill>
                  <a:schemeClr val="tx1"/>
                </a:solidFill>
                <a:latin typeface="+mj-lt"/>
                <a:ea typeface="Segoe UI" pitchFamily="34" charset="0"/>
                <a:cs typeface="Segoe UI" pitchFamily="34" charset="0"/>
              </a:endParaRPr>
            </a:p>
          </p:txBody>
        </p:sp>
        <p:grpSp>
          <p:nvGrpSpPr>
            <p:cNvPr id="14" name="Group 13">
              <a:extLst>
                <a:ext uri="{FF2B5EF4-FFF2-40B4-BE49-F238E27FC236}">
                  <a16:creationId xmlns:a16="http://schemas.microsoft.com/office/drawing/2014/main" id="{BE0652AE-9507-4A37-A332-1AD6D7D1A914}"/>
                </a:ext>
              </a:extLst>
            </p:cNvPr>
            <p:cNvGrpSpPr/>
            <p:nvPr/>
          </p:nvGrpSpPr>
          <p:grpSpPr>
            <a:xfrm>
              <a:off x="8720136" y="3239576"/>
              <a:ext cx="442914" cy="432024"/>
              <a:chOff x="4805998" y="4949665"/>
              <a:chExt cx="469986" cy="458431"/>
            </a:xfrm>
          </p:grpSpPr>
          <p:sp>
            <p:nvSpPr>
              <p:cNvPr id="35" name="Freeform: Shape 34">
                <a:extLst>
                  <a:ext uri="{FF2B5EF4-FFF2-40B4-BE49-F238E27FC236}">
                    <a16:creationId xmlns:a16="http://schemas.microsoft.com/office/drawing/2014/main" id="{E1B9E9B9-2768-4CAE-AC12-66E1B6AE8AD5}"/>
                  </a:ext>
                </a:extLst>
              </p:cNvPr>
              <p:cNvSpPr/>
              <p:nvPr/>
            </p:nvSpPr>
            <p:spPr>
              <a:xfrm>
                <a:off x="4805998" y="4949665"/>
                <a:ext cx="469986" cy="458431"/>
              </a:xfrm>
              <a:custGeom>
                <a:avLst/>
                <a:gdLst>
                  <a:gd name="connsiteX0" fmla="*/ 6768 w 819150"/>
                  <a:gd name="connsiteY0" fmla="*/ 590355 h 590550"/>
                  <a:gd name="connsiteX1" fmla="*/ 818013 w 819150"/>
                  <a:gd name="connsiteY1" fmla="*/ 590355 h 590550"/>
                  <a:gd name="connsiteX2" fmla="*/ 810108 w 819150"/>
                  <a:gd name="connsiteY2" fmla="*/ 255885 h 590550"/>
                  <a:gd name="connsiteX3" fmla="*/ 573030 w 819150"/>
                  <a:gd name="connsiteY3" fmla="*/ 20712 h 590550"/>
                  <a:gd name="connsiteX4" fmla="*/ 338620 w 819150"/>
                  <a:gd name="connsiteY4" fmla="*/ 255885 h 590550"/>
                  <a:gd name="connsiteX5" fmla="*/ 383387 w 819150"/>
                  <a:gd name="connsiteY5" fmla="*/ 208850 h 590550"/>
                  <a:gd name="connsiteX6" fmla="*/ 383387 w 819150"/>
                  <a:gd name="connsiteY6" fmla="*/ 480608 h 590550"/>
                  <a:gd name="connsiteX7" fmla="*/ 491400 w 819150"/>
                  <a:gd name="connsiteY7" fmla="*/ 480608 h 590550"/>
                  <a:gd name="connsiteX8" fmla="*/ 491400 w 819150"/>
                  <a:gd name="connsiteY8" fmla="*/ 323827 h 590550"/>
                  <a:gd name="connsiteX9" fmla="*/ 654754 w 819150"/>
                  <a:gd name="connsiteY9" fmla="*/ 323827 h 590550"/>
                  <a:gd name="connsiteX10" fmla="*/ 654754 w 819150"/>
                  <a:gd name="connsiteY10" fmla="*/ 480608 h 590550"/>
                  <a:gd name="connsiteX11" fmla="*/ 762672 w 819150"/>
                  <a:gd name="connsiteY11" fmla="*/ 480608 h 590550"/>
                  <a:gd name="connsiteX12" fmla="*/ 762672 w 819150"/>
                  <a:gd name="connsiteY12" fmla="*/ 208850 h 590550"/>
                  <a:gd name="connsiteX13" fmla="*/ 112115 w 819150"/>
                  <a:gd name="connsiteY13" fmla="*/ -195 h 590550"/>
                  <a:gd name="connsiteX14" fmla="*/ -1137 w 819150"/>
                  <a:gd name="connsiteY14" fmla="*/ 195782 h 590550"/>
                  <a:gd name="connsiteX15" fmla="*/ 112115 w 819150"/>
                  <a:gd name="connsiteY15" fmla="*/ 318597 h 590550"/>
                  <a:gd name="connsiteX16" fmla="*/ 222701 w 819150"/>
                  <a:gd name="connsiteY16" fmla="*/ 195782 h 590550"/>
                  <a:gd name="connsiteX17" fmla="*/ 112115 w 819150"/>
                  <a:gd name="connsiteY17" fmla="*/ -195 h 590550"/>
                  <a:gd name="connsiteX18" fmla="*/ 112115 w 819150"/>
                  <a:gd name="connsiteY18" fmla="*/ 318597 h 590550"/>
                  <a:gd name="connsiteX19" fmla="*/ 112115 w 819150"/>
                  <a:gd name="connsiteY19" fmla="*/ 480608 h 590550"/>
                  <a:gd name="connsiteX0" fmla="*/ 811245 w 811245"/>
                  <a:gd name="connsiteY0" fmla="*/ 256080 h 480803"/>
                  <a:gd name="connsiteX1" fmla="*/ 574167 w 811245"/>
                  <a:gd name="connsiteY1" fmla="*/ 20907 h 480803"/>
                  <a:gd name="connsiteX2" fmla="*/ 339757 w 811245"/>
                  <a:gd name="connsiteY2" fmla="*/ 256080 h 480803"/>
                  <a:gd name="connsiteX3" fmla="*/ 384524 w 811245"/>
                  <a:gd name="connsiteY3" fmla="*/ 209045 h 480803"/>
                  <a:gd name="connsiteX4" fmla="*/ 384524 w 811245"/>
                  <a:gd name="connsiteY4" fmla="*/ 480803 h 480803"/>
                  <a:gd name="connsiteX5" fmla="*/ 492537 w 811245"/>
                  <a:gd name="connsiteY5" fmla="*/ 480803 h 480803"/>
                  <a:gd name="connsiteX6" fmla="*/ 492537 w 811245"/>
                  <a:gd name="connsiteY6" fmla="*/ 324022 h 480803"/>
                  <a:gd name="connsiteX7" fmla="*/ 655891 w 811245"/>
                  <a:gd name="connsiteY7" fmla="*/ 324022 h 480803"/>
                  <a:gd name="connsiteX8" fmla="*/ 655891 w 811245"/>
                  <a:gd name="connsiteY8" fmla="*/ 480803 h 480803"/>
                  <a:gd name="connsiteX9" fmla="*/ 763809 w 811245"/>
                  <a:gd name="connsiteY9" fmla="*/ 480803 h 480803"/>
                  <a:gd name="connsiteX10" fmla="*/ 763809 w 811245"/>
                  <a:gd name="connsiteY10" fmla="*/ 209045 h 480803"/>
                  <a:gd name="connsiteX11" fmla="*/ 113252 w 811245"/>
                  <a:gd name="connsiteY11" fmla="*/ 0 h 480803"/>
                  <a:gd name="connsiteX12" fmla="*/ 0 w 811245"/>
                  <a:gd name="connsiteY12" fmla="*/ 195977 h 480803"/>
                  <a:gd name="connsiteX13" fmla="*/ 113252 w 811245"/>
                  <a:gd name="connsiteY13" fmla="*/ 318792 h 480803"/>
                  <a:gd name="connsiteX14" fmla="*/ 223838 w 811245"/>
                  <a:gd name="connsiteY14" fmla="*/ 195977 h 480803"/>
                  <a:gd name="connsiteX15" fmla="*/ 113252 w 811245"/>
                  <a:gd name="connsiteY15" fmla="*/ 0 h 480803"/>
                  <a:gd name="connsiteX16" fmla="*/ 113252 w 811245"/>
                  <a:gd name="connsiteY16" fmla="*/ 318792 h 480803"/>
                  <a:gd name="connsiteX17" fmla="*/ 113252 w 811245"/>
                  <a:gd name="connsiteY17" fmla="*/ 480803 h 480803"/>
                  <a:gd name="connsiteX0" fmla="*/ 811245 w 811245"/>
                  <a:gd name="connsiteY0" fmla="*/ 256080 h 480803"/>
                  <a:gd name="connsiteX1" fmla="*/ 574167 w 811245"/>
                  <a:gd name="connsiteY1" fmla="*/ 20907 h 480803"/>
                  <a:gd name="connsiteX2" fmla="*/ 339757 w 811245"/>
                  <a:gd name="connsiteY2" fmla="*/ 256080 h 480803"/>
                  <a:gd name="connsiteX3" fmla="*/ 384524 w 811245"/>
                  <a:gd name="connsiteY3" fmla="*/ 209045 h 480803"/>
                  <a:gd name="connsiteX4" fmla="*/ 384524 w 811245"/>
                  <a:gd name="connsiteY4" fmla="*/ 480803 h 480803"/>
                  <a:gd name="connsiteX5" fmla="*/ 492537 w 811245"/>
                  <a:gd name="connsiteY5" fmla="*/ 480803 h 480803"/>
                  <a:gd name="connsiteX6" fmla="*/ 492537 w 811245"/>
                  <a:gd name="connsiteY6" fmla="*/ 324022 h 480803"/>
                  <a:gd name="connsiteX7" fmla="*/ 655891 w 811245"/>
                  <a:gd name="connsiteY7" fmla="*/ 324022 h 480803"/>
                  <a:gd name="connsiteX8" fmla="*/ 655891 w 811245"/>
                  <a:gd name="connsiteY8" fmla="*/ 480803 h 480803"/>
                  <a:gd name="connsiteX9" fmla="*/ 763809 w 811245"/>
                  <a:gd name="connsiteY9" fmla="*/ 480803 h 480803"/>
                  <a:gd name="connsiteX10" fmla="*/ 763809 w 811245"/>
                  <a:gd name="connsiteY10" fmla="*/ 209045 h 480803"/>
                  <a:gd name="connsiteX11" fmla="*/ 113252 w 811245"/>
                  <a:gd name="connsiteY11" fmla="*/ 0 h 480803"/>
                  <a:gd name="connsiteX12" fmla="*/ 0 w 811245"/>
                  <a:gd name="connsiteY12" fmla="*/ 195977 h 480803"/>
                  <a:gd name="connsiteX13" fmla="*/ 113252 w 811245"/>
                  <a:gd name="connsiteY13" fmla="*/ 318792 h 480803"/>
                  <a:gd name="connsiteX14" fmla="*/ 113252 w 811245"/>
                  <a:gd name="connsiteY14" fmla="*/ 0 h 480803"/>
                  <a:gd name="connsiteX15" fmla="*/ 113252 w 811245"/>
                  <a:gd name="connsiteY15" fmla="*/ 318792 h 480803"/>
                  <a:gd name="connsiteX16" fmla="*/ 113252 w 811245"/>
                  <a:gd name="connsiteY16" fmla="*/ 480803 h 480803"/>
                  <a:gd name="connsiteX0" fmla="*/ 811245 w 811245"/>
                  <a:gd name="connsiteY0" fmla="*/ 235173 h 459896"/>
                  <a:gd name="connsiteX1" fmla="*/ 574167 w 811245"/>
                  <a:gd name="connsiteY1" fmla="*/ 0 h 459896"/>
                  <a:gd name="connsiteX2" fmla="*/ 339757 w 811245"/>
                  <a:gd name="connsiteY2" fmla="*/ 235173 h 459896"/>
                  <a:gd name="connsiteX3" fmla="*/ 384524 w 811245"/>
                  <a:gd name="connsiteY3" fmla="*/ 188138 h 459896"/>
                  <a:gd name="connsiteX4" fmla="*/ 384524 w 811245"/>
                  <a:gd name="connsiteY4" fmla="*/ 459896 h 459896"/>
                  <a:gd name="connsiteX5" fmla="*/ 492537 w 811245"/>
                  <a:gd name="connsiteY5" fmla="*/ 459896 h 459896"/>
                  <a:gd name="connsiteX6" fmla="*/ 492537 w 811245"/>
                  <a:gd name="connsiteY6" fmla="*/ 303115 h 459896"/>
                  <a:gd name="connsiteX7" fmla="*/ 655891 w 811245"/>
                  <a:gd name="connsiteY7" fmla="*/ 303115 h 459896"/>
                  <a:gd name="connsiteX8" fmla="*/ 655891 w 811245"/>
                  <a:gd name="connsiteY8" fmla="*/ 459896 h 459896"/>
                  <a:gd name="connsiteX9" fmla="*/ 763809 w 811245"/>
                  <a:gd name="connsiteY9" fmla="*/ 459896 h 459896"/>
                  <a:gd name="connsiteX10" fmla="*/ 763809 w 811245"/>
                  <a:gd name="connsiteY10" fmla="*/ 188138 h 459896"/>
                  <a:gd name="connsiteX11" fmla="*/ 113252 w 811245"/>
                  <a:gd name="connsiteY11" fmla="*/ 297885 h 459896"/>
                  <a:gd name="connsiteX12" fmla="*/ 0 w 811245"/>
                  <a:gd name="connsiteY12" fmla="*/ 175070 h 459896"/>
                  <a:gd name="connsiteX13" fmla="*/ 113252 w 811245"/>
                  <a:gd name="connsiteY13" fmla="*/ 297885 h 459896"/>
                  <a:gd name="connsiteX14" fmla="*/ 113252 w 811245"/>
                  <a:gd name="connsiteY14" fmla="*/ 297885 h 459896"/>
                  <a:gd name="connsiteX15" fmla="*/ 113252 w 811245"/>
                  <a:gd name="connsiteY15" fmla="*/ 459896 h 459896"/>
                  <a:gd name="connsiteX0" fmla="*/ 697993 w 697993"/>
                  <a:gd name="connsiteY0" fmla="*/ 235173 h 459896"/>
                  <a:gd name="connsiteX1" fmla="*/ 460915 w 697993"/>
                  <a:gd name="connsiteY1" fmla="*/ 0 h 459896"/>
                  <a:gd name="connsiteX2" fmla="*/ 226505 w 697993"/>
                  <a:gd name="connsiteY2" fmla="*/ 235173 h 459896"/>
                  <a:gd name="connsiteX3" fmla="*/ 271272 w 697993"/>
                  <a:gd name="connsiteY3" fmla="*/ 188138 h 459896"/>
                  <a:gd name="connsiteX4" fmla="*/ 271272 w 697993"/>
                  <a:gd name="connsiteY4" fmla="*/ 459896 h 459896"/>
                  <a:gd name="connsiteX5" fmla="*/ 379285 w 697993"/>
                  <a:gd name="connsiteY5" fmla="*/ 459896 h 459896"/>
                  <a:gd name="connsiteX6" fmla="*/ 379285 w 697993"/>
                  <a:gd name="connsiteY6" fmla="*/ 303115 h 459896"/>
                  <a:gd name="connsiteX7" fmla="*/ 542639 w 697993"/>
                  <a:gd name="connsiteY7" fmla="*/ 303115 h 459896"/>
                  <a:gd name="connsiteX8" fmla="*/ 542639 w 697993"/>
                  <a:gd name="connsiteY8" fmla="*/ 459896 h 459896"/>
                  <a:gd name="connsiteX9" fmla="*/ 650557 w 697993"/>
                  <a:gd name="connsiteY9" fmla="*/ 459896 h 459896"/>
                  <a:gd name="connsiteX10" fmla="*/ 650557 w 697993"/>
                  <a:gd name="connsiteY10" fmla="*/ 188138 h 459896"/>
                  <a:gd name="connsiteX11" fmla="*/ 0 w 697993"/>
                  <a:gd name="connsiteY11" fmla="*/ 297885 h 459896"/>
                  <a:gd name="connsiteX12" fmla="*/ 0 w 697993"/>
                  <a:gd name="connsiteY12" fmla="*/ 459896 h 459896"/>
                  <a:gd name="connsiteX0" fmla="*/ 471488 w 471488"/>
                  <a:gd name="connsiteY0" fmla="*/ 235173 h 459896"/>
                  <a:gd name="connsiteX1" fmla="*/ 234410 w 471488"/>
                  <a:gd name="connsiteY1" fmla="*/ 0 h 459896"/>
                  <a:gd name="connsiteX2" fmla="*/ 0 w 471488"/>
                  <a:gd name="connsiteY2" fmla="*/ 235173 h 459896"/>
                  <a:gd name="connsiteX3" fmla="*/ 44767 w 471488"/>
                  <a:gd name="connsiteY3" fmla="*/ 188138 h 459896"/>
                  <a:gd name="connsiteX4" fmla="*/ 44767 w 471488"/>
                  <a:gd name="connsiteY4" fmla="*/ 459896 h 459896"/>
                  <a:gd name="connsiteX5" fmla="*/ 152780 w 471488"/>
                  <a:gd name="connsiteY5" fmla="*/ 459896 h 459896"/>
                  <a:gd name="connsiteX6" fmla="*/ 152780 w 471488"/>
                  <a:gd name="connsiteY6" fmla="*/ 303115 h 459896"/>
                  <a:gd name="connsiteX7" fmla="*/ 316134 w 471488"/>
                  <a:gd name="connsiteY7" fmla="*/ 303115 h 459896"/>
                  <a:gd name="connsiteX8" fmla="*/ 316134 w 471488"/>
                  <a:gd name="connsiteY8" fmla="*/ 459896 h 459896"/>
                  <a:gd name="connsiteX9" fmla="*/ 424052 w 471488"/>
                  <a:gd name="connsiteY9" fmla="*/ 459896 h 459896"/>
                  <a:gd name="connsiteX10" fmla="*/ 424052 w 471488"/>
                  <a:gd name="connsiteY10" fmla="*/ 188138 h 45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88" h="459896">
                    <a:moveTo>
                      <a:pt x="471488" y="235173"/>
                    </a:moveTo>
                    <a:lnTo>
                      <a:pt x="234410" y="0"/>
                    </a:lnTo>
                    <a:lnTo>
                      <a:pt x="0" y="235173"/>
                    </a:lnTo>
                    <a:moveTo>
                      <a:pt x="44767" y="188138"/>
                    </a:moveTo>
                    <a:lnTo>
                      <a:pt x="44767" y="459896"/>
                    </a:lnTo>
                    <a:lnTo>
                      <a:pt x="152780" y="459896"/>
                    </a:lnTo>
                    <a:lnTo>
                      <a:pt x="152780" y="303115"/>
                    </a:lnTo>
                    <a:lnTo>
                      <a:pt x="316134" y="303115"/>
                    </a:lnTo>
                    <a:lnTo>
                      <a:pt x="316134" y="459896"/>
                    </a:lnTo>
                    <a:lnTo>
                      <a:pt x="424052" y="459896"/>
                    </a:lnTo>
                    <a:lnTo>
                      <a:pt x="424052" y="188138"/>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dirty="0"/>
              </a:p>
            </p:txBody>
          </p:sp>
          <p:sp>
            <p:nvSpPr>
              <p:cNvPr id="13" name="Freeform: Shape 12">
                <a:extLst>
                  <a:ext uri="{FF2B5EF4-FFF2-40B4-BE49-F238E27FC236}">
                    <a16:creationId xmlns:a16="http://schemas.microsoft.com/office/drawing/2014/main" id="{47DBB006-A3AE-4D58-9866-27A6FDE9C5EA}"/>
                  </a:ext>
                </a:extLst>
              </p:cNvPr>
              <p:cNvSpPr/>
              <p:nvPr/>
            </p:nvSpPr>
            <p:spPr>
              <a:xfrm>
                <a:off x="4962557" y="5048949"/>
                <a:ext cx="156868" cy="159230"/>
              </a:xfrm>
              <a:custGeom>
                <a:avLst/>
                <a:gdLst>
                  <a:gd name="connsiteX0" fmla="*/ 340135 w 1504950"/>
                  <a:gd name="connsiteY0" fmla="*/ -869 h 1390650"/>
                  <a:gd name="connsiteX1" fmla="*/ 1188527 w 1504950"/>
                  <a:gd name="connsiteY1" fmla="*/ -869 h 1390650"/>
                  <a:gd name="connsiteX2" fmla="*/ 1188527 w 1504950"/>
                  <a:gd name="connsiteY2" fmla="*/ 1389781 h 1390650"/>
                  <a:gd name="connsiteX3" fmla="*/ 869706 w 1504950"/>
                  <a:gd name="connsiteY3" fmla="*/ 1389781 h 1390650"/>
                  <a:gd name="connsiteX4" fmla="*/ 869706 w 1504950"/>
                  <a:gd name="connsiteY4" fmla="*/ 962099 h 1390650"/>
                  <a:gd name="connsiteX5" fmla="*/ 656260 w 1504950"/>
                  <a:gd name="connsiteY5" fmla="*/ 962099 h 1390650"/>
                  <a:gd name="connsiteX6" fmla="*/ 656260 w 1504950"/>
                  <a:gd name="connsiteY6" fmla="*/ 1389781 h 1390650"/>
                  <a:gd name="connsiteX7" fmla="*/ 340135 w 1504950"/>
                  <a:gd name="connsiteY7" fmla="*/ 1389781 h 1390650"/>
                  <a:gd name="connsiteX8" fmla="*/ 340135 w 1504950"/>
                  <a:gd name="connsiteY8" fmla="*/ -869 h 1390650"/>
                  <a:gd name="connsiteX9" fmla="*/ 891328 w 1504950"/>
                  <a:gd name="connsiteY9" fmla="*/ 182040 h 1390650"/>
                  <a:gd name="connsiteX10" fmla="*/ 753530 w 1504950"/>
                  <a:gd name="connsiteY10" fmla="*/ 42165 h 1390650"/>
                  <a:gd name="connsiteX11" fmla="*/ 615731 w 1504950"/>
                  <a:gd name="connsiteY11" fmla="*/ 182040 h 1390650"/>
                  <a:gd name="connsiteX12" fmla="*/ 753530 w 1504950"/>
                  <a:gd name="connsiteY12" fmla="*/ 321914 h 1390650"/>
                  <a:gd name="connsiteX13" fmla="*/ 891328 w 1504950"/>
                  <a:gd name="connsiteY13" fmla="*/ 182040 h 1390650"/>
                  <a:gd name="connsiteX14" fmla="*/ 699494 w 1504950"/>
                  <a:gd name="connsiteY14" fmla="*/ 106726 h 1390650"/>
                  <a:gd name="connsiteX15" fmla="*/ 699494 w 1504950"/>
                  <a:gd name="connsiteY15" fmla="*/ 278871 h 1390650"/>
                  <a:gd name="connsiteX16" fmla="*/ 804860 w 1504950"/>
                  <a:gd name="connsiteY16" fmla="*/ 106726 h 1390650"/>
                  <a:gd name="connsiteX17" fmla="*/ 804860 w 1504950"/>
                  <a:gd name="connsiteY17" fmla="*/ 278871 h 1390650"/>
                  <a:gd name="connsiteX18" fmla="*/ 699494 w 1504950"/>
                  <a:gd name="connsiteY18" fmla="*/ 192803 h 1390650"/>
                  <a:gd name="connsiteX19" fmla="*/ 804860 w 1504950"/>
                  <a:gd name="connsiteY19" fmla="*/ 192803 h 1390650"/>
                  <a:gd name="connsiteX20" fmla="*/ 340135 w 1504950"/>
                  <a:gd name="connsiteY20" fmla="*/ 214320 h 1390650"/>
                  <a:gd name="connsiteX21" fmla="*/ -298 w 1504950"/>
                  <a:gd name="connsiteY21" fmla="*/ 340745 h 1390650"/>
                  <a:gd name="connsiteX22" fmla="*/ -298 w 1504950"/>
                  <a:gd name="connsiteY22" fmla="*/ 1389781 h 1390650"/>
                  <a:gd name="connsiteX23" fmla="*/ 340135 w 1504950"/>
                  <a:gd name="connsiteY23" fmla="*/ 1389781 h 1390650"/>
                  <a:gd name="connsiteX24" fmla="*/ 1188527 w 1504950"/>
                  <a:gd name="connsiteY24" fmla="*/ 1389781 h 1390650"/>
                  <a:gd name="connsiteX25" fmla="*/ 1504652 w 1504950"/>
                  <a:gd name="connsiteY25" fmla="*/ 1389781 h 1390650"/>
                  <a:gd name="connsiteX26" fmla="*/ 1504652 w 1504950"/>
                  <a:gd name="connsiteY26" fmla="*/ 340745 h 1390650"/>
                  <a:gd name="connsiteX27" fmla="*/ 1188527 w 1504950"/>
                  <a:gd name="connsiteY27" fmla="*/ 214320 h 1390650"/>
                  <a:gd name="connsiteX28" fmla="*/ 442815 w 1504950"/>
                  <a:gd name="connsiteY28" fmla="*/ 504823 h 1390650"/>
                  <a:gd name="connsiteX29" fmla="*/ 591414 w 1504950"/>
                  <a:gd name="connsiteY29" fmla="*/ 504823 h 1390650"/>
                  <a:gd name="connsiteX30" fmla="*/ 442815 w 1504950"/>
                  <a:gd name="connsiteY30" fmla="*/ 652765 h 1390650"/>
                  <a:gd name="connsiteX31" fmla="*/ 591414 w 1504950"/>
                  <a:gd name="connsiteY31" fmla="*/ 652765 h 1390650"/>
                  <a:gd name="connsiteX32" fmla="*/ 442815 w 1504950"/>
                  <a:gd name="connsiteY32" fmla="*/ 798012 h 1390650"/>
                  <a:gd name="connsiteX33" fmla="*/ 591414 w 1504950"/>
                  <a:gd name="connsiteY33" fmla="*/ 798012 h 1390650"/>
                  <a:gd name="connsiteX34" fmla="*/ 688684 w 1504950"/>
                  <a:gd name="connsiteY34" fmla="*/ 504823 h 1390650"/>
                  <a:gd name="connsiteX35" fmla="*/ 837283 w 1504950"/>
                  <a:gd name="connsiteY35" fmla="*/ 504823 h 1390650"/>
                  <a:gd name="connsiteX36" fmla="*/ 688684 w 1504950"/>
                  <a:gd name="connsiteY36" fmla="*/ 652765 h 1390650"/>
                  <a:gd name="connsiteX37" fmla="*/ 837283 w 1504950"/>
                  <a:gd name="connsiteY37" fmla="*/ 652765 h 1390650"/>
                  <a:gd name="connsiteX38" fmla="*/ 688684 w 1504950"/>
                  <a:gd name="connsiteY38" fmla="*/ 798012 h 1390650"/>
                  <a:gd name="connsiteX39" fmla="*/ 837283 w 1504950"/>
                  <a:gd name="connsiteY39" fmla="*/ 798012 h 1390650"/>
                  <a:gd name="connsiteX40" fmla="*/ 937257 w 1504950"/>
                  <a:gd name="connsiteY40" fmla="*/ 504823 h 1390650"/>
                  <a:gd name="connsiteX41" fmla="*/ 1085857 w 1504950"/>
                  <a:gd name="connsiteY41" fmla="*/ 504823 h 1390650"/>
                  <a:gd name="connsiteX42" fmla="*/ 937257 w 1504950"/>
                  <a:gd name="connsiteY42" fmla="*/ 652765 h 1390650"/>
                  <a:gd name="connsiteX43" fmla="*/ 1085857 w 1504950"/>
                  <a:gd name="connsiteY43" fmla="*/ 652765 h 1390650"/>
                  <a:gd name="connsiteX44" fmla="*/ 937257 w 1504950"/>
                  <a:gd name="connsiteY44" fmla="*/ 798012 h 1390650"/>
                  <a:gd name="connsiteX45" fmla="*/ 1085857 w 1504950"/>
                  <a:gd name="connsiteY45" fmla="*/ 798012 h 1390650"/>
                  <a:gd name="connsiteX0" fmla="*/ 340433 w 1504950"/>
                  <a:gd name="connsiteY0" fmla="*/ 0 h 1390650"/>
                  <a:gd name="connsiteX1" fmla="*/ 1188825 w 1504950"/>
                  <a:gd name="connsiteY1" fmla="*/ 0 h 1390650"/>
                  <a:gd name="connsiteX2" fmla="*/ 1188825 w 1504950"/>
                  <a:gd name="connsiteY2" fmla="*/ 1390650 h 1390650"/>
                  <a:gd name="connsiteX3" fmla="*/ 870004 w 1504950"/>
                  <a:gd name="connsiteY3" fmla="*/ 1390650 h 1390650"/>
                  <a:gd name="connsiteX4" fmla="*/ 656558 w 1504950"/>
                  <a:gd name="connsiteY4" fmla="*/ 962968 h 1390650"/>
                  <a:gd name="connsiteX5" fmla="*/ 656558 w 1504950"/>
                  <a:gd name="connsiteY5" fmla="*/ 1390650 h 1390650"/>
                  <a:gd name="connsiteX6" fmla="*/ 340433 w 1504950"/>
                  <a:gd name="connsiteY6" fmla="*/ 1390650 h 1390650"/>
                  <a:gd name="connsiteX7" fmla="*/ 340433 w 1504950"/>
                  <a:gd name="connsiteY7" fmla="*/ 0 h 1390650"/>
                  <a:gd name="connsiteX8" fmla="*/ 891626 w 1504950"/>
                  <a:gd name="connsiteY8" fmla="*/ 182909 h 1390650"/>
                  <a:gd name="connsiteX9" fmla="*/ 753828 w 1504950"/>
                  <a:gd name="connsiteY9" fmla="*/ 43034 h 1390650"/>
                  <a:gd name="connsiteX10" fmla="*/ 616029 w 1504950"/>
                  <a:gd name="connsiteY10" fmla="*/ 182909 h 1390650"/>
                  <a:gd name="connsiteX11" fmla="*/ 753828 w 1504950"/>
                  <a:gd name="connsiteY11" fmla="*/ 322783 h 1390650"/>
                  <a:gd name="connsiteX12" fmla="*/ 891626 w 1504950"/>
                  <a:gd name="connsiteY12" fmla="*/ 182909 h 1390650"/>
                  <a:gd name="connsiteX13" fmla="*/ 699792 w 1504950"/>
                  <a:gd name="connsiteY13" fmla="*/ 107595 h 1390650"/>
                  <a:gd name="connsiteX14" fmla="*/ 699792 w 1504950"/>
                  <a:gd name="connsiteY14" fmla="*/ 279740 h 1390650"/>
                  <a:gd name="connsiteX15" fmla="*/ 805158 w 1504950"/>
                  <a:gd name="connsiteY15" fmla="*/ 107595 h 1390650"/>
                  <a:gd name="connsiteX16" fmla="*/ 805158 w 1504950"/>
                  <a:gd name="connsiteY16" fmla="*/ 279740 h 1390650"/>
                  <a:gd name="connsiteX17" fmla="*/ 699792 w 1504950"/>
                  <a:gd name="connsiteY17" fmla="*/ 193672 h 1390650"/>
                  <a:gd name="connsiteX18" fmla="*/ 805158 w 1504950"/>
                  <a:gd name="connsiteY18" fmla="*/ 193672 h 1390650"/>
                  <a:gd name="connsiteX19" fmla="*/ 340433 w 1504950"/>
                  <a:gd name="connsiteY19" fmla="*/ 215189 h 1390650"/>
                  <a:gd name="connsiteX20" fmla="*/ 0 w 1504950"/>
                  <a:gd name="connsiteY20" fmla="*/ 341614 h 1390650"/>
                  <a:gd name="connsiteX21" fmla="*/ 0 w 1504950"/>
                  <a:gd name="connsiteY21" fmla="*/ 1390650 h 1390650"/>
                  <a:gd name="connsiteX22" fmla="*/ 340433 w 1504950"/>
                  <a:gd name="connsiteY22" fmla="*/ 1390650 h 1390650"/>
                  <a:gd name="connsiteX23" fmla="*/ 1188825 w 1504950"/>
                  <a:gd name="connsiteY23" fmla="*/ 1390650 h 1390650"/>
                  <a:gd name="connsiteX24" fmla="*/ 1504950 w 1504950"/>
                  <a:gd name="connsiteY24" fmla="*/ 1390650 h 1390650"/>
                  <a:gd name="connsiteX25" fmla="*/ 1504950 w 1504950"/>
                  <a:gd name="connsiteY25" fmla="*/ 341614 h 1390650"/>
                  <a:gd name="connsiteX26" fmla="*/ 1188825 w 1504950"/>
                  <a:gd name="connsiteY26" fmla="*/ 215189 h 1390650"/>
                  <a:gd name="connsiteX27" fmla="*/ 443113 w 1504950"/>
                  <a:gd name="connsiteY27" fmla="*/ 505692 h 1390650"/>
                  <a:gd name="connsiteX28" fmla="*/ 591712 w 1504950"/>
                  <a:gd name="connsiteY28" fmla="*/ 505692 h 1390650"/>
                  <a:gd name="connsiteX29" fmla="*/ 443113 w 1504950"/>
                  <a:gd name="connsiteY29" fmla="*/ 653634 h 1390650"/>
                  <a:gd name="connsiteX30" fmla="*/ 591712 w 1504950"/>
                  <a:gd name="connsiteY30" fmla="*/ 653634 h 1390650"/>
                  <a:gd name="connsiteX31" fmla="*/ 443113 w 1504950"/>
                  <a:gd name="connsiteY31" fmla="*/ 798881 h 1390650"/>
                  <a:gd name="connsiteX32" fmla="*/ 591712 w 1504950"/>
                  <a:gd name="connsiteY32" fmla="*/ 798881 h 1390650"/>
                  <a:gd name="connsiteX33" fmla="*/ 688982 w 1504950"/>
                  <a:gd name="connsiteY33" fmla="*/ 505692 h 1390650"/>
                  <a:gd name="connsiteX34" fmla="*/ 837581 w 1504950"/>
                  <a:gd name="connsiteY34" fmla="*/ 505692 h 1390650"/>
                  <a:gd name="connsiteX35" fmla="*/ 688982 w 1504950"/>
                  <a:gd name="connsiteY35" fmla="*/ 653634 h 1390650"/>
                  <a:gd name="connsiteX36" fmla="*/ 837581 w 1504950"/>
                  <a:gd name="connsiteY36" fmla="*/ 653634 h 1390650"/>
                  <a:gd name="connsiteX37" fmla="*/ 688982 w 1504950"/>
                  <a:gd name="connsiteY37" fmla="*/ 798881 h 1390650"/>
                  <a:gd name="connsiteX38" fmla="*/ 837581 w 1504950"/>
                  <a:gd name="connsiteY38" fmla="*/ 798881 h 1390650"/>
                  <a:gd name="connsiteX39" fmla="*/ 937555 w 1504950"/>
                  <a:gd name="connsiteY39" fmla="*/ 505692 h 1390650"/>
                  <a:gd name="connsiteX40" fmla="*/ 1086155 w 1504950"/>
                  <a:gd name="connsiteY40" fmla="*/ 505692 h 1390650"/>
                  <a:gd name="connsiteX41" fmla="*/ 937555 w 1504950"/>
                  <a:gd name="connsiteY41" fmla="*/ 653634 h 1390650"/>
                  <a:gd name="connsiteX42" fmla="*/ 1086155 w 1504950"/>
                  <a:gd name="connsiteY42" fmla="*/ 653634 h 1390650"/>
                  <a:gd name="connsiteX43" fmla="*/ 937555 w 1504950"/>
                  <a:gd name="connsiteY43" fmla="*/ 798881 h 1390650"/>
                  <a:gd name="connsiteX44" fmla="*/ 1086155 w 1504950"/>
                  <a:gd name="connsiteY44" fmla="*/ 798881 h 1390650"/>
                  <a:gd name="connsiteX0" fmla="*/ 340433 w 1504950"/>
                  <a:gd name="connsiteY0" fmla="*/ 0 h 1390650"/>
                  <a:gd name="connsiteX1" fmla="*/ 1188825 w 1504950"/>
                  <a:gd name="connsiteY1" fmla="*/ 0 h 1390650"/>
                  <a:gd name="connsiteX2" fmla="*/ 1188825 w 1504950"/>
                  <a:gd name="connsiteY2" fmla="*/ 1390650 h 1390650"/>
                  <a:gd name="connsiteX3" fmla="*/ 870004 w 1504950"/>
                  <a:gd name="connsiteY3" fmla="*/ 1390650 h 1390650"/>
                  <a:gd name="connsiteX4" fmla="*/ 656558 w 1504950"/>
                  <a:gd name="connsiteY4" fmla="*/ 1390650 h 1390650"/>
                  <a:gd name="connsiteX5" fmla="*/ 340433 w 1504950"/>
                  <a:gd name="connsiteY5" fmla="*/ 1390650 h 1390650"/>
                  <a:gd name="connsiteX6" fmla="*/ 340433 w 1504950"/>
                  <a:gd name="connsiteY6" fmla="*/ 0 h 1390650"/>
                  <a:gd name="connsiteX7" fmla="*/ 891626 w 1504950"/>
                  <a:gd name="connsiteY7" fmla="*/ 182909 h 1390650"/>
                  <a:gd name="connsiteX8" fmla="*/ 753828 w 1504950"/>
                  <a:gd name="connsiteY8" fmla="*/ 43034 h 1390650"/>
                  <a:gd name="connsiteX9" fmla="*/ 616029 w 1504950"/>
                  <a:gd name="connsiteY9" fmla="*/ 182909 h 1390650"/>
                  <a:gd name="connsiteX10" fmla="*/ 753828 w 1504950"/>
                  <a:gd name="connsiteY10" fmla="*/ 322783 h 1390650"/>
                  <a:gd name="connsiteX11" fmla="*/ 891626 w 1504950"/>
                  <a:gd name="connsiteY11" fmla="*/ 182909 h 1390650"/>
                  <a:gd name="connsiteX12" fmla="*/ 699792 w 1504950"/>
                  <a:gd name="connsiteY12" fmla="*/ 107595 h 1390650"/>
                  <a:gd name="connsiteX13" fmla="*/ 699792 w 1504950"/>
                  <a:gd name="connsiteY13" fmla="*/ 279740 h 1390650"/>
                  <a:gd name="connsiteX14" fmla="*/ 805158 w 1504950"/>
                  <a:gd name="connsiteY14" fmla="*/ 107595 h 1390650"/>
                  <a:gd name="connsiteX15" fmla="*/ 805158 w 1504950"/>
                  <a:gd name="connsiteY15" fmla="*/ 279740 h 1390650"/>
                  <a:gd name="connsiteX16" fmla="*/ 699792 w 1504950"/>
                  <a:gd name="connsiteY16" fmla="*/ 193672 h 1390650"/>
                  <a:gd name="connsiteX17" fmla="*/ 805158 w 1504950"/>
                  <a:gd name="connsiteY17" fmla="*/ 193672 h 1390650"/>
                  <a:gd name="connsiteX18" fmla="*/ 340433 w 1504950"/>
                  <a:gd name="connsiteY18" fmla="*/ 215189 h 1390650"/>
                  <a:gd name="connsiteX19" fmla="*/ 0 w 1504950"/>
                  <a:gd name="connsiteY19" fmla="*/ 341614 h 1390650"/>
                  <a:gd name="connsiteX20" fmla="*/ 0 w 1504950"/>
                  <a:gd name="connsiteY20" fmla="*/ 1390650 h 1390650"/>
                  <a:gd name="connsiteX21" fmla="*/ 340433 w 1504950"/>
                  <a:gd name="connsiteY21" fmla="*/ 1390650 h 1390650"/>
                  <a:gd name="connsiteX22" fmla="*/ 1188825 w 1504950"/>
                  <a:gd name="connsiteY22" fmla="*/ 1390650 h 1390650"/>
                  <a:gd name="connsiteX23" fmla="*/ 1504950 w 1504950"/>
                  <a:gd name="connsiteY23" fmla="*/ 1390650 h 1390650"/>
                  <a:gd name="connsiteX24" fmla="*/ 1504950 w 1504950"/>
                  <a:gd name="connsiteY24" fmla="*/ 341614 h 1390650"/>
                  <a:gd name="connsiteX25" fmla="*/ 1188825 w 1504950"/>
                  <a:gd name="connsiteY25" fmla="*/ 215189 h 1390650"/>
                  <a:gd name="connsiteX26" fmla="*/ 443113 w 1504950"/>
                  <a:gd name="connsiteY26" fmla="*/ 505692 h 1390650"/>
                  <a:gd name="connsiteX27" fmla="*/ 591712 w 1504950"/>
                  <a:gd name="connsiteY27" fmla="*/ 505692 h 1390650"/>
                  <a:gd name="connsiteX28" fmla="*/ 443113 w 1504950"/>
                  <a:gd name="connsiteY28" fmla="*/ 653634 h 1390650"/>
                  <a:gd name="connsiteX29" fmla="*/ 591712 w 1504950"/>
                  <a:gd name="connsiteY29" fmla="*/ 653634 h 1390650"/>
                  <a:gd name="connsiteX30" fmla="*/ 443113 w 1504950"/>
                  <a:gd name="connsiteY30" fmla="*/ 798881 h 1390650"/>
                  <a:gd name="connsiteX31" fmla="*/ 591712 w 1504950"/>
                  <a:gd name="connsiteY31" fmla="*/ 798881 h 1390650"/>
                  <a:gd name="connsiteX32" fmla="*/ 688982 w 1504950"/>
                  <a:gd name="connsiteY32" fmla="*/ 505692 h 1390650"/>
                  <a:gd name="connsiteX33" fmla="*/ 837581 w 1504950"/>
                  <a:gd name="connsiteY33" fmla="*/ 505692 h 1390650"/>
                  <a:gd name="connsiteX34" fmla="*/ 688982 w 1504950"/>
                  <a:gd name="connsiteY34" fmla="*/ 653634 h 1390650"/>
                  <a:gd name="connsiteX35" fmla="*/ 837581 w 1504950"/>
                  <a:gd name="connsiteY35" fmla="*/ 653634 h 1390650"/>
                  <a:gd name="connsiteX36" fmla="*/ 688982 w 1504950"/>
                  <a:gd name="connsiteY36" fmla="*/ 798881 h 1390650"/>
                  <a:gd name="connsiteX37" fmla="*/ 837581 w 1504950"/>
                  <a:gd name="connsiteY37" fmla="*/ 798881 h 1390650"/>
                  <a:gd name="connsiteX38" fmla="*/ 937555 w 1504950"/>
                  <a:gd name="connsiteY38" fmla="*/ 505692 h 1390650"/>
                  <a:gd name="connsiteX39" fmla="*/ 1086155 w 1504950"/>
                  <a:gd name="connsiteY39" fmla="*/ 505692 h 1390650"/>
                  <a:gd name="connsiteX40" fmla="*/ 937555 w 1504950"/>
                  <a:gd name="connsiteY40" fmla="*/ 653634 h 1390650"/>
                  <a:gd name="connsiteX41" fmla="*/ 1086155 w 1504950"/>
                  <a:gd name="connsiteY41" fmla="*/ 653634 h 1390650"/>
                  <a:gd name="connsiteX42" fmla="*/ 937555 w 1504950"/>
                  <a:gd name="connsiteY42" fmla="*/ 798881 h 1390650"/>
                  <a:gd name="connsiteX43" fmla="*/ 1086155 w 1504950"/>
                  <a:gd name="connsiteY43" fmla="*/ 798881 h 1390650"/>
                  <a:gd name="connsiteX0" fmla="*/ 340433 w 1504950"/>
                  <a:gd name="connsiteY0" fmla="*/ 0 h 1390650"/>
                  <a:gd name="connsiteX1" fmla="*/ 1188825 w 1504950"/>
                  <a:gd name="connsiteY1" fmla="*/ 0 h 1390650"/>
                  <a:gd name="connsiteX2" fmla="*/ 1188825 w 1504950"/>
                  <a:gd name="connsiteY2" fmla="*/ 1390650 h 1390650"/>
                  <a:gd name="connsiteX3" fmla="*/ 870004 w 1504950"/>
                  <a:gd name="connsiteY3" fmla="*/ 1390650 h 1390650"/>
                  <a:gd name="connsiteX4" fmla="*/ 340433 w 1504950"/>
                  <a:gd name="connsiteY4" fmla="*/ 1390650 h 1390650"/>
                  <a:gd name="connsiteX5" fmla="*/ 340433 w 1504950"/>
                  <a:gd name="connsiteY5" fmla="*/ 0 h 1390650"/>
                  <a:gd name="connsiteX6" fmla="*/ 891626 w 1504950"/>
                  <a:gd name="connsiteY6" fmla="*/ 182909 h 1390650"/>
                  <a:gd name="connsiteX7" fmla="*/ 753828 w 1504950"/>
                  <a:gd name="connsiteY7" fmla="*/ 43034 h 1390650"/>
                  <a:gd name="connsiteX8" fmla="*/ 616029 w 1504950"/>
                  <a:gd name="connsiteY8" fmla="*/ 182909 h 1390650"/>
                  <a:gd name="connsiteX9" fmla="*/ 753828 w 1504950"/>
                  <a:gd name="connsiteY9" fmla="*/ 322783 h 1390650"/>
                  <a:gd name="connsiteX10" fmla="*/ 891626 w 1504950"/>
                  <a:gd name="connsiteY10" fmla="*/ 182909 h 1390650"/>
                  <a:gd name="connsiteX11" fmla="*/ 699792 w 1504950"/>
                  <a:gd name="connsiteY11" fmla="*/ 107595 h 1390650"/>
                  <a:gd name="connsiteX12" fmla="*/ 699792 w 1504950"/>
                  <a:gd name="connsiteY12" fmla="*/ 279740 h 1390650"/>
                  <a:gd name="connsiteX13" fmla="*/ 805158 w 1504950"/>
                  <a:gd name="connsiteY13" fmla="*/ 107595 h 1390650"/>
                  <a:gd name="connsiteX14" fmla="*/ 805158 w 1504950"/>
                  <a:gd name="connsiteY14" fmla="*/ 279740 h 1390650"/>
                  <a:gd name="connsiteX15" fmla="*/ 699792 w 1504950"/>
                  <a:gd name="connsiteY15" fmla="*/ 193672 h 1390650"/>
                  <a:gd name="connsiteX16" fmla="*/ 805158 w 1504950"/>
                  <a:gd name="connsiteY16" fmla="*/ 193672 h 1390650"/>
                  <a:gd name="connsiteX17" fmla="*/ 340433 w 1504950"/>
                  <a:gd name="connsiteY17" fmla="*/ 215189 h 1390650"/>
                  <a:gd name="connsiteX18" fmla="*/ 0 w 1504950"/>
                  <a:gd name="connsiteY18" fmla="*/ 341614 h 1390650"/>
                  <a:gd name="connsiteX19" fmla="*/ 0 w 1504950"/>
                  <a:gd name="connsiteY19" fmla="*/ 1390650 h 1390650"/>
                  <a:gd name="connsiteX20" fmla="*/ 340433 w 1504950"/>
                  <a:gd name="connsiteY20" fmla="*/ 1390650 h 1390650"/>
                  <a:gd name="connsiteX21" fmla="*/ 1188825 w 1504950"/>
                  <a:gd name="connsiteY21" fmla="*/ 1390650 h 1390650"/>
                  <a:gd name="connsiteX22" fmla="*/ 1504950 w 1504950"/>
                  <a:gd name="connsiteY22" fmla="*/ 1390650 h 1390650"/>
                  <a:gd name="connsiteX23" fmla="*/ 1504950 w 1504950"/>
                  <a:gd name="connsiteY23" fmla="*/ 341614 h 1390650"/>
                  <a:gd name="connsiteX24" fmla="*/ 1188825 w 1504950"/>
                  <a:gd name="connsiteY24" fmla="*/ 215189 h 1390650"/>
                  <a:gd name="connsiteX25" fmla="*/ 443113 w 1504950"/>
                  <a:gd name="connsiteY25" fmla="*/ 505692 h 1390650"/>
                  <a:gd name="connsiteX26" fmla="*/ 591712 w 1504950"/>
                  <a:gd name="connsiteY26" fmla="*/ 505692 h 1390650"/>
                  <a:gd name="connsiteX27" fmla="*/ 443113 w 1504950"/>
                  <a:gd name="connsiteY27" fmla="*/ 653634 h 1390650"/>
                  <a:gd name="connsiteX28" fmla="*/ 591712 w 1504950"/>
                  <a:gd name="connsiteY28" fmla="*/ 653634 h 1390650"/>
                  <a:gd name="connsiteX29" fmla="*/ 443113 w 1504950"/>
                  <a:gd name="connsiteY29" fmla="*/ 798881 h 1390650"/>
                  <a:gd name="connsiteX30" fmla="*/ 591712 w 1504950"/>
                  <a:gd name="connsiteY30" fmla="*/ 798881 h 1390650"/>
                  <a:gd name="connsiteX31" fmla="*/ 688982 w 1504950"/>
                  <a:gd name="connsiteY31" fmla="*/ 505692 h 1390650"/>
                  <a:gd name="connsiteX32" fmla="*/ 837581 w 1504950"/>
                  <a:gd name="connsiteY32" fmla="*/ 505692 h 1390650"/>
                  <a:gd name="connsiteX33" fmla="*/ 688982 w 1504950"/>
                  <a:gd name="connsiteY33" fmla="*/ 653634 h 1390650"/>
                  <a:gd name="connsiteX34" fmla="*/ 837581 w 1504950"/>
                  <a:gd name="connsiteY34" fmla="*/ 653634 h 1390650"/>
                  <a:gd name="connsiteX35" fmla="*/ 688982 w 1504950"/>
                  <a:gd name="connsiteY35" fmla="*/ 798881 h 1390650"/>
                  <a:gd name="connsiteX36" fmla="*/ 837581 w 1504950"/>
                  <a:gd name="connsiteY36" fmla="*/ 798881 h 1390650"/>
                  <a:gd name="connsiteX37" fmla="*/ 937555 w 1504950"/>
                  <a:gd name="connsiteY37" fmla="*/ 505692 h 1390650"/>
                  <a:gd name="connsiteX38" fmla="*/ 1086155 w 1504950"/>
                  <a:gd name="connsiteY38" fmla="*/ 505692 h 1390650"/>
                  <a:gd name="connsiteX39" fmla="*/ 937555 w 1504950"/>
                  <a:gd name="connsiteY39" fmla="*/ 653634 h 1390650"/>
                  <a:gd name="connsiteX40" fmla="*/ 1086155 w 1504950"/>
                  <a:gd name="connsiteY40" fmla="*/ 653634 h 1390650"/>
                  <a:gd name="connsiteX41" fmla="*/ 937555 w 1504950"/>
                  <a:gd name="connsiteY41" fmla="*/ 798881 h 1390650"/>
                  <a:gd name="connsiteX42" fmla="*/ 1086155 w 1504950"/>
                  <a:gd name="connsiteY42" fmla="*/ 798881 h 1390650"/>
                  <a:gd name="connsiteX0" fmla="*/ 340433 w 1504950"/>
                  <a:gd name="connsiteY0" fmla="*/ 0 h 1390650"/>
                  <a:gd name="connsiteX1" fmla="*/ 1188825 w 1504950"/>
                  <a:gd name="connsiteY1" fmla="*/ 0 h 1390650"/>
                  <a:gd name="connsiteX2" fmla="*/ 1188825 w 1504950"/>
                  <a:gd name="connsiteY2" fmla="*/ 1390650 h 1390650"/>
                  <a:gd name="connsiteX3" fmla="*/ 340433 w 1504950"/>
                  <a:gd name="connsiteY3" fmla="*/ 1390650 h 1390650"/>
                  <a:gd name="connsiteX4" fmla="*/ 340433 w 1504950"/>
                  <a:gd name="connsiteY4" fmla="*/ 0 h 1390650"/>
                  <a:gd name="connsiteX5" fmla="*/ 891626 w 1504950"/>
                  <a:gd name="connsiteY5" fmla="*/ 182909 h 1390650"/>
                  <a:gd name="connsiteX6" fmla="*/ 753828 w 1504950"/>
                  <a:gd name="connsiteY6" fmla="*/ 43034 h 1390650"/>
                  <a:gd name="connsiteX7" fmla="*/ 616029 w 1504950"/>
                  <a:gd name="connsiteY7" fmla="*/ 182909 h 1390650"/>
                  <a:gd name="connsiteX8" fmla="*/ 753828 w 1504950"/>
                  <a:gd name="connsiteY8" fmla="*/ 322783 h 1390650"/>
                  <a:gd name="connsiteX9" fmla="*/ 891626 w 1504950"/>
                  <a:gd name="connsiteY9" fmla="*/ 182909 h 1390650"/>
                  <a:gd name="connsiteX10" fmla="*/ 699792 w 1504950"/>
                  <a:gd name="connsiteY10" fmla="*/ 107595 h 1390650"/>
                  <a:gd name="connsiteX11" fmla="*/ 699792 w 1504950"/>
                  <a:gd name="connsiteY11" fmla="*/ 279740 h 1390650"/>
                  <a:gd name="connsiteX12" fmla="*/ 805158 w 1504950"/>
                  <a:gd name="connsiteY12" fmla="*/ 107595 h 1390650"/>
                  <a:gd name="connsiteX13" fmla="*/ 805158 w 1504950"/>
                  <a:gd name="connsiteY13" fmla="*/ 279740 h 1390650"/>
                  <a:gd name="connsiteX14" fmla="*/ 699792 w 1504950"/>
                  <a:gd name="connsiteY14" fmla="*/ 193672 h 1390650"/>
                  <a:gd name="connsiteX15" fmla="*/ 805158 w 1504950"/>
                  <a:gd name="connsiteY15" fmla="*/ 193672 h 1390650"/>
                  <a:gd name="connsiteX16" fmla="*/ 340433 w 1504950"/>
                  <a:gd name="connsiteY16" fmla="*/ 215189 h 1390650"/>
                  <a:gd name="connsiteX17" fmla="*/ 0 w 1504950"/>
                  <a:gd name="connsiteY17" fmla="*/ 341614 h 1390650"/>
                  <a:gd name="connsiteX18" fmla="*/ 0 w 1504950"/>
                  <a:gd name="connsiteY18" fmla="*/ 1390650 h 1390650"/>
                  <a:gd name="connsiteX19" fmla="*/ 340433 w 1504950"/>
                  <a:gd name="connsiteY19" fmla="*/ 1390650 h 1390650"/>
                  <a:gd name="connsiteX20" fmla="*/ 1188825 w 1504950"/>
                  <a:gd name="connsiteY20" fmla="*/ 1390650 h 1390650"/>
                  <a:gd name="connsiteX21" fmla="*/ 1504950 w 1504950"/>
                  <a:gd name="connsiteY21" fmla="*/ 1390650 h 1390650"/>
                  <a:gd name="connsiteX22" fmla="*/ 1504950 w 1504950"/>
                  <a:gd name="connsiteY22" fmla="*/ 341614 h 1390650"/>
                  <a:gd name="connsiteX23" fmla="*/ 1188825 w 1504950"/>
                  <a:gd name="connsiteY23" fmla="*/ 215189 h 1390650"/>
                  <a:gd name="connsiteX24" fmla="*/ 443113 w 1504950"/>
                  <a:gd name="connsiteY24" fmla="*/ 505692 h 1390650"/>
                  <a:gd name="connsiteX25" fmla="*/ 591712 w 1504950"/>
                  <a:gd name="connsiteY25" fmla="*/ 505692 h 1390650"/>
                  <a:gd name="connsiteX26" fmla="*/ 443113 w 1504950"/>
                  <a:gd name="connsiteY26" fmla="*/ 653634 h 1390650"/>
                  <a:gd name="connsiteX27" fmla="*/ 591712 w 1504950"/>
                  <a:gd name="connsiteY27" fmla="*/ 653634 h 1390650"/>
                  <a:gd name="connsiteX28" fmla="*/ 443113 w 1504950"/>
                  <a:gd name="connsiteY28" fmla="*/ 798881 h 1390650"/>
                  <a:gd name="connsiteX29" fmla="*/ 591712 w 1504950"/>
                  <a:gd name="connsiteY29" fmla="*/ 798881 h 1390650"/>
                  <a:gd name="connsiteX30" fmla="*/ 688982 w 1504950"/>
                  <a:gd name="connsiteY30" fmla="*/ 505692 h 1390650"/>
                  <a:gd name="connsiteX31" fmla="*/ 837581 w 1504950"/>
                  <a:gd name="connsiteY31" fmla="*/ 505692 h 1390650"/>
                  <a:gd name="connsiteX32" fmla="*/ 688982 w 1504950"/>
                  <a:gd name="connsiteY32" fmla="*/ 653634 h 1390650"/>
                  <a:gd name="connsiteX33" fmla="*/ 837581 w 1504950"/>
                  <a:gd name="connsiteY33" fmla="*/ 653634 h 1390650"/>
                  <a:gd name="connsiteX34" fmla="*/ 688982 w 1504950"/>
                  <a:gd name="connsiteY34" fmla="*/ 798881 h 1390650"/>
                  <a:gd name="connsiteX35" fmla="*/ 837581 w 1504950"/>
                  <a:gd name="connsiteY35" fmla="*/ 798881 h 1390650"/>
                  <a:gd name="connsiteX36" fmla="*/ 937555 w 1504950"/>
                  <a:gd name="connsiteY36" fmla="*/ 505692 h 1390650"/>
                  <a:gd name="connsiteX37" fmla="*/ 1086155 w 1504950"/>
                  <a:gd name="connsiteY37" fmla="*/ 505692 h 1390650"/>
                  <a:gd name="connsiteX38" fmla="*/ 937555 w 1504950"/>
                  <a:gd name="connsiteY38" fmla="*/ 653634 h 1390650"/>
                  <a:gd name="connsiteX39" fmla="*/ 1086155 w 1504950"/>
                  <a:gd name="connsiteY39" fmla="*/ 653634 h 1390650"/>
                  <a:gd name="connsiteX40" fmla="*/ 937555 w 1504950"/>
                  <a:gd name="connsiteY40" fmla="*/ 798881 h 1390650"/>
                  <a:gd name="connsiteX41" fmla="*/ 1086155 w 1504950"/>
                  <a:gd name="connsiteY41" fmla="*/ 798881 h 1390650"/>
                  <a:gd name="connsiteX0" fmla="*/ 340433 w 1504950"/>
                  <a:gd name="connsiteY0" fmla="*/ 0 h 1390650"/>
                  <a:gd name="connsiteX1" fmla="*/ 1188825 w 1504950"/>
                  <a:gd name="connsiteY1" fmla="*/ 0 h 1390650"/>
                  <a:gd name="connsiteX2" fmla="*/ 1188825 w 1504950"/>
                  <a:gd name="connsiteY2" fmla="*/ 1390650 h 1390650"/>
                  <a:gd name="connsiteX3" fmla="*/ 340433 w 1504950"/>
                  <a:gd name="connsiteY3" fmla="*/ 1390650 h 1390650"/>
                  <a:gd name="connsiteX4" fmla="*/ 340433 w 1504950"/>
                  <a:gd name="connsiteY4" fmla="*/ 0 h 1390650"/>
                  <a:gd name="connsiteX5" fmla="*/ 891626 w 1504950"/>
                  <a:gd name="connsiteY5" fmla="*/ 182909 h 1390650"/>
                  <a:gd name="connsiteX6" fmla="*/ 753828 w 1504950"/>
                  <a:gd name="connsiteY6" fmla="*/ 43034 h 1390650"/>
                  <a:gd name="connsiteX7" fmla="*/ 616029 w 1504950"/>
                  <a:gd name="connsiteY7" fmla="*/ 182909 h 1390650"/>
                  <a:gd name="connsiteX8" fmla="*/ 753828 w 1504950"/>
                  <a:gd name="connsiteY8" fmla="*/ 322783 h 1390650"/>
                  <a:gd name="connsiteX9" fmla="*/ 891626 w 1504950"/>
                  <a:gd name="connsiteY9" fmla="*/ 182909 h 1390650"/>
                  <a:gd name="connsiteX10" fmla="*/ 699792 w 1504950"/>
                  <a:gd name="connsiteY10" fmla="*/ 107595 h 1390650"/>
                  <a:gd name="connsiteX11" fmla="*/ 699792 w 1504950"/>
                  <a:gd name="connsiteY11" fmla="*/ 279740 h 1390650"/>
                  <a:gd name="connsiteX12" fmla="*/ 805158 w 1504950"/>
                  <a:gd name="connsiteY12" fmla="*/ 107595 h 1390650"/>
                  <a:gd name="connsiteX13" fmla="*/ 805158 w 1504950"/>
                  <a:gd name="connsiteY13" fmla="*/ 279740 h 1390650"/>
                  <a:gd name="connsiteX14" fmla="*/ 699792 w 1504950"/>
                  <a:gd name="connsiteY14" fmla="*/ 193672 h 1390650"/>
                  <a:gd name="connsiteX15" fmla="*/ 805158 w 1504950"/>
                  <a:gd name="connsiteY15" fmla="*/ 193672 h 1390650"/>
                  <a:gd name="connsiteX16" fmla="*/ 340433 w 1504950"/>
                  <a:gd name="connsiteY16" fmla="*/ 215189 h 1390650"/>
                  <a:gd name="connsiteX17" fmla="*/ 0 w 1504950"/>
                  <a:gd name="connsiteY17" fmla="*/ 341614 h 1390650"/>
                  <a:gd name="connsiteX18" fmla="*/ 0 w 1504950"/>
                  <a:gd name="connsiteY18" fmla="*/ 1390650 h 1390650"/>
                  <a:gd name="connsiteX19" fmla="*/ 340433 w 1504950"/>
                  <a:gd name="connsiteY19" fmla="*/ 1390650 h 1390650"/>
                  <a:gd name="connsiteX20" fmla="*/ 1504950 w 1504950"/>
                  <a:gd name="connsiteY20" fmla="*/ 1390650 h 1390650"/>
                  <a:gd name="connsiteX21" fmla="*/ 1504950 w 1504950"/>
                  <a:gd name="connsiteY21" fmla="*/ 341614 h 1390650"/>
                  <a:gd name="connsiteX22" fmla="*/ 1188825 w 1504950"/>
                  <a:gd name="connsiteY22" fmla="*/ 215189 h 1390650"/>
                  <a:gd name="connsiteX23" fmla="*/ 443113 w 1504950"/>
                  <a:gd name="connsiteY23" fmla="*/ 505692 h 1390650"/>
                  <a:gd name="connsiteX24" fmla="*/ 591712 w 1504950"/>
                  <a:gd name="connsiteY24" fmla="*/ 505692 h 1390650"/>
                  <a:gd name="connsiteX25" fmla="*/ 443113 w 1504950"/>
                  <a:gd name="connsiteY25" fmla="*/ 653634 h 1390650"/>
                  <a:gd name="connsiteX26" fmla="*/ 591712 w 1504950"/>
                  <a:gd name="connsiteY26" fmla="*/ 653634 h 1390650"/>
                  <a:gd name="connsiteX27" fmla="*/ 443113 w 1504950"/>
                  <a:gd name="connsiteY27" fmla="*/ 798881 h 1390650"/>
                  <a:gd name="connsiteX28" fmla="*/ 591712 w 1504950"/>
                  <a:gd name="connsiteY28" fmla="*/ 798881 h 1390650"/>
                  <a:gd name="connsiteX29" fmla="*/ 688982 w 1504950"/>
                  <a:gd name="connsiteY29" fmla="*/ 505692 h 1390650"/>
                  <a:gd name="connsiteX30" fmla="*/ 837581 w 1504950"/>
                  <a:gd name="connsiteY30" fmla="*/ 505692 h 1390650"/>
                  <a:gd name="connsiteX31" fmla="*/ 688982 w 1504950"/>
                  <a:gd name="connsiteY31" fmla="*/ 653634 h 1390650"/>
                  <a:gd name="connsiteX32" fmla="*/ 837581 w 1504950"/>
                  <a:gd name="connsiteY32" fmla="*/ 653634 h 1390650"/>
                  <a:gd name="connsiteX33" fmla="*/ 688982 w 1504950"/>
                  <a:gd name="connsiteY33" fmla="*/ 798881 h 1390650"/>
                  <a:gd name="connsiteX34" fmla="*/ 837581 w 1504950"/>
                  <a:gd name="connsiteY34" fmla="*/ 798881 h 1390650"/>
                  <a:gd name="connsiteX35" fmla="*/ 937555 w 1504950"/>
                  <a:gd name="connsiteY35" fmla="*/ 505692 h 1390650"/>
                  <a:gd name="connsiteX36" fmla="*/ 1086155 w 1504950"/>
                  <a:gd name="connsiteY36" fmla="*/ 505692 h 1390650"/>
                  <a:gd name="connsiteX37" fmla="*/ 937555 w 1504950"/>
                  <a:gd name="connsiteY37" fmla="*/ 653634 h 1390650"/>
                  <a:gd name="connsiteX38" fmla="*/ 1086155 w 1504950"/>
                  <a:gd name="connsiteY38" fmla="*/ 653634 h 1390650"/>
                  <a:gd name="connsiteX39" fmla="*/ 937555 w 1504950"/>
                  <a:gd name="connsiteY39" fmla="*/ 798881 h 1390650"/>
                  <a:gd name="connsiteX40" fmla="*/ 1086155 w 1504950"/>
                  <a:gd name="connsiteY40" fmla="*/ 798881 h 1390650"/>
                  <a:gd name="connsiteX0" fmla="*/ 340433 w 1504950"/>
                  <a:gd name="connsiteY0" fmla="*/ 0 h 1390650"/>
                  <a:gd name="connsiteX1" fmla="*/ 1188825 w 1504950"/>
                  <a:gd name="connsiteY1" fmla="*/ 0 h 1390650"/>
                  <a:gd name="connsiteX2" fmla="*/ 1188825 w 1504950"/>
                  <a:gd name="connsiteY2" fmla="*/ 1390650 h 1390650"/>
                  <a:gd name="connsiteX3" fmla="*/ 340433 w 1504950"/>
                  <a:gd name="connsiteY3" fmla="*/ 1390650 h 1390650"/>
                  <a:gd name="connsiteX4" fmla="*/ 340433 w 1504950"/>
                  <a:gd name="connsiteY4" fmla="*/ 0 h 1390650"/>
                  <a:gd name="connsiteX5" fmla="*/ 891626 w 1504950"/>
                  <a:gd name="connsiteY5" fmla="*/ 182909 h 1390650"/>
                  <a:gd name="connsiteX6" fmla="*/ 753828 w 1504950"/>
                  <a:gd name="connsiteY6" fmla="*/ 43034 h 1390650"/>
                  <a:gd name="connsiteX7" fmla="*/ 616029 w 1504950"/>
                  <a:gd name="connsiteY7" fmla="*/ 182909 h 1390650"/>
                  <a:gd name="connsiteX8" fmla="*/ 753828 w 1504950"/>
                  <a:gd name="connsiteY8" fmla="*/ 322783 h 1390650"/>
                  <a:gd name="connsiteX9" fmla="*/ 891626 w 1504950"/>
                  <a:gd name="connsiteY9" fmla="*/ 182909 h 1390650"/>
                  <a:gd name="connsiteX10" fmla="*/ 699792 w 1504950"/>
                  <a:gd name="connsiteY10" fmla="*/ 107595 h 1390650"/>
                  <a:gd name="connsiteX11" fmla="*/ 699792 w 1504950"/>
                  <a:gd name="connsiteY11" fmla="*/ 279740 h 1390650"/>
                  <a:gd name="connsiteX12" fmla="*/ 805158 w 1504950"/>
                  <a:gd name="connsiteY12" fmla="*/ 107595 h 1390650"/>
                  <a:gd name="connsiteX13" fmla="*/ 805158 w 1504950"/>
                  <a:gd name="connsiteY13" fmla="*/ 279740 h 1390650"/>
                  <a:gd name="connsiteX14" fmla="*/ 699792 w 1504950"/>
                  <a:gd name="connsiteY14" fmla="*/ 193672 h 1390650"/>
                  <a:gd name="connsiteX15" fmla="*/ 805158 w 1504950"/>
                  <a:gd name="connsiteY15" fmla="*/ 193672 h 1390650"/>
                  <a:gd name="connsiteX16" fmla="*/ 340433 w 1504950"/>
                  <a:gd name="connsiteY16" fmla="*/ 215189 h 1390650"/>
                  <a:gd name="connsiteX17" fmla="*/ 0 w 1504950"/>
                  <a:gd name="connsiteY17" fmla="*/ 341614 h 1390650"/>
                  <a:gd name="connsiteX18" fmla="*/ 0 w 1504950"/>
                  <a:gd name="connsiteY18" fmla="*/ 1390650 h 1390650"/>
                  <a:gd name="connsiteX19" fmla="*/ 340433 w 1504950"/>
                  <a:gd name="connsiteY19" fmla="*/ 1390650 h 1390650"/>
                  <a:gd name="connsiteX20" fmla="*/ 1504950 w 1504950"/>
                  <a:gd name="connsiteY20" fmla="*/ 341614 h 1390650"/>
                  <a:gd name="connsiteX21" fmla="*/ 1188825 w 1504950"/>
                  <a:gd name="connsiteY21" fmla="*/ 215189 h 1390650"/>
                  <a:gd name="connsiteX22" fmla="*/ 443113 w 1504950"/>
                  <a:gd name="connsiteY22" fmla="*/ 505692 h 1390650"/>
                  <a:gd name="connsiteX23" fmla="*/ 591712 w 1504950"/>
                  <a:gd name="connsiteY23" fmla="*/ 505692 h 1390650"/>
                  <a:gd name="connsiteX24" fmla="*/ 443113 w 1504950"/>
                  <a:gd name="connsiteY24" fmla="*/ 653634 h 1390650"/>
                  <a:gd name="connsiteX25" fmla="*/ 591712 w 1504950"/>
                  <a:gd name="connsiteY25" fmla="*/ 653634 h 1390650"/>
                  <a:gd name="connsiteX26" fmla="*/ 443113 w 1504950"/>
                  <a:gd name="connsiteY26" fmla="*/ 798881 h 1390650"/>
                  <a:gd name="connsiteX27" fmla="*/ 591712 w 1504950"/>
                  <a:gd name="connsiteY27" fmla="*/ 798881 h 1390650"/>
                  <a:gd name="connsiteX28" fmla="*/ 688982 w 1504950"/>
                  <a:gd name="connsiteY28" fmla="*/ 505692 h 1390650"/>
                  <a:gd name="connsiteX29" fmla="*/ 837581 w 1504950"/>
                  <a:gd name="connsiteY29" fmla="*/ 505692 h 1390650"/>
                  <a:gd name="connsiteX30" fmla="*/ 688982 w 1504950"/>
                  <a:gd name="connsiteY30" fmla="*/ 653634 h 1390650"/>
                  <a:gd name="connsiteX31" fmla="*/ 837581 w 1504950"/>
                  <a:gd name="connsiteY31" fmla="*/ 653634 h 1390650"/>
                  <a:gd name="connsiteX32" fmla="*/ 688982 w 1504950"/>
                  <a:gd name="connsiteY32" fmla="*/ 798881 h 1390650"/>
                  <a:gd name="connsiteX33" fmla="*/ 837581 w 1504950"/>
                  <a:gd name="connsiteY33" fmla="*/ 798881 h 1390650"/>
                  <a:gd name="connsiteX34" fmla="*/ 937555 w 1504950"/>
                  <a:gd name="connsiteY34" fmla="*/ 505692 h 1390650"/>
                  <a:gd name="connsiteX35" fmla="*/ 1086155 w 1504950"/>
                  <a:gd name="connsiteY35" fmla="*/ 505692 h 1390650"/>
                  <a:gd name="connsiteX36" fmla="*/ 937555 w 1504950"/>
                  <a:gd name="connsiteY36" fmla="*/ 653634 h 1390650"/>
                  <a:gd name="connsiteX37" fmla="*/ 1086155 w 1504950"/>
                  <a:gd name="connsiteY37" fmla="*/ 653634 h 1390650"/>
                  <a:gd name="connsiteX38" fmla="*/ 937555 w 1504950"/>
                  <a:gd name="connsiteY38" fmla="*/ 798881 h 1390650"/>
                  <a:gd name="connsiteX39" fmla="*/ 1086155 w 1504950"/>
                  <a:gd name="connsiteY39" fmla="*/ 798881 h 1390650"/>
                  <a:gd name="connsiteX0" fmla="*/ 340433 w 1188825"/>
                  <a:gd name="connsiteY0" fmla="*/ 0 h 1390650"/>
                  <a:gd name="connsiteX1" fmla="*/ 1188825 w 1188825"/>
                  <a:gd name="connsiteY1" fmla="*/ 0 h 1390650"/>
                  <a:gd name="connsiteX2" fmla="*/ 1188825 w 1188825"/>
                  <a:gd name="connsiteY2" fmla="*/ 1390650 h 1390650"/>
                  <a:gd name="connsiteX3" fmla="*/ 340433 w 1188825"/>
                  <a:gd name="connsiteY3" fmla="*/ 1390650 h 1390650"/>
                  <a:gd name="connsiteX4" fmla="*/ 340433 w 1188825"/>
                  <a:gd name="connsiteY4" fmla="*/ 0 h 1390650"/>
                  <a:gd name="connsiteX5" fmla="*/ 891626 w 1188825"/>
                  <a:gd name="connsiteY5" fmla="*/ 182909 h 1390650"/>
                  <a:gd name="connsiteX6" fmla="*/ 753828 w 1188825"/>
                  <a:gd name="connsiteY6" fmla="*/ 43034 h 1390650"/>
                  <a:gd name="connsiteX7" fmla="*/ 616029 w 1188825"/>
                  <a:gd name="connsiteY7" fmla="*/ 182909 h 1390650"/>
                  <a:gd name="connsiteX8" fmla="*/ 753828 w 1188825"/>
                  <a:gd name="connsiteY8" fmla="*/ 322783 h 1390650"/>
                  <a:gd name="connsiteX9" fmla="*/ 891626 w 1188825"/>
                  <a:gd name="connsiteY9" fmla="*/ 182909 h 1390650"/>
                  <a:gd name="connsiteX10" fmla="*/ 699792 w 1188825"/>
                  <a:gd name="connsiteY10" fmla="*/ 107595 h 1390650"/>
                  <a:gd name="connsiteX11" fmla="*/ 699792 w 1188825"/>
                  <a:gd name="connsiteY11" fmla="*/ 279740 h 1390650"/>
                  <a:gd name="connsiteX12" fmla="*/ 805158 w 1188825"/>
                  <a:gd name="connsiteY12" fmla="*/ 107595 h 1390650"/>
                  <a:gd name="connsiteX13" fmla="*/ 805158 w 1188825"/>
                  <a:gd name="connsiteY13" fmla="*/ 279740 h 1390650"/>
                  <a:gd name="connsiteX14" fmla="*/ 699792 w 1188825"/>
                  <a:gd name="connsiteY14" fmla="*/ 193672 h 1390650"/>
                  <a:gd name="connsiteX15" fmla="*/ 805158 w 1188825"/>
                  <a:gd name="connsiteY15" fmla="*/ 193672 h 1390650"/>
                  <a:gd name="connsiteX16" fmla="*/ 340433 w 1188825"/>
                  <a:gd name="connsiteY16" fmla="*/ 215189 h 1390650"/>
                  <a:gd name="connsiteX17" fmla="*/ 0 w 1188825"/>
                  <a:gd name="connsiteY17" fmla="*/ 341614 h 1390650"/>
                  <a:gd name="connsiteX18" fmla="*/ 0 w 1188825"/>
                  <a:gd name="connsiteY18" fmla="*/ 1390650 h 1390650"/>
                  <a:gd name="connsiteX19" fmla="*/ 340433 w 1188825"/>
                  <a:gd name="connsiteY19" fmla="*/ 1390650 h 1390650"/>
                  <a:gd name="connsiteX20" fmla="*/ 443113 w 1188825"/>
                  <a:gd name="connsiteY20" fmla="*/ 505692 h 1390650"/>
                  <a:gd name="connsiteX21" fmla="*/ 591712 w 1188825"/>
                  <a:gd name="connsiteY21" fmla="*/ 505692 h 1390650"/>
                  <a:gd name="connsiteX22" fmla="*/ 443113 w 1188825"/>
                  <a:gd name="connsiteY22" fmla="*/ 653634 h 1390650"/>
                  <a:gd name="connsiteX23" fmla="*/ 591712 w 1188825"/>
                  <a:gd name="connsiteY23" fmla="*/ 653634 h 1390650"/>
                  <a:gd name="connsiteX24" fmla="*/ 443113 w 1188825"/>
                  <a:gd name="connsiteY24" fmla="*/ 798881 h 1390650"/>
                  <a:gd name="connsiteX25" fmla="*/ 591712 w 1188825"/>
                  <a:gd name="connsiteY25" fmla="*/ 798881 h 1390650"/>
                  <a:gd name="connsiteX26" fmla="*/ 688982 w 1188825"/>
                  <a:gd name="connsiteY26" fmla="*/ 505692 h 1390650"/>
                  <a:gd name="connsiteX27" fmla="*/ 837581 w 1188825"/>
                  <a:gd name="connsiteY27" fmla="*/ 505692 h 1390650"/>
                  <a:gd name="connsiteX28" fmla="*/ 688982 w 1188825"/>
                  <a:gd name="connsiteY28" fmla="*/ 653634 h 1390650"/>
                  <a:gd name="connsiteX29" fmla="*/ 837581 w 1188825"/>
                  <a:gd name="connsiteY29" fmla="*/ 653634 h 1390650"/>
                  <a:gd name="connsiteX30" fmla="*/ 688982 w 1188825"/>
                  <a:gd name="connsiteY30" fmla="*/ 798881 h 1390650"/>
                  <a:gd name="connsiteX31" fmla="*/ 837581 w 1188825"/>
                  <a:gd name="connsiteY31" fmla="*/ 798881 h 1390650"/>
                  <a:gd name="connsiteX32" fmla="*/ 937555 w 1188825"/>
                  <a:gd name="connsiteY32" fmla="*/ 505692 h 1390650"/>
                  <a:gd name="connsiteX33" fmla="*/ 1086155 w 1188825"/>
                  <a:gd name="connsiteY33" fmla="*/ 505692 h 1390650"/>
                  <a:gd name="connsiteX34" fmla="*/ 937555 w 1188825"/>
                  <a:gd name="connsiteY34" fmla="*/ 653634 h 1390650"/>
                  <a:gd name="connsiteX35" fmla="*/ 1086155 w 1188825"/>
                  <a:gd name="connsiteY35" fmla="*/ 653634 h 1390650"/>
                  <a:gd name="connsiteX36" fmla="*/ 937555 w 1188825"/>
                  <a:gd name="connsiteY36" fmla="*/ 798881 h 1390650"/>
                  <a:gd name="connsiteX37" fmla="*/ 1086155 w 1188825"/>
                  <a:gd name="connsiteY37" fmla="*/ 798881 h 1390650"/>
                  <a:gd name="connsiteX0" fmla="*/ 340433 w 1188825"/>
                  <a:gd name="connsiteY0" fmla="*/ 0 h 1390650"/>
                  <a:gd name="connsiteX1" fmla="*/ 1188825 w 1188825"/>
                  <a:gd name="connsiteY1" fmla="*/ 0 h 1390650"/>
                  <a:gd name="connsiteX2" fmla="*/ 1188825 w 1188825"/>
                  <a:gd name="connsiteY2" fmla="*/ 1390650 h 1390650"/>
                  <a:gd name="connsiteX3" fmla="*/ 340433 w 1188825"/>
                  <a:gd name="connsiteY3" fmla="*/ 1390650 h 1390650"/>
                  <a:gd name="connsiteX4" fmla="*/ 340433 w 1188825"/>
                  <a:gd name="connsiteY4" fmla="*/ 0 h 1390650"/>
                  <a:gd name="connsiteX5" fmla="*/ 891626 w 1188825"/>
                  <a:gd name="connsiteY5" fmla="*/ 182909 h 1390650"/>
                  <a:gd name="connsiteX6" fmla="*/ 753828 w 1188825"/>
                  <a:gd name="connsiteY6" fmla="*/ 43034 h 1390650"/>
                  <a:gd name="connsiteX7" fmla="*/ 616029 w 1188825"/>
                  <a:gd name="connsiteY7" fmla="*/ 182909 h 1390650"/>
                  <a:gd name="connsiteX8" fmla="*/ 753828 w 1188825"/>
                  <a:gd name="connsiteY8" fmla="*/ 322783 h 1390650"/>
                  <a:gd name="connsiteX9" fmla="*/ 891626 w 1188825"/>
                  <a:gd name="connsiteY9" fmla="*/ 182909 h 1390650"/>
                  <a:gd name="connsiteX10" fmla="*/ 699792 w 1188825"/>
                  <a:gd name="connsiteY10" fmla="*/ 107595 h 1390650"/>
                  <a:gd name="connsiteX11" fmla="*/ 699792 w 1188825"/>
                  <a:gd name="connsiteY11" fmla="*/ 279740 h 1390650"/>
                  <a:gd name="connsiteX12" fmla="*/ 805158 w 1188825"/>
                  <a:gd name="connsiteY12" fmla="*/ 107595 h 1390650"/>
                  <a:gd name="connsiteX13" fmla="*/ 805158 w 1188825"/>
                  <a:gd name="connsiteY13" fmla="*/ 279740 h 1390650"/>
                  <a:gd name="connsiteX14" fmla="*/ 699792 w 1188825"/>
                  <a:gd name="connsiteY14" fmla="*/ 193672 h 1390650"/>
                  <a:gd name="connsiteX15" fmla="*/ 805158 w 1188825"/>
                  <a:gd name="connsiteY15" fmla="*/ 193672 h 1390650"/>
                  <a:gd name="connsiteX16" fmla="*/ 340433 w 1188825"/>
                  <a:gd name="connsiteY16" fmla="*/ 215189 h 1390650"/>
                  <a:gd name="connsiteX17" fmla="*/ 0 w 1188825"/>
                  <a:gd name="connsiteY17" fmla="*/ 1390650 h 1390650"/>
                  <a:gd name="connsiteX18" fmla="*/ 340433 w 1188825"/>
                  <a:gd name="connsiteY18" fmla="*/ 1390650 h 1390650"/>
                  <a:gd name="connsiteX19" fmla="*/ 443113 w 1188825"/>
                  <a:gd name="connsiteY19" fmla="*/ 505692 h 1390650"/>
                  <a:gd name="connsiteX20" fmla="*/ 591712 w 1188825"/>
                  <a:gd name="connsiteY20" fmla="*/ 505692 h 1390650"/>
                  <a:gd name="connsiteX21" fmla="*/ 443113 w 1188825"/>
                  <a:gd name="connsiteY21" fmla="*/ 653634 h 1390650"/>
                  <a:gd name="connsiteX22" fmla="*/ 591712 w 1188825"/>
                  <a:gd name="connsiteY22" fmla="*/ 653634 h 1390650"/>
                  <a:gd name="connsiteX23" fmla="*/ 443113 w 1188825"/>
                  <a:gd name="connsiteY23" fmla="*/ 798881 h 1390650"/>
                  <a:gd name="connsiteX24" fmla="*/ 591712 w 1188825"/>
                  <a:gd name="connsiteY24" fmla="*/ 798881 h 1390650"/>
                  <a:gd name="connsiteX25" fmla="*/ 688982 w 1188825"/>
                  <a:gd name="connsiteY25" fmla="*/ 505692 h 1390650"/>
                  <a:gd name="connsiteX26" fmla="*/ 837581 w 1188825"/>
                  <a:gd name="connsiteY26" fmla="*/ 505692 h 1390650"/>
                  <a:gd name="connsiteX27" fmla="*/ 688982 w 1188825"/>
                  <a:gd name="connsiteY27" fmla="*/ 653634 h 1390650"/>
                  <a:gd name="connsiteX28" fmla="*/ 837581 w 1188825"/>
                  <a:gd name="connsiteY28" fmla="*/ 653634 h 1390650"/>
                  <a:gd name="connsiteX29" fmla="*/ 688982 w 1188825"/>
                  <a:gd name="connsiteY29" fmla="*/ 798881 h 1390650"/>
                  <a:gd name="connsiteX30" fmla="*/ 837581 w 1188825"/>
                  <a:gd name="connsiteY30" fmla="*/ 798881 h 1390650"/>
                  <a:gd name="connsiteX31" fmla="*/ 937555 w 1188825"/>
                  <a:gd name="connsiteY31" fmla="*/ 505692 h 1390650"/>
                  <a:gd name="connsiteX32" fmla="*/ 1086155 w 1188825"/>
                  <a:gd name="connsiteY32" fmla="*/ 505692 h 1390650"/>
                  <a:gd name="connsiteX33" fmla="*/ 937555 w 1188825"/>
                  <a:gd name="connsiteY33" fmla="*/ 653634 h 1390650"/>
                  <a:gd name="connsiteX34" fmla="*/ 1086155 w 1188825"/>
                  <a:gd name="connsiteY34" fmla="*/ 653634 h 1390650"/>
                  <a:gd name="connsiteX35" fmla="*/ 937555 w 1188825"/>
                  <a:gd name="connsiteY35" fmla="*/ 798881 h 1390650"/>
                  <a:gd name="connsiteX36" fmla="*/ 1086155 w 1188825"/>
                  <a:gd name="connsiteY36" fmla="*/ 798881 h 1390650"/>
                  <a:gd name="connsiteX0" fmla="*/ 0 w 848392"/>
                  <a:gd name="connsiteY0" fmla="*/ 0 h 1390650"/>
                  <a:gd name="connsiteX1" fmla="*/ 848392 w 848392"/>
                  <a:gd name="connsiteY1" fmla="*/ 0 h 1390650"/>
                  <a:gd name="connsiteX2" fmla="*/ 848392 w 848392"/>
                  <a:gd name="connsiteY2" fmla="*/ 1390650 h 1390650"/>
                  <a:gd name="connsiteX3" fmla="*/ 0 w 848392"/>
                  <a:gd name="connsiteY3" fmla="*/ 1390650 h 1390650"/>
                  <a:gd name="connsiteX4" fmla="*/ 0 w 848392"/>
                  <a:gd name="connsiteY4" fmla="*/ 0 h 1390650"/>
                  <a:gd name="connsiteX5" fmla="*/ 551193 w 848392"/>
                  <a:gd name="connsiteY5" fmla="*/ 182909 h 1390650"/>
                  <a:gd name="connsiteX6" fmla="*/ 413395 w 848392"/>
                  <a:gd name="connsiteY6" fmla="*/ 43034 h 1390650"/>
                  <a:gd name="connsiteX7" fmla="*/ 275596 w 848392"/>
                  <a:gd name="connsiteY7" fmla="*/ 182909 h 1390650"/>
                  <a:gd name="connsiteX8" fmla="*/ 413395 w 848392"/>
                  <a:gd name="connsiteY8" fmla="*/ 322783 h 1390650"/>
                  <a:gd name="connsiteX9" fmla="*/ 551193 w 848392"/>
                  <a:gd name="connsiteY9" fmla="*/ 182909 h 1390650"/>
                  <a:gd name="connsiteX10" fmla="*/ 359359 w 848392"/>
                  <a:gd name="connsiteY10" fmla="*/ 107595 h 1390650"/>
                  <a:gd name="connsiteX11" fmla="*/ 359359 w 848392"/>
                  <a:gd name="connsiteY11" fmla="*/ 279740 h 1390650"/>
                  <a:gd name="connsiteX12" fmla="*/ 464725 w 848392"/>
                  <a:gd name="connsiteY12" fmla="*/ 107595 h 1390650"/>
                  <a:gd name="connsiteX13" fmla="*/ 464725 w 848392"/>
                  <a:gd name="connsiteY13" fmla="*/ 279740 h 1390650"/>
                  <a:gd name="connsiteX14" fmla="*/ 359359 w 848392"/>
                  <a:gd name="connsiteY14" fmla="*/ 193672 h 1390650"/>
                  <a:gd name="connsiteX15" fmla="*/ 464725 w 848392"/>
                  <a:gd name="connsiteY15" fmla="*/ 193672 h 1390650"/>
                  <a:gd name="connsiteX16" fmla="*/ 0 w 848392"/>
                  <a:gd name="connsiteY16" fmla="*/ 215189 h 1390650"/>
                  <a:gd name="connsiteX17" fmla="*/ 0 w 848392"/>
                  <a:gd name="connsiteY17" fmla="*/ 1390650 h 1390650"/>
                  <a:gd name="connsiteX18" fmla="*/ 102680 w 848392"/>
                  <a:gd name="connsiteY18" fmla="*/ 505692 h 1390650"/>
                  <a:gd name="connsiteX19" fmla="*/ 251279 w 848392"/>
                  <a:gd name="connsiteY19" fmla="*/ 505692 h 1390650"/>
                  <a:gd name="connsiteX20" fmla="*/ 102680 w 848392"/>
                  <a:gd name="connsiteY20" fmla="*/ 653634 h 1390650"/>
                  <a:gd name="connsiteX21" fmla="*/ 251279 w 848392"/>
                  <a:gd name="connsiteY21" fmla="*/ 653634 h 1390650"/>
                  <a:gd name="connsiteX22" fmla="*/ 102680 w 848392"/>
                  <a:gd name="connsiteY22" fmla="*/ 798881 h 1390650"/>
                  <a:gd name="connsiteX23" fmla="*/ 251279 w 848392"/>
                  <a:gd name="connsiteY23" fmla="*/ 798881 h 1390650"/>
                  <a:gd name="connsiteX24" fmla="*/ 348549 w 848392"/>
                  <a:gd name="connsiteY24" fmla="*/ 505692 h 1390650"/>
                  <a:gd name="connsiteX25" fmla="*/ 497148 w 848392"/>
                  <a:gd name="connsiteY25" fmla="*/ 505692 h 1390650"/>
                  <a:gd name="connsiteX26" fmla="*/ 348549 w 848392"/>
                  <a:gd name="connsiteY26" fmla="*/ 653634 h 1390650"/>
                  <a:gd name="connsiteX27" fmla="*/ 497148 w 848392"/>
                  <a:gd name="connsiteY27" fmla="*/ 653634 h 1390650"/>
                  <a:gd name="connsiteX28" fmla="*/ 348549 w 848392"/>
                  <a:gd name="connsiteY28" fmla="*/ 798881 h 1390650"/>
                  <a:gd name="connsiteX29" fmla="*/ 497148 w 848392"/>
                  <a:gd name="connsiteY29" fmla="*/ 798881 h 1390650"/>
                  <a:gd name="connsiteX30" fmla="*/ 597122 w 848392"/>
                  <a:gd name="connsiteY30" fmla="*/ 505692 h 1390650"/>
                  <a:gd name="connsiteX31" fmla="*/ 745722 w 848392"/>
                  <a:gd name="connsiteY31" fmla="*/ 505692 h 1390650"/>
                  <a:gd name="connsiteX32" fmla="*/ 597122 w 848392"/>
                  <a:gd name="connsiteY32" fmla="*/ 653634 h 1390650"/>
                  <a:gd name="connsiteX33" fmla="*/ 745722 w 848392"/>
                  <a:gd name="connsiteY33" fmla="*/ 653634 h 1390650"/>
                  <a:gd name="connsiteX34" fmla="*/ 597122 w 848392"/>
                  <a:gd name="connsiteY34" fmla="*/ 798881 h 1390650"/>
                  <a:gd name="connsiteX35" fmla="*/ 745722 w 848392"/>
                  <a:gd name="connsiteY35" fmla="*/ 798881 h 1390650"/>
                  <a:gd name="connsiteX0" fmla="*/ 0 w 848392"/>
                  <a:gd name="connsiteY0" fmla="*/ 0 h 1390650"/>
                  <a:gd name="connsiteX1" fmla="*/ 848392 w 848392"/>
                  <a:gd name="connsiteY1" fmla="*/ 0 h 1390650"/>
                  <a:gd name="connsiteX2" fmla="*/ 848392 w 848392"/>
                  <a:gd name="connsiteY2" fmla="*/ 1390650 h 1390650"/>
                  <a:gd name="connsiteX3" fmla="*/ 0 w 848392"/>
                  <a:gd name="connsiteY3" fmla="*/ 1390650 h 1390650"/>
                  <a:gd name="connsiteX4" fmla="*/ 0 w 848392"/>
                  <a:gd name="connsiteY4" fmla="*/ 0 h 1390650"/>
                  <a:gd name="connsiteX5" fmla="*/ 551193 w 848392"/>
                  <a:gd name="connsiteY5" fmla="*/ 182909 h 1390650"/>
                  <a:gd name="connsiteX6" fmla="*/ 413395 w 848392"/>
                  <a:gd name="connsiteY6" fmla="*/ 43034 h 1390650"/>
                  <a:gd name="connsiteX7" fmla="*/ 275596 w 848392"/>
                  <a:gd name="connsiteY7" fmla="*/ 182909 h 1390650"/>
                  <a:gd name="connsiteX8" fmla="*/ 413395 w 848392"/>
                  <a:gd name="connsiteY8" fmla="*/ 322783 h 1390650"/>
                  <a:gd name="connsiteX9" fmla="*/ 551193 w 848392"/>
                  <a:gd name="connsiteY9" fmla="*/ 182909 h 1390650"/>
                  <a:gd name="connsiteX10" fmla="*/ 359359 w 848392"/>
                  <a:gd name="connsiteY10" fmla="*/ 107595 h 1390650"/>
                  <a:gd name="connsiteX11" fmla="*/ 359359 w 848392"/>
                  <a:gd name="connsiteY11" fmla="*/ 279740 h 1390650"/>
                  <a:gd name="connsiteX12" fmla="*/ 464725 w 848392"/>
                  <a:gd name="connsiteY12" fmla="*/ 107595 h 1390650"/>
                  <a:gd name="connsiteX13" fmla="*/ 464725 w 848392"/>
                  <a:gd name="connsiteY13" fmla="*/ 279740 h 1390650"/>
                  <a:gd name="connsiteX14" fmla="*/ 359359 w 848392"/>
                  <a:gd name="connsiteY14" fmla="*/ 193672 h 1390650"/>
                  <a:gd name="connsiteX15" fmla="*/ 464725 w 848392"/>
                  <a:gd name="connsiteY15" fmla="*/ 193672 h 1390650"/>
                  <a:gd name="connsiteX16" fmla="*/ 102680 w 848392"/>
                  <a:gd name="connsiteY16" fmla="*/ 505692 h 1390650"/>
                  <a:gd name="connsiteX17" fmla="*/ 251279 w 848392"/>
                  <a:gd name="connsiteY17" fmla="*/ 505692 h 1390650"/>
                  <a:gd name="connsiteX18" fmla="*/ 102680 w 848392"/>
                  <a:gd name="connsiteY18" fmla="*/ 653634 h 1390650"/>
                  <a:gd name="connsiteX19" fmla="*/ 251279 w 848392"/>
                  <a:gd name="connsiteY19" fmla="*/ 653634 h 1390650"/>
                  <a:gd name="connsiteX20" fmla="*/ 102680 w 848392"/>
                  <a:gd name="connsiteY20" fmla="*/ 798881 h 1390650"/>
                  <a:gd name="connsiteX21" fmla="*/ 251279 w 848392"/>
                  <a:gd name="connsiteY21" fmla="*/ 798881 h 1390650"/>
                  <a:gd name="connsiteX22" fmla="*/ 348549 w 848392"/>
                  <a:gd name="connsiteY22" fmla="*/ 505692 h 1390650"/>
                  <a:gd name="connsiteX23" fmla="*/ 497148 w 848392"/>
                  <a:gd name="connsiteY23" fmla="*/ 505692 h 1390650"/>
                  <a:gd name="connsiteX24" fmla="*/ 348549 w 848392"/>
                  <a:gd name="connsiteY24" fmla="*/ 653634 h 1390650"/>
                  <a:gd name="connsiteX25" fmla="*/ 497148 w 848392"/>
                  <a:gd name="connsiteY25" fmla="*/ 653634 h 1390650"/>
                  <a:gd name="connsiteX26" fmla="*/ 348549 w 848392"/>
                  <a:gd name="connsiteY26" fmla="*/ 798881 h 1390650"/>
                  <a:gd name="connsiteX27" fmla="*/ 497148 w 848392"/>
                  <a:gd name="connsiteY27" fmla="*/ 798881 h 1390650"/>
                  <a:gd name="connsiteX28" fmla="*/ 597122 w 848392"/>
                  <a:gd name="connsiteY28" fmla="*/ 505692 h 1390650"/>
                  <a:gd name="connsiteX29" fmla="*/ 745722 w 848392"/>
                  <a:gd name="connsiteY29" fmla="*/ 505692 h 1390650"/>
                  <a:gd name="connsiteX30" fmla="*/ 597122 w 848392"/>
                  <a:gd name="connsiteY30" fmla="*/ 653634 h 1390650"/>
                  <a:gd name="connsiteX31" fmla="*/ 745722 w 848392"/>
                  <a:gd name="connsiteY31" fmla="*/ 653634 h 1390650"/>
                  <a:gd name="connsiteX32" fmla="*/ 597122 w 848392"/>
                  <a:gd name="connsiteY32" fmla="*/ 798881 h 1390650"/>
                  <a:gd name="connsiteX33" fmla="*/ 745722 w 848392"/>
                  <a:gd name="connsiteY33" fmla="*/ 798881 h 1390650"/>
                  <a:gd name="connsiteX0" fmla="*/ 0 w 848392"/>
                  <a:gd name="connsiteY0" fmla="*/ 0 h 1390650"/>
                  <a:gd name="connsiteX1" fmla="*/ 848392 w 848392"/>
                  <a:gd name="connsiteY1" fmla="*/ 0 h 1390650"/>
                  <a:gd name="connsiteX2" fmla="*/ 848392 w 848392"/>
                  <a:gd name="connsiteY2" fmla="*/ 1390650 h 1390650"/>
                  <a:gd name="connsiteX3" fmla="*/ 0 w 848392"/>
                  <a:gd name="connsiteY3" fmla="*/ 0 h 1390650"/>
                  <a:gd name="connsiteX4" fmla="*/ 551193 w 848392"/>
                  <a:gd name="connsiteY4" fmla="*/ 182909 h 1390650"/>
                  <a:gd name="connsiteX5" fmla="*/ 413395 w 848392"/>
                  <a:gd name="connsiteY5" fmla="*/ 43034 h 1390650"/>
                  <a:gd name="connsiteX6" fmla="*/ 275596 w 848392"/>
                  <a:gd name="connsiteY6" fmla="*/ 182909 h 1390650"/>
                  <a:gd name="connsiteX7" fmla="*/ 413395 w 848392"/>
                  <a:gd name="connsiteY7" fmla="*/ 322783 h 1390650"/>
                  <a:gd name="connsiteX8" fmla="*/ 551193 w 848392"/>
                  <a:gd name="connsiteY8" fmla="*/ 182909 h 1390650"/>
                  <a:gd name="connsiteX9" fmla="*/ 359359 w 848392"/>
                  <a:gd name="connsiteY9" fmla="*/ 107595 h 1390650"/>
                  <a:gd name="connsiteX10" fmla="*/ 359359 w 848392"/>
                  <a:gd name="connsiteY10" fmla="*/ 279740 h 1390650"/>
                  <a:gd name="connsiteX11" fmla="*/ 464725 w 848392"/>
                  <a:gd name="connsiteY11" fmla="*/ 107595 h 1390650"/>
                  <a:gd name="connsiteX12" fmla="*/ 464725 w 848392"/>
                  <a:gd name="connsiteY12" fmla="*/ 279740 h 1390650"/>
                  <a:gd name="connsiteX13" fmla="*/ 359359 w 848392"/>
                  <a:gd name="connsiteY13" fmla="*/ 193672 h 1390650"/>
                  <a:gd name="connsiteX14" fmla="*/ 464725 w 848392"/>
                  <a:gd name="connsiteY14" fmla="*/ 193672 h 1390650"/>
                  <a:gd name="connsiteX15" fmla="*/ 102680 w 848392"/>
                  <a:gd name="connsiteY15" fmla="*/ 505692 h 1390650"/>
                  <a:gd name="connsiteX16" fmla="*/ 251279 w 848392"/>
                  <a:gd name="connsiteY16" fmla="*/ 505692 h 1390650"/>
                  <a:gd name="connsiteX17" fmla="*/ 102680 w 848392"/>
                  <a:gd name="connsiteY17" fmla="*/ 653634 h 1390650"/>
                  <a:gd name="connsiteX18" fmla="*/ 251279 w 848392"/>
                  <a:gd name="connsiteY18" fmla="*/ 653634 h 1390650"/>
                  <a:gd name="connsiteX19" fmla="*/ 102680 w 848392"/>
                  <a:gd name="connsiteY19" fmla="*/ 798881 h 1390650"/>
                  <a:gd name="connsiteX20" fmla="*/ 251279 w 848392"/>
                  <a:gd name="connsiteY20" fmla="*/ 798881 h 1390650"/>
                  <a:gd name="connsiteX21" fmla="*/ 348549 w 848392"/>
                  <a:gd name="connsiteY21" fmla="*/ 505692 h 1390650"/>
                  <a:gd name="connsiteX22" fmla="*/ 497148 w 848392"/>
                  <a:gd name="connsiteY22" fmla="*/ 505692 h 1390650"/>
                  <a:gd name="connsiteX23" fmla="*/ 348549 w 848392"/>
                  <a:gd name="connsiteY23" fmla="*/ 653634 h 1390650"/>
                  <a:gd name="connsiteX24" fmla="*/ 497148 w 848392"/>
                  <a:gd name="connsiteY24" fmla="*/ 653634 h 1390650"/>
                  <a:gd name="connsiteX25" fmla="*/ 348549 w 848392"/>
                  <a:gd name="connsiteY25" fmla="*/ 798881 h 1390650"/>
                  <a:gd name="connsiteX26" fmla="*/ 497148 w 848392"/>
                  <a:gd name="connsiteY26" fmla="*/ 798881 h 1390650"/>
                  <a:gd name="connsiteX27" fmla="*/ 597122 w 848392"/>
                  <a:gd name="connsiteY27" fmla="*/ 505692 h 1390650"/>
                  <a:gd name="connsiteX28" fmla="*/ 745722 w 848392"/>
                  <a:gd name="connsiteY28" fmla="*/ 505692 h 1390650"/>
                  <a:gd name="connsiteX29" fmla="*/ 597122 w 848392"/>
                  <a:gd name="connsiteY29" fmla="*/ 653634 h 1390650"/>
                  <a:gd name="connsiteX30" fmla="*/ 745722 w 848392"/>
                  <a:gd name="connsiteY30" fmla="*/ 653634 h 1390650"/>
                  <a:gd name="connsiteX31" fmla="*/ 597122 w 848392"/>
                  <a:gd name="connsiteY31" fmla="*/ 798881 h 1390650"/>
                  <a:gd name="connsiteX32" fmla="*/ 745722 w 848392"/>
                  <a:gd name="connsiteY32" fmla="*/ 798881 h 1390650"/>
                  <a:gd name="connsiteX0" fmla="*/ 0 w 848392"/>
                  <a:gd name="connsiteY0" fmla="*/ 0 h 798881"/>
                  <a:gd name="connsiteX1" fmla="*/ 848392 w 848392"/>
                  <a:gd name="connsiteY1" fmla="*/ 0 h 798881"/>
                  <a:gd name="connsiteX2" fmla="*/ 0 w 848392"/>
                  <a:gd name="connsiteY2" fmla="*/ 0 h 798881"/>
                  <a:gd name="connsiteX3" fmla="*/ 551193 w 848392"/>
                  <a:gd name="connsiteY3" fmla="*/ 182909 h 798881"/>
                  <a:gd name="connsiteX4" fmla="*/ 413395 w 848392"/>
                  <a:gd name="connsiteY4" fmla="*/ 43034 h 798881"/>
                  <a:gd name="connsiteX5" fmla="*/ 275596 w 848392"/>
                  <a:gd name="connsiteY5" fmla="*/ 182909 h 798881"/>
                  <a:gd name="connsiteX6" fmla="*/ 413395 w 848392"/>
                  <a:gd name="connsiteY6" fmla="*/ 322783 h 798881"/>
                  <a:gd name="connsiteX7" fmla="*/ 551193 w 848392"/>
                  <a:gd name="connsiteY7" fmla="*/ 182909 h 798881"/>
                  <a:gd name="connsiteX8" fmla="*/ 359359 w 848392"/>
                  <a:gd name="connsiteY8" fmla="*/ 107595 h 798881"/>
                  <a:gd name="connsiteX9" fmla="*/ 359359 w 848392"/>
                  <a:gd name="connsiteY9" fmla="*/ 279740 h 798881"/>
                  <a:gd name="connsiteX10" fmla="*/ 464725 w 848392"/>
                  <a:gd name="connsiteY10" fmla="*/ 107595 h 798881"/>
                  <a:gd name="connsiteX11" fmla="*/ 464725 w 848392"/>
                  <a:gd name="connsiteY11" fmla="*/ 279740 h 798881"/>
                  <a:gd name="connsiteX12" fmla="*/ 359359 w 848392"/>
                  <a:gd name="connsiteY12" fmla="*/ 193672 h 798881"/>
                  <a:gd name="connsiteX13" fmla="*/ 464725 w 848392"/>
                  <a:gd name="connsiteY13" fmla="*/ 193672 h 798881"/>
                  <a:gd name="connsiteX14" fmla="*/ 102680 w 848392"/>
                  <a:gd name="connsiteY14" fmla="*/ 505692 h 798881"/>
                  <a:gd name="connsiteX15" fmla="*/ 251279 w 848392"/>
                  <a:gd name="connsiteY15" fmla="*/ 505692 h 798881"/>
                  <a:gd name="connsiteX16" fmla="*/ 102680 w 848392"/>
                  <a:gd name="connsiteY16" fmla="*/ 653634 h 798881"/>
                  <a:gd name="connsiteX17" fmla="*/ 251279 w 848392"/>
                  <a:gd name="connsiteY17" fmla="*/ 653634 h 798881"/>
                  <a:gd name="connsiteX18" fmla="*/ 102680 w 848392"/>
                  <a:gd name="connsiteY18" fmla="*/ 798881 h 798881"/>
                  <a:gd name="connsiteX19" fmla="*/ 251279 w 848392"/>
                  <a:gd name="connsiteY19" fmla="*/ 798881 h 798881"/>
                  <a:gd name="connsiteX20" fmla="*/ 348549 w 848392"/>
                  <a:gd name="connsiteY20" fmla="*/ 505692 h 798881"/>
                  <a:gd name="connsiteX21" fmla="*/ 497148 w 848392"/>
                  <a:gd name="connsiteY21" fmla="*/ 505692 h 798881"/>
                  <a:gd name="connsiteX22" fmla="*/ 348549 w 848392"/>
                  <a:gd name="connsiteY22" fmla="*/ 653634 h 798881"/>
                  <a:gd name="connsiteX23" fmla="*/ 497148 w 848392"/>
                  <a:gd name="connsiteY23" fmla="*/ 653634 h 798881"/>
                  <a:gd name="connsiteX24" fmla="*/ 348549 w 848392"/>
                  <a:gd name="connsiteY24" fmla="*/ 798881 h 798881"/>
                  <a:gd name="connsiteX25" fmla="*/ 497148 w 848392"/>
                  <a:gd name="connsiteY25" fmla="*/ 798881 h 798881"/>
                  <a:gd name="connsiteX26" fmla="*/ 597122 w 848392"/>
                  <a:gd name="connsiteY26" fmla="*/ 505692 h 798881"/>
                  <a:gd name="connsiteX27" fmla="*/ 745722 w 848392"/>
                  <a:gd name="connsiteY27" fmla="*/ 505692 h 798881"/>
                  <a:gd name="connsiteX28" fmla="*/ 597122 w 848392"/>
                  <a:gd name="connsiteY28" fmla="*/ 653634 h 798881"/>
                  <a:gd name="connsiteX29" fmla="*/ 745722 w 848392"/>
                  <a:gd name="connsiteY29" fmla="*/ 653634 h 798881"/>
                  <a:gd name="connsiteX30" fmla="*/ 597122 w 848392"/>
                  <a:gd name="connsiteY30" fmla="*/ 798881 h 798881"/>
                  <a:gd name="connsiteX31" fmla="*/ 745722 w 848392"/>
                  <a:gd name="connsiteY31" fmla="*/ 798881 h 798881"/>
                  <a:gd name="connsiteX0" fmla="*/ 0 w 745722"/>
                  <a:gd name="connsiteY0" fmla="*/ 0 h 798881"/>
                  <a:gd name="connsiteX1" fmla="*/ 0 w 745722"/>
                  <a:gd name="connsiteY1" fmla="*/ 0 h 798881"/>
                  <a:gd name="connsiteX2" fmla="*/ 551193 w 745722"/>
                  <a:gd name="connsiteY2" fmla="*/ 182909 h 798881"/>
                  <a:gd name="connsiteX3" fmla="*/ 413395 w 745722"/>
                  <a:gd name="connsiteY3" fmla="*/ 43034 h 798881"/>
                  <a:gd name="connsiteX4" fmla="*/ 275596 w 745722"/>
                  <a:gd name="connsiteY4" fmla="*/ 182909 h 798881"/>
                  <a:gd name="connsiteX5" fmla="*/ 413395 w 745722"/>
                  <a:gd name="connsiteY5" fmla="*/ 322783 h 798881"/>
                  <a:gd name="connsiteX6" fmla="*/ 551193 w 745722"/>
                  <a:gd name="connsiteY6" fmla="*/ 182909 h 798881"/>
                  <a:gd name="connsiteX7" fmla="*/ 359359 w 745722"/>
                  <a:gd name="connsiteY7" fmla="*/ 107595 h 798881"/>
                  <a:gd name="connsiteX8" fmla="*/ 359359 w 745722"/>
                  <a:gd name="connsiteY8" fmla="*/ 279740 h 798881"/>
                  <a:gd name="connsiteX9" fmla="*/ 464725 w 745722"/>
                  <a:gd name="connsiteY9" fmla="*/ 107595 h 798881"/>
                  <a:gd name="connsiteX10" fmla="*/ 464725 w 745722"/>
                  <a:gd name="connsiteY10" fmla="*/ 279740 h 798881"/>
                  <a:gd name="connsiteX11" fmla="*/ 359359 w 745722"/>
                  <a:gd name="connsiteY11" fmla="*/ 193672 h 798881"/>
                  <a:gd name="connsiteX12" fmla="*/ 464725 w 745722"/>
                  <a:gd name="connsiteY12" fmla="*/ 193672 h 798881"/>
                  <a:gd name="connsiteX13" fmla="*/ 102680 w 745722"/>
                  <a:gd name="connsiteY13" fmla="*/ 505692 h 798881"/>
                  <a:gd name="connsiteX14" fmla="*/ 251279 w 745722"/>
                  <a:gd name="connsiteY14" fmla="*/ 505692 h 798881"/>
                  <a:gd name="connsiteX15" fmla="*/ 102680 w 745722"/>
                  <a:gd name="connsiteY15" fmla="*/ 653634 h 798881"/>
                  <a:gd name="connsiteX16" fmla="*/ 251279 w 745722"/>
                  <a:gd name="connsiteY16" fmla="*/ 653634 h 798881"/>
                  <a:gd name="connsiteX17" fmla="*/ 102680 w 745722"/>
                  <a:gd name="connsiteY17" fmla="*/ 798881 h 798881"/>
                  <a:gd name="connsiteX18" fmla="*/ 251279 w 745722"/>
                  <a:gd name="connsiteY18" fmla="*/ 798881 h 798881"/>
                  <a:gd name="connsiteX19" fmla="*/ 348549 w 745722"/>
                  <a:gd name="connsiteY19" fmla="*/ 505692 h 798881"/>
                  <a:gd name="connsiteX20" fmla="*/ 497148 w 745722"/>
                  <a:gd name="connsiteY20" fmla="*/ 505692 h 798881"/>
                  <a:gd name="connsiteX21" fmla="*/ 348549 w 745722"/>
                  <a:gd name="connsiteY21" fmla="*/ 653634 h 798881"/>
                  <a:gd name="connsiteX22" fmla="*/ 497148 w 745722"/>
                  <a:gd name="connsiteY22" fmla="*/ 653634 h 798881"/>
                  <a:gd name="connsiteX23" fmla="*/ 348549 w 745722"/>
                  <a:gd name="connsiteY23" fmla="*/ 798881 h 798881"/>
                  <a:gd name="connsiteX24" fmla="*/ 497148 w 745722"/>
                  <a:gd name="connsiteY24" fmla="*/ 798881 h 798881"/>
                  <a:gd name="connsiteX25" fmla="*/ 597122 w 745722"/>
                  <a:gd name="connsiteY25" fmla="*/ 505692 h 798881"/>
                  <a:gd name="connsiteX26" fmla="*/ 745722 w 745722"/>
                  <a:gd name="connsiteY26" fmla="*/ 505692 h 798881"/>
                  <a:gd name="connsiteX27" fmla="*/ 597122 w 745722"/>
                  <a:gd name="connsiteY27" fmla="*/ 653634 h 798881"/>
                  <a:gd name="connsiteX28" fmla="*/ 745722 w 745722"/>
                  <a:gd name="connsiteY28" fmla="*/ 653634 h 798881"/>
                  <a:gd name="connsiteX29" fmla="*/ 597122 w 745722"/>
                  <a:gd name="connsiteY29" fmla="*/ 798881 h 798881"/>
                  <a:gd name="connsiteX30" fmla="*/ 745722 w 745722"/>
                  <a:gd name="connsiteY30" fmla="*/ 798881 h 798881"/>
                  <a:gd name="connsiteX0" fmla="*/ 448513 w 643042"/>
                  <a:gd name="connsiteY0" fmla="*/ 139875 h 755847"/>
                  <a:gd name="connsiteX1" fmla="*/ 310715 w 643042"/>
                  <a:gd name="connsiteY1" fmla="*/ 0 h 755847"/>
                  <a:gd name="connsiteX2" fmla="*/ 172916 w 643042"/>
                  <a:gd name="connsiteY2" fmla="*/ 139875 h 755847"/>
                  <a:gd name="connsiteX3" fmla="*/ 310715 w 643042"/>
                  <a:gd name="connsiteY3" fmla="*/ 279749 h 755847"/>
                  <a:gd name="connsiteX4" fmla="*/ 448513 w 643042"/>
                  <a:gd name="connsiteY4" fmla="*/ 139875 h 755847"/>
                  <a:gd name="connsiteX5" fmla="*/ 256679 w 643042"/>
                  <a:gd name="connsiteY5" fmla="*/ 64561 h 755847"/>
                  <a:gd name="connsiteX6" fmla="*/ 256679 w 643042"/>
                  <a:gd name="connsiteY6" fmla="*/ 236706 h 755847"/>
                  <a:gd name="connsiteX7" fmla="*/ 362045 w 643042"/>
                  <a:gd name="connsiteY7" fmla="*/ 64561 h 755847"/>
                  <a:gd name="connsiteX8" fmla="*/ 362045 w 643042"/>
                  <a:gd name="connsiteY8" fmla="*/ 236706 h 755847"/>
                  <a:gd name="connsiteX9" fmla="*/ 256679 w 643042"/>
                  <a:gd name="connsiteY9" fmla="*/ 150638 h 755847"/>
                  <a:gd name="connsiteX10" fmla="*/ 362045 w 643042"/>
                  <a:gd name="connsiteY10" fmla="*/ 150638 h 755847"/>
                  <a:gd name="connsiteX11" fmla="*/ 0 w 643042"/>
                  <a:gd name="connsiteY11" fmla="*/ 462658 h 755847"/>
                  <a:gd name="connsiteX12" fmla="*/ 148599 w 643042"/>
                  <a:gd name="connsiteY12" fmla="*/ 462658 h 755847"/>
                  <a:gd name="connsiteX13" fmla="*/ 0 w 643042"/>
                  <a:gd name="connsiteY13" fmla="*/ 610600 h 755847"/>
                  <a:gd name="connsiteX14" fmla="*/ 148599 w 643042"/>
                  <a:gd name="connsiteY14" fmla="*/ 610600 h 755847"/>
                  <a:gd name="connsiteX15" fmla="*/ 0 w 643042"/>
                  <a:gd name="connsiteY15" fmla="*/ 755847 h 755847"/>
                  <a:gd name="connsiteX16" fmla="*/ 148599 w 643042"/>
                  <a:gd name="connsiteY16" fmla="*/ 755847 h 755847"/>
                  <a:gd name="connsiteX17" fmla="*/ 245869 w 643042"/>
                  <a:gd name="connsiteY17" fmla="*/ 462658 h 755847"/>
                  <a:gd name="connsiteX18" fmla="*/ 394468 w 643042"/>
                  <a:gd name="connsiteY18" fmla="*/ 462658 h 755847"/>
                  <a:gd name="connsiteX19" fmla="*/ 245869 w 643042"/>
                  <a:gd name="connsiteY19" fmla="*/ 610600 h 755847"/>
                  <a:gd name="connsiteX20" fmla="*/ 394468 w 643042"/>
                  <a:gd name="connsiteY20" fmla="*/ 610600 h 755847"/>
                  <a:gd name="connsiteX21" fmla="*/ 245869 w 643042"/>
                  <a:gd name="connsiteY21" fmla="*/ 755847 h 755847"/>
                  <a:gd name="connsiteX22" fmla="*/ 394468 w 643042"/>
                  <a:gd name="connsiteY22" fmla="*/ 755847 h 755847"/>
                  <a:gd name="connsiteX23" fmla="*/ 494442 w 643042"/>
                  <a:gd name="connsiteY23" fmla="*/ 462658 h 755847"/>
                  <a:gd name="connsiteX24" fmla="*/ 643042 w 643042"/>
                  <a:gd name="connsiteY24" fmla="*/ 462658 h 755847"/>
                  <a:gd name="connsiteX25" fmla="*/ 494442 w 643042"/>
                  <a:gd name="connsiteY25" fmla="*/ 610600 h 755847"/>
                  <a:gd name="connsiteX26" fmla="*/ 643042 w 643042"/>
                  <a:gd name="connsiteY26" fmla="*/ 610600 h 755847"/>
                  <a:gd name="connsiteX27" fmla="*/ 494442 w 643042"/>
                  <a:gd name="connsiteY27" fmla="*/ 755847 h 755847"/>
                  <a:gd name="connsiteX28" fmla="*/ 643042 w 643042"/>
                  <a:gd name="connsiteY28" fmla="*/ 755847 h 755847"/>
                  <a:gd name="connsiteX0" fmla="*/ 448513 w 643042"/>
                  <a:gd name="connsiteY0" fmla="*/ 139875 h 755847"/>
                  <a:gd name="connsiteX1" fmla="*/ 310715 w 643042"/>
                  <a:gd name="connsiteY1" fmla="*/ 0 h 755847"/>
                  <a:gd name="connsiteX2" fmla="*/ 172916 w 643042"/>
                  <a:gd name="connsiteY2" fmla="*/ 139875 h 755847"/>
                  <a:gd name="connsiteX3" fmla="*/ 310715 w 643042"/>
                  <a:gd name="connsiteY3" fmla="*/ 279749 h 755847"/>
                  <a:gd name="connsiteX4" fmla="*/ 448513 w 643042"/>
                  <a:gd name="connsiteY4" fmla="*/ 139875 h 755847"/>
                  <a:gd name="connsiteX5" fmla="*/ 256679 w 643042"/>
                  <a:gd name="connsiteY5" fmla="*/ 64561 h 755847"/>
                  <a:gd name="connsiteX6" fmla="*/ 256679 w 643042"/>
                  <a:gd name="connsiteY6" fmla="*/ 236706 h 755847"/>
                  <a:gd name="connsiteX7" fmla="*/ 362045 w 643042"/>
                  <a:gd name="connsiteY7" fmla="*/ 64561 h 755847"/>
                  <a:gd name="connsiteX8" fmla="*/ 362045 w 643042"/>
                  <a:gd name="connsiteY8" fmla="*/ 236706 h 755847"/>
                  <a:gd name="connsiteX9" fmla="*/ 256679 w 643042"/>
                  <a:gd name="connsiteY9" fmla="*/ 150638 h 755847"/>
                  <a:gd name="connsiteX10" fmla="*/ 362045 w 643042"/>
                  <a:gd name="connsiteY10" fmla="*/ 150638 h 755847"/>
                  <a:gd name="connsiteX11" fmla="*/ 0 w 643042"/>
                  <a:gd name="connsiteY11" fmla="*/ 462658 h 755847"/>
                  <a:gd name="connsiteX12" fmla="*/ 148599 w 643042"/>
                  <a:gd name="connsiteY12" fmla="*/ 462658 h 755847"/>
                  <a:gd name="connsiteX13" fmla="*/ 0 w 643042"/>
                  <a:gd name="connsiteY13" fmla="*/ 610600 h 755847"/>
                  <a:gd name="connsiteX14" fmla="*/ 148599 w 643042"/>
                  <a:gd name="connsiteY14" fmla="*/ 610600 h 755847"/>
                  <a:gd name="connsiteX15" fmla="*/ 0 w 643042"/>
                  <a:gd name="connsiteY15" fmla="*/ 755847 h 755847"/>
                  <a:gd name="connsiteX16" fmla="*/ 148599 w 643042"/>
                  <a:gd name="connsiteY16" fmla="*/ 755847 h 755847"/>
                  <a:gd name="connsiteX17" fmla="*/ 245869 w 643042"/>
                  <a:gd name="connsiteY17" fmla="*/ 462658 h 755847"/>
                  <a:gd name="connsiteX18" fmla="*/ 394468 w 643042"/>
                  <a:gd name="connsiteY18" fmla="*/ 462658 h 755847"/>
                  <a:gd name="connsiteX19" fmla="*/ 245869 w 643042"/>
                  <a:gd name="connsiteY19" fmla="*/ 610600 h 755847"/>
                  <a:gd name="connsiteX20" fmla="*/ 394468 w 643042"/>
                  <a:gd name="connsiteY20" fmla="*/ 610600 h 755847"/>
                  <a:gd name="connsiteX21" fmla="*/ 245869 w 643042"/>
                  <a:gd name="connsiteY21" fmla="*/ 755847 h 755847"/>
                  <a:gd name="connsiteX22" fmla="*/ 394468 w 643042"/>
                  <a:gd name="connsiteY22" fmla="*/ 755847 h 755847"/>
                  <a:gd name="connsiteX23" fmla="*/ 494442 w 643042"/>
                  <a:gd name="connsiteY23" fmla="*/ 462658 h 755847"/>
                  <a:gd name="connsiteX24" fmla="*/ 643042 w 643042"/>
                  <a:gd name="connsiteY24" fmla="*/ 462658 h 755847"/>
                  <a:gd name="connsiteX25" fmla="*/ 494442 w 643042"/>
                  <a:gd name="connsiteY25" fmla="*/ 610600 h 755847"/>
                  <a:gd name="connsiteX26" fmla="*/ 643042 w 643042"/>
                  <a:gd name="connsiteY26" fmla="*/ 610600 h 755847"/>
                  <a:gd name="connsiteX0" fmla="*/ 448513 w 643042"/>
                  <a:gd name="connsiteY0" fmla="*/ 139875 h 755847"/>
                  <a:gd name="connsiteX1" fmla="*/ 310715 w 643042"/>
                  <a:gd name="connsiteY1" fmla="*/ 0 h 755847"/>
                  <a:gd name="connsiteX2" fmla="*/ 172916 w 643042"/>
                  <a:gd name="connsiteY2" fmla="*/ 139875 h 755847"/>
                  <a:gd name="connsiteX3" fmla="*/ 310715 w 643042"/>
                  <a:gd name="connsiteY3" fmla="*/ 279749 h 755847"/>
                  <a:gd name="connsiteX4" fmla="*/ 448513 w 643042"/>
                  <a:gd name="connsiteY4" fmla="*/ 139875 h 755847"/>
                  <a:gd name="connsiteX5" fmla="*/ 256679 w 643042"/>
                  <a:gd name="connsiteY5" fmla="*/ 64561 h 755847"/>
                  <a:gd name="connsiteX6" fmla="*/ 256679 w 643042"/>
                  <a:gd name="connsiteY6" fmla="*/ 236706 h 755847"/>
                  <a:gd name="connsiteX7" fmla="*/ 362045 w 643042"/>
                  <a:gd name="connsiteY7" fmla="*/ 64561 h 755847"/>
                  <a:gd name="connsiteX8" fmla="*/ 362045 w 643042"/>
                  <a:gd name="connsiteY8" fmla="*/ 236706 h 755847"/>
                  <a:gd name="connsiteX9" fmla="*/ 256679 w 643042"/>
                  <a:gd name="connsiteY9" fmla="*/ 150638 h 755847"/>
                  <a:gd name="connsiteX10" fmla="*/ 362045 w 643042"/>
                  <a:gd name="connsiteY10" fmla="*/ 150638 h 755847"/>
                  <a:gd name="connsiteX11" fmla="*/ 0 w 643042"/>
                  <a:gd name="connsiteY11" fmla="*/ 462658 h 755847"/>
                  <a:gd name="connsiteX12" fmla="*/ 148599 w 643042"/>
                  <a:gd name="connsiteY12" fmla="*/ 462658 h 755847"/>
                  <a:gd name="connsiteX13" fmla="*/ 0 w 643042"/>
                  <a:gd name="connsiteY13" fmla="*/ 610600 h 755847"/>
                  <a:gd name="connsiteX14" fmla="*/ 148599 w 643042"/>
                  <a:gd name="connsiteY14" fmla="*/ 610600 h 755847"/>
                  <a:gd name="connsiteX15" fmla="*/ 0 w 643042"/>
                  <a:gd name="connsiteY15" fmla="*/ 755847 h 755847"/>
                  <a:gd name="connsiteX16" fmla="*/ 148599 w 643042"/>
                  <a:gd name="connsiteY16" fmla="*/ 755847 h 755847"/>
                  <a:gd name="connsiteX17" fmla="*/ 245869 w 643042"/>
                  <a:gd name="connsiteY17" fmla="*/ 462658 h 755847"/>
                  <a:gd name="connsiteX18" fmla="*/ 394468 w 643042"/>
                  <a:gd name="connsiteY18" fmla="*/ 462658 h 755847"/>
                  <a:gd name="connsiteX19" fmla="*/ 245869 w 643042"/>
                  <a:gd name="connsiteY19" fmla="*/ 610600 h 755847"/>
                  <a:gd name="connsiteX20" fmla="*/ 394468 w 643042"/>
                  <a:gd name="connsiteY20" fmla="*/ 610600 h 755847"/>
                  <a:gd name="connsiteX21" fmla="*/ 245869 w 643042"/>
                  <a:gd name="connsiteY21" fmla="*/ 755847 h 755847"/>
                  <a:gd name="connsiteX22" fmla="*/ 394468 w 643042"/>
                  <a:gd name="connsiteY22" fmla="*/ 755847 h 755847"/>
                  <a:gd name="connsiteX23" fmla="*/ 494442 w 643042"/>
                  <a:gd name="connsiteY23" fmla="*/ 462658 h 755847"/>
                  <a:gd name="connsiteX24" fmla="*/ 643042 w 643042"/>
                  <a:gd name="connsiteY24" fmla="*/ 462658 h 755847"/>
                  <a:gd name="connsiteX25" fmla="*/ 524922 w 643042"/>
                  <a:gd name="connsiteY25" fmla="*/ 610600 h 755847"/>
                  <a:gd name="connsiteX26" fmla="*/ 643042 w 643042"/>
                  <a:gd name="connsiteY26" fmla="*/ 610600 h 755847"/>
                  <a:gd name="connsiteX0" fmla="*/ 448513 w 643042"/>
                  <a:gd name="connsiteY0" fmla="*/ 139875 h 755847"/>
                  <a:gd name="connsiteX1" fmla="*/ 310715 w 643042"/>
                  <a:gd name="connsiteY1" fmla="*/ 0 h 755847"/>
                  <a:gd name="connsiteX2" fmla="*/ 172916 w 643042"/>
                  <a:gd name="connsiteY2" fmla="*/ 139875 h 755847"/>
                  <a:gd name="connsiteX3" fmla="*/ 310715 w 643042"/>
                  <a:gd name="connsiteY3" fmla="*/ 279749 h 755847"/>
                  <a:gd name="connsiteX4" fmla="*/ 448513 w 643042"/>
                  <a:gd name="connsiteY4" fmla="*/ 139875 h 755847"/>
                  <a:gd name="connsiteX5" fmla="*/ 256679 w 643042"/>
                  <a:gd name="connsiteY5" fmla="*/ 64561 h 755847"/>
                  <a:gd name="connsiteX6" fmla="*/ 256679 w 643042"/>
                  <a:gd name="connsiteY6" fmla="*/ 236706 h 755847"/>
                  <a:gd name="connsiteX7" fmla="*/ 362045 w 643042"/>
                  <a:gd name="connsiteY7" fmla="*/ 64561 h 755847"/>
                  <a:gd name="connsiteX8" fmla="*/ 362045 w 643042"/>
                  <a:gd name="connsiteY8" fmla="*/ 236706 h 755847"/>
                  <a:gd name="connsiteX9" fmla="*/ 256679 w 643042"/>
                  <a:gd name="connsiteY9" fmla="*/ 150638 h 755847"/>
                  <a:gd name="connsiteX10" fmla="*/ 362045 w 643042"/>
                  <a:gd name="connsiteY10" fmla="*/ 150638 h 755847"/>
                  <a:gd name="connsiteX11" fmla="*/ 0 w 643042"/>
                  <a:gd name="connsiteY11" fmla="*/ 462658 h 755847"/>
                  <a:gd name="connsiteX12" fmla="*/ 148599 w 643042"/>
                  <a:gd name="connsiteY12" fmla="*/ 462658 h 755847"/>
                  <a:gd name="connsiteX13" fmla="*/ 0 w 643042"/>
                  <a:gd name="connsiteY13" fmla="*/ 610600 h 755847"/>
                  <a:gd name="connsiteX14" fmla="*/ 148599 w 643042"/>
                  <a:gd name="connsiteY14" fmla="*/ 610600 h 755847"/>
                  <a:gd name="connsiteX15" fmla="*/ 0 w 643042"/>
                  <a:gd name="connsiteY15" fmla="*/ 755847 h 755847"/>
                  <a:gd name="connsiteX16" fmla="*/ 148599 w 643042"/>
                  <a:gd name="connsiteY16" fmla="*/ 755847 h 755847"/>
                  <a:gd name="connsiteX17" fmla="*/ 245869 w 643042"/>
                  <a:gd name="connsiteY17" fmla="*/ 462658 h 755847"/>
                  <a:gd name="connsiteX18" fmla="*/ 394468 w 643042"/>
                  <a:gd name="connsiteY18" fmla="*/ 462658 h 755847"/>
                  <a:gd name="connsiteX19" fmla="*/ 245869 w 643042"/>
                  <a:gd name="connsiteY19" fmla="*/ 610600 h 755847"/>
                  <a:gd name="connsiteX20" fmla="*/ 394468 w 643042"/>
                  <a:gd name="connsiteY20" fmla="*/ 610600 h 755847"/>
                  <a:gd name="connsiteX21" fmla="*/ 245869 w 643042"/>
                  <a:gd name="connsiteY21" fmla="*/ 755847 h 755847"/>
                  <a:gd name="connsiteX22" fmla="*/ 394468 w 643042"/>
                  <a:gd name="connsiteY22" fmla="*/ 755847 h 755847"/>
                  <a:gd name="connsiteX23" fmla="*/ 494442 w 643042"/>
                  <a:gd name="connsiteY23" fmla="*/ 462658 h 755847"/>
                  <a:gd name="connsiteX24" fmla="*/ 643042 w 643042"/>
                  <a:gd name="connsiteY24" fmla="*/ 462658 h 755847"/>
                  <a:gd name="connsiteX0" fmla="*/ 448513 w 448513"/>
                  <a:gd name="connsiteY0" fmla="*/ 139875 h 755847"/>
                  <a:gd name="connsiteX1" fmla="*/ 310715 w 448513"/>
                  <a:gd name="connsiteY1" fmla="*/ 0 h 755847"/>
                  <a:gd name="connsiteX2" fmla="*/ 172916 w 448513"/>
                  <a:gd name="connsiteY2" fmla="*/ 139875 h 755847"/>
                  <a:gd name="connsiteX3" fmla="*/ 310715 w 448513"/>
                  <a:gd name="connsiteY3" fmla="*/ 279749 h 755847"/>
                  <a:gd name="connsiteX4" fmla="*/ 448513 w 448513"/>
                  <a:gd name="connsiteY4" fmla="*/ 139875 h 755847"/>
                  <a:gd name="connsiteX5" fmla="*/ 256679 w 448513"/>
                  <a:gd name="connsiteY5" fmla="*/ 64561 h 755847"/>
                  <a:gd name="connsiteX6" fmla="*/ 256679 w 448513"/>
                  <a:gd name="connsiteY6" fmla="*/ 236706 h 755847"/>
                  <a:gd name="connsiteX7" fmla="*/ 362045 w 448513"/>
                  <a:gd name="connsiteY7" fmla="*/ 64561 h 755847"/>
                  <a:gd name="connsiteX8" fmla="*/ 362045 w 448513"/>
                  <a:gd name="connsiteY8" fmla="*/ 236706 h 755847"/>
                  <a:gd name="connsiteX9" fmla="*/ 256679 w 448513"/>
                  <a:gd name="connsiteY9" fmla="*/ 150638 h 755847"/>
                  <a:gd name="connsiteX10" fmla="*/ 362045 w 448513"/>
                  <a:gd name="connsiteY10" fmla="*/ 150638 h 755847"/>
                  <a:gd name="connsiteX11" fmla="*/ 0 w 448513"/>
                  <a:gd name="connsiteY11" fmla="*/ 462658 h 755847"/>
                  <a:gd name="connsiteX12" fmla="*/ 148599 w 448513"/>
                  <a:gd name="connsiteY12" fmla="*/ 462658 h 755847"/>
                  <a:gd name="connsiteX13" fmla="*/ 0 w 448513"/>
                  <a:gd name="connsiteY13" fmla="*/ 610600 h 755847"/>
                  <a:gd name="connsiteX14" fmla="*/ 148599 w 448513"/>
                  <a:gd name="connsiteY14" fmla="*/ 610600 h 755847"/>
                  <a:gd name="connsiteX15" fmla="*/ 0 w 448513"/>
                  <a:gd name="connsiteY15" fmla="*/ 755847 h 755847"/>
                  <a:gd name="connsiteX16" fmla="*/ 148599 w 448513"/>
                  <a:gd name="connsiteY16" fmla="*/ 755847 h 755847"/>
                  <a:gd name="connsiteX17" fmla="*/ 245869 w 448513"/>
                  <a:gd name="connsiteY17" fmla="*/ 462658 h 755847"/>
                  <a:gd name="connsiteX18" fmla="*/ 394468 w 448513"/>
                  <a:gd name="connsiteY18" fmla="*/ 462658 h 755847"/>
                  <a:gd name="connsiteX19" fmla="*/ 245869 w 448513"/>
                  <a:gd name="connsiteY19" fmla="*/ 610600 h 755847"/>
                  <a:gd name="connsiteX20" fmla="*/ 394468 w 448513"/>
                  <a:gd name="connsiteY20" fmla="*/ 610600 h 755847"/>
                  <a:gd name="connsiteX21" fmla="*/ 245869 w 448513"/>
                  <a:gd name="connsiteY21" fmla="*/ 755847 h 755847"/>
                  <a:gd name="connsiteX22" fmla="*/ 394468 w 448513"/>
                  <a:gd name="connsiteY22" fmla="*/ 755847 h 755847"/>
                  <a:gd name="connsiteX0" fmla="*/ 448513 w 448513"/>
                  <a:gd name="connsiteY0" fmla="*/ 139875 h 755847"/>
                  <a:gd name="connsiteX1" fmla="*/ 310715 w 448513"/>
                  <a:gd name="connsiteY1" fmla="*/ 0 h 755847"/>
                  <a:gd name="connsiteX2" fmla="*/ 172916 w 448513"/>
                  <a:gd name="connsiteY2" fmla="*/ 139875 h 755847"/>
                  <a:gd name="connsiteX3" fmla="*/ 310715 w 448513"/>
                  <a:gd name="connsiteY3" fmla="*/ 279749 h 755847"/>
                  <a:gd name="connsiteX4" fmla="*/ 448513 w 448513"/>
                  <a:gd name="connsiteY4" fmla="*/ 139875 h 755847"/>
                  <a:gd name="connsiteX5" fmla="*/ 256679 w 448513"/>
                  <a:gd name="connsiteY5" fmla="*/ 64561 h 755847"/>
                  <a:gd name="connsiteX6" fmla="*/ 256679 w 448513"/>
                  <a:gd name="connsiteY6" fmla="*/ 236706 h 755847"/>
                  <a:gd name="connsiteX7" fmla="*/ 362045 w 448513"/>
                  <a:gd name="connsiteY7" fmla="*/ 64561 h 755847"/>
                  <a:gd name="connsiteX8" fmla="*/ 362045 w 448513"/>
                  <a:gd name="connsiteY8" fmla="*/ 236706 h 755847"/>
                  <a:gd name="connsiteX9" fmla="*/ 256679 w 448513"/>
                  <a:gd name="connsiteY9" fmla="*/ 150638 h 755847"/>
                  <a:gd name="connsiteX10" fmla="*/ 362045 w 448513"/>
                  <a:gd name="connsiteY10" fmla="*/ 150638 h 755847"/>
                  <a:gd name="connsiteX11" fmla="*/ 0 w 448513"/>
                  <a:gd name="connsiteY11" fmla="*/ 462658 h 755847"/>
                  <a:gd name="connsiteX12" fmla="*/ 148599 w 448513"/>
                  <a:gd name="connsiteY12" fmla="*/ 462658 h 755847"/>
                  <a:gd name="connsiteX13" fmla="*/ 0 w 448513"/>
                  <a:gd name="connsiteY13" fmla="*/ 610600 h 755847"/>
                  <a:gd name="connsiteX14" fmla="*/ 148599 w 448513"/>
                  <a:gd name="connsiteY14" fmla="*/ 610600 h 755847"/>
                  <a:gd name="connsiteX15" fmla="*/ 0 w 448513"/>
                  <a:gd name="connsiteY15" fmla="*/ 755847 h 755847"/>
                  <a:gd name="connsiteX16" fmla="*/ 148599 w 448513"/>
                  <a:gd name="connsiteY16" fmla="*/ 755847 h 755847"/>
                  <a:gd name="connsiteX17" fmla="*/ 245869 w 448513"/>
                  <a:gd name="connsiteY17" fmla="*/ 462658 h 755847"/>
                  <a:gd name="connsiteX18" fmla="*/ 394468 w 448513"/>
                  <a:gd name="connsiteY18" fmla="*/ 462658 h 755847"/>
                  <a:gd name="connsiteX19" fmla="*/ 245869 w 448513"/>
                  <a:gd name="connsiteY19" fmla="*/ 610600 h 755847"/>
                  <a:gd name="connsiteX20" fmla="*/ 394468 w 448513"/>
                  <a:gd name="connsiteY20" fmla="*/ 610600 h 755847"/>
                  <a:gd name="connsiteX0" fmla="*/ 448513 w 448513"/>
                  <a:gd name="connsiteY0" fmla="*/ 139875 h 755847"/>
                  <a:gd name="connsiteX1" fmla="*/ 310715 w 448513"/>
                  <a:gd name="connsiteY1" fmla="*/ 0 h 755847"/>
                  <a:gd name="connsiteX2" fmla="*/ 172916 w 448513"/>
                  <a:gd name="connsiteY2" fmla="*/ 139875 h 755847"/>
                  <a:gd name="connsiteX3" fmla="*/ 310715 w 448513"/>
                  <a:gd name="connsiteY3" fmla="*/ 279749 h 755847"/>
                  <a:gd name="connsiteX4" fmla="*/ 448513 w 448513"/>
                  <a:gd name="connsiteY4" fmla="*/ 139875 h 755847"/>
                  <a:gd name="connsiteX5" fmla="*/ 256679 w 448513"/>
                  <a:gd name="connsiteY5" fmla="*/ 64561 h 755847"/>
                  <a:gd name="connsiteX6" fmla="*/ 256679 w 448513"/>
                  <a:gd name="connsiteY6" fmla="*/ 236706 h 755847"/>
                  <a:gd name="connsiteX7" fmla="*/ 362045 w 448513"/>
                  <a:gd name="connsiteY7" fmla="*/ 64561 h 755847"/>
                  <a:gd name="connsiteX8" fmla="*/ 362045 w 448513"/>
                  <a:gd name="connsiteY8" fmla="*/ 236706 h 755847"/>
                  <a:gd name="connsiteX9" fmla="*/ 256679 w 448513"/>
                  <a:gd name="connsiteY9" fmla="*/ 150638 h 755847"/>
                  <a:gd name="connsiteX10" fmla="*/ 362045 w 448513"/>
                  <a:gd name="connsiteY10" fmla="*/ 150638 h 755847"/>
                  <a:gd name="connsiteX11" fmla="*/ 0 w 448513"/>
                  <a:gd name="connsiteY11" fmla="*/ 462658 h 755847"/>
                  <a:gd name="connsiteX12" fmla="*/ 148599 w 448513"/>
                  <a:gd name="connsiteY12" fmla="*/ 462658 h 755847"/>
                  <a:gd name="connsiteX13" fmla="*/ 0 w 448513"/>
                  <a:gd name="connsiteY13" fmla="*/ 610600 h 755847"/>
                  <a:gd name="connsiteX14" fmla="*/ 148599 w 448513"/>
                  <a:gd name="connsiteY14" fmla="*/ 610600 h 755847"/>
                  <a:gd name="connsiteX15" fmla="*/ 0 w 448513"/>
                  <a:gd name="connsiteY15" fmla="*/ 755847 h 755847"/>
                  <a:gd name="connsiteX16" fmla="*/ 148599 w 448513"/>
                  <a:gd name="connsiteY16" fmla="*/ 755847 h 755847"/>
                  <a:gd name="connsiteX17" fmla="*/ 245869 w 448513"/>
                  <a:gd name="connsiteY17" fmla="*/ 462658 h 755847"/>
                  <a:gd name="connsiteX18" fmla="*/ 394468 w 448513"/>
                  <a:gd name="connsiteY18" fmla="*/ 462658 h 755847"/>
                  <a:gd name="connsiteX0" fmla="*/ 448513 w 448513"/>
                  <a:gd name="connsiteY0" fmla="*/ 139875 h 610600"/>
                  <a:gd name="connsiteX1" fmla="*/ 310715 w 448513"/>
                  <a:gd name="connsiteY1" fmla="*/ 0 h 610600"/>
                  <a:gd name="connsiteX2" fmla="*/ 172916 w 448513"/>
                  <a:gd name="connsiteY2" fmla="*/ 139875 h 610600"/>
                  <a:gd name="connsiteX3" fmla="*/ 310715 w 448513"/>
                  <a:gd name="connsiteY3" fmla="*/ 279749 h 610600"/>
                  <a:gd name="connsiteX4" fmla="*/ 448513 w 448513"/>
                  <a:gd name="connsiteY4" fmla="*/ 139875 h 610600"/>
                  <a:gd name="connsiteX5" fmla="*/ 256679 w 448513"/>
                  <a:gd name="connsiteY5" fmla="*/ 64561 h 610600"/>
                  <a:gd name="connsiteX6" fmla="*/ 256679 w 448513"/>
                  <a:gd name="connsiteY6" fmla="*/ 236706 h 610600"/>
                  <a:gd name="connsiteX7" fmla="*/ 362045 w 448513"/>
                  <a:gd name="connsiteY7" fmla="*/ 64561 h 610600"/>
                  <a:gd name="connsiteX8" fmla="*/ 362045 w 448513"/>
                  <a:gd name="connsiteY8" fmla="*/ 236706 h 610600"/>
                  <a:gd name="connsiteX9" fmla="*/ 256679 w 448513"/>
                  <a:gd name="connsiteY9" fmla="*/ 150638 h 610600"/>
                  <a:gd name="connsiteX10" fmla="*/ 362045 w 448513"/>
                  <a:gd name="connsiteY10" fmla="*/ 150638 h 610600"/>
                  <a:gd name="connsiteX11" fmla="*/ 0 w 448513"/>
                  <a:gd name="connsiteY11" fmla="*/ 462658 h 610600"/>
                  <a:gd name="connsiteX12" fmla="*/ 148599 w 448513"/>
                  <a:gd name="connsiteY12" fmla="*/ 462658 h 610600"/>
                  <a:gd name="connsiteX13" fmla="*/ 0 w 448513"/>
                  <a:gd name="connsiteY13" fmla="*/ 610600 h 610600"/>
                  <a:gd name="connsiteX14" fmla="*/ 148599 w 448513"/>
                  <a:gd name="connsiteY14" fmla="*/ 610600 h 610600"/>
                  <a:gd name="connsiteX15" fmla="*/ 245869 w 448513"/>
                  <a:gd name="connsiteY15" fmla="*/ 462658 h 610600"/>
                  <a:gd name="connsiteX16" fmla="*/ 394468 w 448513"/>
                  <a:gd name="connsiteY16" fmla="*/ 462658 h 610600"/>
                  <a:gd name="connsiteX0" fmla="*/ 448513 w 448513"/>
                  <a:gd name="connsiteY0" fmla="*/ 139875 h 462658"/>
                  <a:gd name="connsiteX1" fmla="*/ 310715 w 448513"/>
                  <a:gd name="connsiteY1" fmla="*/ 0 h 462658"/>
                  <a:gd name="connsiteX2" fmla="*/ 172916 w 448513"/>
                  <a:gd name="connsiteY2" fmla="*/ 139875 h 462658"/>
                  <a:gd name="connsiteX3" fmla="*/ 310715 w 448513"/>
                  <a:gd name="connsiteY3" fmla="*/ 279749 h 462658"/>
                  <a:gd name="connsiteX4" fmla="*/ 448513 w 448513"/>
                  <a:gd name="connsiteY4" fmla="*/ 139875 h 462658"/>
                  <a:gd name="connsiteX5" fmla="*/ 256679 w 448513"/>
                  <a:gd name="connsiteY5" fmla="*/ 64561 h 462658"/>
                  <a:gd name="connsiteX6" fmla="*/ 256679 w 448513"/>
                  <a:gd name="connsiteY6" fmla="*/ 236706 h 462658"/>
                  <a:gd name="connsiteX7" fmla="*/ 362045 w 448513"/>
                  <a:gd name="connsiteY7" fmla="*/ 64561 h 462658"/>
                  <a:gd name="connsiteX8" fmla="*/ 362045 w 448513"/>
                  <a:gd name="connsiteY8" fmla="*/ 236706 h 462658"/>
                  <a:gd name="connsiteX9" fmla="*/ 256679 w 448513"/>
                  <a:gd name="connsiteY9" fmla="*/ 150638 h 462658"/>
                  <a:gd name="connsiteX10" fmla="*/ 362045 w 448513"/>
                  <a:gd name="connsiteY10" fmla="*/ 150638 h 462658"/>
                  <a:gd name="connsiteX11" fmla="*/ 0 w 448513"/>
                  <a:gd name="connsiteY11" fmla="*/ 462658 h 462658"/>
                  <a:gd name="connsiteX12" fmla="*/ 148599 w 448513"/>
                  <a:gd name="connsiteY12" fmla="*/ 462658 h 462658"/>
                  <a:gd name="connsiteX13" fmla="*/ 245869 w 448513"/>
                  <a:gd name="connsiteY13" fmla="*/ 462658 h 462658"/>
                  <a:gd name="connsiteX14" fmla="*/ 394468 w 448513"/>
                  <a:gd name="connsiteY14" fmla="*/ 462658 h 462658"/>
                  <a:gd name="connsiteX0" fmla="*/ 275597 w 275597"/>
                  <a:gd name="connsiteY0" fmla="*/ 139875 h 462658"/>
                  <a:gd name="connsiteX1" fmla="*/ 137799 w 275597"/>
                  <a:gd name="connsiteY1" fmla="*/ 0 h 462658"/>
                  <a:gd name="connsiteX2" fmla="*/ 0 w 275597"/>
                  <a:gd name="connsiteY2" fmla="*/ 139875 h 462658"/>
                  <a:gd name="connsiteX3" fmla="*/ 137799 w 275597"/>
                  <a:gd name="connsiteY3" fmla="*/ 279749 h 462658"/>
                  <a:gd name="connsiteX4" fmla="*/ 275597 w 275597"/>
                  <a:gd name="connsiteY4" fmla="*/ 139875 h 462658"/>
                  <a:gd name="connsiteX5" fmla="*/ 83763 w 275597"/>
                  <a:gd name="connsiteY5" fmla="*/ 64561 h 462658"/>
                  <a:gd name="connsiteX6" fmla="*/ 83763 w 275597"/>
                  <a:gd name="connsiteY6" fmla="*/ 236706 h 462658"/>
                  <a:gd name="connsiteX7" fmla="*/ 189129 w 275597"/>
                  <a:gd name="connsiteY7" fmla="*/ 64561 h 462658"/>
                  <a:gd name="connsiteX8" fmla="*/ 189129 w 275597"/>
                  <a:gd name="connsiteY8" fmla="*/ 236706 h 462658"/>
                  <a:gd name="connsiteX9" fmla="*/ 83763 w 275597"/>
                  <a:gd name="connsiteY9" fmla="*/ 150638 h 462658"/>
                  <a:gd name="connsiteX10" fmla="*/ 189129 w 275597"/>
                  <a:gd name="connsiteY10" fmla="*/ 150638 h 462658"/>
                  <a:gd name="connsiteX11" fmla="*/ 72953 w 275597"/>
                  <a:gd name="connsiteY11" fmla="*/ 462658 h 462658"/>
                  <a:gd name="connsiteX12" fmla="*/ 221552 w 275597"/>
                  <a:gd name="connsiteY12" fmla="*/ 462658 h 462658"/>
                  <a:gd name="connsiteX0" fmla="*/ 275597 w 275597"/>
                  <a:gd name="connsiteY0" fmla="*/ 139875 h 279749"/>
                  <a:gd name="connsiteX1" fmla="*/ 137799 w 275597"/>
                  <a:gd name="connsiteY1" fmla="*/ 0 h 279749"/>
                  <a:gd name="connsiteX2" fmla="*/ 0 w 275597"/>
                  <a:gd name="connsiteY2" fmla="*/ 139875 h 279749"/>
                  <a:gd name="connsiteX3" fmla="*/ 137799 w 275597"/>
                  <a:gd name="connsiteY3" fmla="*/ 279749 h 279749"/>
                  <a:gd name="connsiteX4" fmla="*/ 275597 w 275597"/>
                  <a:gd name="connsiteY4" fmla="*/ 139875 h 279749"/>
                  <a:gd name="connsiteX5" fmla="*/ 83763 w 275597"/>
                  <a:gd name="connsiteY5" fmla="*/ 64561 h 279749"/>
                  <a:gd name="connsiteX6" fmla="*/ 83763 w 275597"/>
                  <a:gd name="connsiteY6" fmla="*/ 236706 h 279749"/>
                  <a:gd name="connsiteX7" fmla="*/ 189129 w 275597"/>
                  <a:gd name="connsiteY7" fmla="*/ 64561 h 279749"/>
                  <a:gd name="connsiteX8" fmla="*/ 189129 w 275597"/>
                  <a:gd name="connsiteY8" fmla="*/ 236706 h 279749"/>
                  <a:gd name="connsiteX9" fmla="*/ 83763 w 275597"/>
                  <a:gd name="connsiteY9" fmla="*/ 150638 h 279749"/>
                  <a:gd name="connsiteX10" fmla="*/ 189129 w 275597"/>
                  <a:gd name="connsiteY10" fmla="*/ 150638 h 27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597" h="279749">
                    <a:moveTo>
                      <a:pt x="275597" y="139875"/>
                    </a:moveTo>
                    <a:cubicBezTo>
                      <a:pt x="275597" y="61874"/>
                      <a:pt x="213446" y="0"/>
                      <a:pt x="137799" y="0"/>
                    </a:cubicBezTo>
                    <a:cubicBezTo>
                      <a:pt x="62142" y="0"/>
                      <a:pt x="0" y="61874"/>
                      <a:pt x="0" y="139875"/>
                    </a:cubicBezTo>
                    <a:cubicBezTo>
                      <a:pt x="0" y="215189"/>
                      <a:pt x="62142" y="279749"/>
                      <a:pt x="137799" y="279749"/>
                    </a:cubicBezTo>
                    <a:cubicBezTo>
                      <a:pt x="213446" y="279749"/>
                      <a:pt x="275597" y="215189"/>
                      <a:pt x="275597" y="139875"/>
                    </a:cubicBezTo>
                    <a:close/>
                    <a:moveTo>
                      <a:pt x="83763" y="64561"/>
                    </a:moveTo>
                    <a:lnTo>
                      <a:pt x="83763" y="236706"/>
                    </a:lnTo>
                    <a:moveTo>
                      <a:pt x="189129" y="64561"/>
                    </a:moveTo>
                    <a:lnTo>
                      <a:pt x="189129" y="236706"/>
                    </a:lnTo>
                    <a:moveTo>
                      <a:pt x="83763" y="150638"/>
                    </a:moveTo>
                    <a:lnTo>
                      <a:pt x="189129" y="150638"/>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grpSp>
        <p:sp>
          <p:nvSpPr>
            <p:cNvPr id="106" name="Oval 105">
              <a:extLst>
                <a:ext uri="{FF2B5EF4-FFF2-40B4-BE49-F238E27FC236}">
                  <a16:creationId xmlns:a16="http://schemas.microsoft.com/office/drawing/2014/main" id="{9E83E945-1C33-4ECF-B85B-EC20CC3F82BD}"/>
                </a:ext>
              </a:extLst>
            </p:cNvPr>
            <p:cNvSpPr/>
            <p:nvPr/>
          </p:nvSpPr>
          <p:spPr bwMode="auto">
            <a:xfrm>
              <a:off x="6972824" y="4010952"/>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sp>
          <p:nvSpPr>
            <p:cNvPr id="107" name="Oval 106">
              <a:extLst>
                <a:ext uri="{FF2B5EF4-FFF2-40B4-BE49-F238E27FC236}">
                  <a16:creationId xmlns:a16="http://schemas.microsoft.com/office/drawing/2014/main" id="{630B7DF9-892E-4D31-8EF3-C3AAEFF969B0}"/>
                </a:ext>
              </a:extLst>
            </p:cNvPr>
            <p:cNvSpPr/>
            <p:nvPr/>
          </p:nvSpPr>
          <p:spPr bwMode="auto">
            <a:xfrm>
              <a:off x="7308563" y="2533121"/>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sp>
          <p:nvSpPr>
            <p:cNvPr id="108" name="Oval 107">
              <a:extLst>
                <a:ext uri="{FF2B5EF4-FFF2-40B4-BE49-F238E27FC236}">
                  <a16:creationId xmlns:a16="http://schemas.microsoft.com/office/drawing/2014/main" id="{8A083AC2-99AA-4180-B656-8CA357DC9C3E}"/>
                </a:ext>
              </a:extLst>
            </p:cNvPr>
            <p:cNvSpPr/>
            <p:nvPr/>
          </p:nvSpPr>
          <p:spPr bwMode="auto">
            <a:xfrm>
              <a:off x="8653385" y="1919759"/>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grpSp>
          <p:nvGrpSpPr>
            <p:cNvPr id="81" name="Group 80">
              <a:extLst>
                <a:ext uri="{FF2B5EF4-FFF2-40B4-BE49-F238E27FC236}">
                  <a16:creationId xmlns:a16="http://schemas.microsoft.com/office/drawing/2014/main" id="{8DFF3F88-0F15-4A5E-99B9-AD889A1A3A7A}"/>
                </a:ext>
              </a:extLst>
            </p:cNvPr>
            <p:cNvGrpSpPr/>
            <p:nvPr/>
          </p:nvGrpSpPr>
          <p:grpSpPr>
            <a:xfrm>
              <a:off x="7570325" y="4067901"/>
              <a:ext cx="397112" cy="203589"/>
              <a:chOff x="7619037" y="3699354"/>
              <a:chExt cx="322732" cy="165456"/>
            </a:xfrm>
          </p:grpSpPr>
          <p:sp>
            <p:nvSpPr>
              <p:cNvPr id="43" name="Oval 29_1">
                <a:extLst>
                  <a:ext uri="{FF2B5EF4-FFF2-40B4-BE49-F238E27FC236}">
                    <a16:creationId xmlns:a16="http://schemas.microsoft.com/office/drawing/2014/main" id="{6208F405-D05E-4F41-A69A-77A5D36B95C4}"/>
                  </a:ext>
                </a:extLst>
              </p:cNvPr>
              <p:cNvSpPr/>
              <p:nvPr/>
            </p:nvSpPr>
            <p:spPr bwMode="auto">
              <a:xfrm>
                <a:off x="7841831" y="3699354"/>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7" name="Arrow: Chevron 76">
                <a:extLst>
                  <a:ext uri="{FF2B5EF4-FFF2-40B4-BE49-F238E27FC236}">
                    <a16:creationId xmlns:a16="http://schemas.microsoft.com/office/drawing/2014/main" id="{4748F0ED-9BBC-42F4-A2D1-F1A1789090B7}"/>
                  </a:ext>
                </a:extLst>
              </p:cNvPr>
              <p:cNvSpPr/>
              <p:nvPr/>
            </p:nvSpPr>
            <p:spPr bwMode="auto">
              <a:xfrm rot="20700000">
                <a:off x="7619037" y="3774854"/>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1" name="Arrow: Chevron 110">
                <a:extLst>
                  <a:ext uri="{FF2B5EF4-FFF2-40B4-BE49-F238E27FC236}">
                    <a16:creationId xmlns:a16="http://schemas.microsoft.com/office/drawing/2014/main" id="{FDA246AD-6562-4DB4-98D7-A87B33759C38}"/>
                  </a:ext>
                </a:extLst>
              </p:cNvPr>
              <p:cNvSpPr/>
              <p:nvPr/>
            </p:nvSpPr>
            <p:spPr bwMode="auto">
              <a:xfrm rot="20700000" flipH="1" flipV="1">
                <a:off x="7792595" y="3731301"/>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0AB682DD-6313-4E4B-BEB3-AA3A682702C5}"/>
                </a:ext>
              </a:extLst>
            </p:cNvPr>
            <p:cNvGrpSpPr/>
            <p:nvPr/>
          </p:nvGrpSpPr>
          <p:grpSpPr>
            <a:xfrm rot="3180843">
              <a:off x="7821706" y="3020924"/>
              <a:ext cx="397112" cy="203589"/>
              <a:chOff x="7619037" y="3699354"/>
              <a:chExt cx="322732" cy="165456"/>
            </a:xfrm>
          </p:grpSpPr>
          <p:sp>
            <p:nvSpPr>
              <p:cNvPr id="118" name="Oval 29_1">
                <a:extLst>
                  <a:ext uri="{FF2B5EF4-FFF2-40B4-BE49-F238E27FC236}">
                    <a16:creationId xmlns:a16="http://schemas.microsoft.com/office/drawing/2014/main" id="{00D2B808-746D-47B7-8D1B-4FD891ACBE9B}"/>
                  </a:ext>
                </a:extLst>
              </p:cNvPr>
              <p:cNvSpPr/>
              <p:nvPr/>
            </p:nvSpPr>
            <p:spPr bwMode="auto">
              <a:xfrm>
                <a:off x="7841831" y="3699354"/>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9" name="Arrow: Chevron 118">
                <a:extLst>
                  <a:ext uri="{FF2B5EF4-FFF2-40B4-BE49-F238E27FC236}">
                    <a16:creationId xmlns:a16="http://schemas.microsoft.com/office/drawing/2014/main" id="{AB85F4A0-0372-4DD9-996B-14DEC0300FDE}"/>
                  </a:ext>
                </a:extLst>
              </p:cNvPr>
              <p:cNvSpPr/>
              <p:nvPr/>
            </p:nvSpPr>
            <p:spPr bwMode="auto">
              <a:xfrm rot="20700000">
                <a:off x="7619037" y="3774854"/>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0" name="Arrow: Chevron 119">
                <a:extLst>
                  <a:ext uri="{FF2B5EF4-FFF2-40B4-BE49-F238E27FC236}">
                    <a16:creationId xmlns:a16="http://schemas.microsoft.com/office/drawing/2014/main" id="{C9244991-0D58-41F9-A676-79F205D99858}"/>
                  </a:ext>
                </a:extLst>
              </p:cNvPr>
              <p:cNvSpPr/>
              <p:nvPr/>
            </p:nvSpPr>
            <p:spPr bwMode="auto">
              <a:xfrm rot="20700000" flipH="1" flipV="1">
                <a:off x="7792595" y="3731301"/>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nvGrpSpPr>
            <p:cNvPr id="134" name="Group 133">
              <a:extLst>
                <a:ext uri="{FF2B5EF4-FFF2-40B4-BE49-F238E27FC236}">
                  <a16:creationId xmlns:a16="http://schemas.microsoft.com/office/drawing/2014/main" id="{6BA83754-FC7D-4A0E-9EC8-F86CE0569659}"/>
                </a:ext>
              </a:extLst>
            </p:cNvPr>
            <p:cNvGrpSpPr/>
            <p:nvPr/>
          </p:nvGrpSpPr>
          <p:grpSpPr>
            <a:xfrm>
              <a:off x="8871129" y="2496175"/>
              <a:ext cx="122971" cy="423032"/>
              <a:chOff x="8676197" y="2422016"/>
              <a:chExt cx="99938" cy="343797"/>
            </a:xfrm>
          </p:grpSpPr>
          <p:cxnSp>
            <p:nvCxnSpPr>
              <p:cNvPr id="65" name="Straight Connector 64">
                <a:extLst>
                  <a:ext uri="{FF2B5EF4-FFF2-40B4-BE49-F238E27FC236}">
                    <a16:creationId xmlns:a16="http://schemas.microsoft.com/office/drawing/2014/main" id="{98F0B4EA-85F9-4917-80CE-948E22C89CC5}"/>
                  </a:ext>
                </a:extLst>
              </p:cNvPr>
              <p:cNvCxnSpPr>
                <a:cxnSpLocks/>
                <a:stCxn id="108" idx="4"/>
              </p:cNvCxnSpPr>
              <p:nvPr/>
            </p:nvCxnSpPr>
            <p:spPr>
              <a:xfrm flipH="1">
                <a:off x="8726167" y="2422016"/>
                <a:ext cx="0" cy="268432"/>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DD6E4C47-0211-468A-8271-72D5265F4F6B}"/>
                  </a:ext>
                </a:extLst>
              </p:cNvPr>
              <p:cNvGrpSpPr/>
              <p:nvPr/>
            </p:nvGrpSpPr>
            <p:grpSpPr>
              <a:xfrm>
                <a:off x="8676197" y="2433206"/>
                <a:ext cx="99938" cy="332607"/>
                <a:chOff x="8676197" y="2433206"/>
                <a:chExt cx="99938" cy="332607"/>
              </a:xfrm>
            </p:grpSpPr>
            <p:sp>
              <p:nvSpPr>
                <p:cNvPr id="129" name="Oval 29_1">
                  <a:extLst>
                    <a:ext uri="{FF2B5EF4-FFF2-40B4-BE49-F238E27FC236}">
                      <a16:creationId xmlns:a16="http://schemas.microsoft.com/office/drawing/2014/main" id="{993BB3A5-8DB7-41DA-939A-E4BFCD8D7FF8}"/>
                    </a:ext>
                  </a:extLst>
                </p:cNvPr>
                <p:cNvSpPr/>
                <p:nvPr/>
              </p:nvSpPr>
              <p:spPr bwMode="auto">
                <a:xfrm rot="6300000">
                  <a:off x="8676197" y="2665875"/>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0" name="Arrow: Chevron 129">
                  <a:extLst>
                    <a:ext uri="{FF2B5EF4-FFF2-40B4-BE49-F238E27FC236}">
                      <a16:creationId xmlns:a16="http://schemas.microsoft.com/office/drawing/2014/main" id="{0A81F331-911E-4FBC-8067-7DE064C8A93C}"/>
                    </a:ext>
                  </a:extLst>
                </p:cNvPr>
                <p:cNvSpPr/>
                <p:nvPr/>
              </p:nvSpPr>
              <p:spPr bwMode="auto">
                <a:xfrm rot="5400000">
                  <a:off x="8699179" y="2415215"/>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1" name="Arrow: Chevron 130">
                  <a:extLst>
                    <a:ext uri="{FF2B5EF4-FFF2-40B4-BE49-F238E27FC236}">
                      <a16:creationId xmlns:a16="http://schemas.microsoft.com/office/drawing/2014/main" id="{359BAF2E-1355-4E8B-A2E5-83926B249D38}"/>
                    </a:ext>
                  </a:extLst>
                </p:cNvPr>
                <p:cNvSpPr/>
                <p:nvPr/>
              </p:nvSpPr>
              <p:spPr bwMode="auto">
                <a:xfrm rot="5400000" flipH="1" flipV="1">
                  <a:off x="8703306" y="2598804"/>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grpSp>
          <p:nvGrpSpPr>
            <p:cNvPr id="141" name="Group 140">
              <a:extLst>
                <a:ext uri="{FF2B5EF4-FFF2-40B4-BE49-F238E27FC236}">
                  <a16:creationId xmlns:a16="http://schemas.microsoft.com/office/drawing/2014/main" id="{39E97365-8BEA-4783-BBB1-044C8F8FF882}"/>
                </a:ext>
              </a:extLst>
            </p:cNvPr>
            <p:cNvGrpSpPr/>
            <p:nvPr/>
          </p:nvGrpSpPr>
          <p:grpSpPr>
            <a:xfrm rot="3316621">
              <a:off x="9810590" y="2914032"/>
              <a:ext cx="122971" cy="423032"/>
              <a:chOff x="8676197" y="2422016"/>
              <a:chExt cx="99938" cy="343797"/>
            </a:xfrm>
          </p:grpSpPr>
          <p:cxnSp>
            <p:nvCxnSpPr>
              <p:cNvPr id="142" name="Straight Connector 141">
                <a:extLst>
                  <a:ext uri="{FF2B5EF4-FFF2-40B4-BE49-F238E27FC236}">
                    <a16:creationId xmlns:a16="http://schemas.microsoft.com/office/drawing/2014/main" id="{10FC3D81-9D44-4A8A-8CC3-3BB0DB5878E3}"/>
                  </a:ext>
                </a:extLst>
              </p:cNvPr>
              <p:cNvCxnSpPr>
                <a:cxnSpLocks/>
              </p:cNvCxnSpPr>
              <p:nvPr/>
            </p:nvCxnSpPr>
            <p:spPr>
              <a:xfrm flipH="1">
                <a:off x="8726167" y="2422016"/>
                <a:ext cx="0" cy="268432"/>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B8F0F145-C6D0-44F0-9A20-844A93C6FF8C}"/>
                  </a:ext>
                </a:extLst>
              </p:cNvPr>
              <p:cNvGrpSpPr/>
              <p:nvPr/>
            </p:nvGrpSpPr>
            <p:grpSpPr>
              <a:xfrm>
                <a:off x="8676197" y="2433206"/>
                <a:ext cx="99938" cy="332607"/>
                <a:chOff x="8676197" y="2433206"/>
                <a:chExt cx="99938" cy="332607"/>
              </a:xfrm>
            </p:grpSpPr>
            <p:sp>
              <p:nvSpPr>
                <p:cNvPr id="144" name="Oval 29_1">
                  <a:extLst>
                    <a:ext uri="{FF2B5EF4-FFF2-40B4-BE49-F238E27FC236}">
                      <a16:creationId xmlns:a16="http://schemas.microsoft.com/office/drawing/2014/main" id="{11C5840C-7427-444A-A1BA-CEF3FA357BCB}"/>
                    </a:ext>
                  </a:extLst>
                </p:cNvPr>
                <p:cNvSpPr/>
                <p:nvPr/>
              </p:nvSpPr>
              <p:spPr bwMode="auto">
                <a:xfrm rot="6300000">
                  <a:off x="8676197" y="2665875"/>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5" name="Arrow: Chevron 144">
                  <a:extLst>
                    <a:ext uri="{FF2B5EF4-FFF2-40B4-BE49-F238E27FC236}">
                      <a16:creationId xmlns:a16="http://schemas.microsoft.com/office/drawing/2014/main" id="{5CB59E26-5737-421A-B575-5EF4017559B5}"/>
                    </a:ext>
                  </a:extLst>
                </p:cNvPr>
                <p:cNvSpPr/>
                <p:nvPr/>
              </p:nvSpPr>
              <p:spPr bwMode="auto">
                <a:xfrm rot="5400000">
                  <a:off x="8699179" y="2415215"/>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6" name="Arrow: Chevron 145">
                  <a:extLst>
                    <a:ext uri="{FF2B5EF4-FFF2-40B4-BE49-F238E27FC236}">
                      <a16:creationId xmlns:a16="http://schemas.microsoft.com/office/drawing/2014/main" id="{C6CB87DD-6CB1-4A01-94AD-87F1A04543E4}"/>
                    </a:ext>
                  </a:extLst>
                </p:cNvPr>
                <p:cNvSpPr/>
                <p:nvPr/>
              </p:nvSpPr>
              <p:spPr bwMode="auto">
                <a:xfrm rot="5400000" flipH="1" flipV="1">
                  <a:off x="8703306" y="2598804"/>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sp>
          <p:nvSpPr>
            <p:cNvPr id="147" name="Oval 146">
              <a:extLst>
                <a:ext uri="{FF2B5EF4-FFF2-40B4-BE49-F238E27FC236}">
                  <a16:creationId xmlns:a16="http://schemas.microsoft.com/office/drawing/2014/main" id="{9D77F454-EFAC-4826-BDED-73F725E7D9DB}"/>
                </a:ext>
              </a:extLst>
            </p:cNvPr>
            <p:cNvSpPr/>
            <p:nvPr/>
          </p:nvSpPr>
          <p:spPr bwMode="auto">
            <a:xfrm>
              <a:off x="10003931" y="2533121"/>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a:endParaRPr lang="en-US" sz="900" dirty="0">
                <a:solidFill>
                  <a:schemeClr val="tx1"/>
                </a:solidFill>
              </a:endParaRPr>
            </a:p>
          </p:txBody>
        </p:sp>
        <p:grpSp>
          <p:nvGrpSpPr>
            <p:cNvPr id="155" name="Group 154">
              <a:extLst>
                <a:ext uri="{FF2B5EF4-FFF2-40B4-BE49-F238E27FC236}">
                  <a16:creationId xmlns:a16="http://schemas.microsoft.com/office/drawing/2014/main" id="{AC547F0A-5451-49DE-A2C8-1AA5E841A38E}"/>
                </a:ext>
              </a:extLst>
            </p:cNvPr>
            <p:cNvGrpSpPr/>
            <p:nvPr/>
          </p:nvGrpSpPr>
          <p:grpSpPr>
            <a:xfrm flipH="1">
              <a:off x="9909940" y="4067901"/>
              <a:ext cx="536933" cy="203589"/>
              <a:chOff x="9372373" y="3699354"/>
              <a:chExt cx="436364" cy="165456"/>
            </a:xfrm>
          </p:grpSpPr>
          <p:cxnSp>
            <p:nvCxnSpPr>
              <p:cNvPr id="156" name="Straight Connector 155">
                <a:extLst>
                  <a:ext uri="{FF2B5EF4-FFF2-40B4-BE49-F238E27FC236}">
                    <a16:creationId xmlns:a16="http://schemas.microsoft.com/office/drawing/2014/main" id="{2E43B746-1B9D-418F-9C2E-D216E70CCA55}"/>
                  </a:ext>
                </a:extLst>
              </p:cNvPr>
              <p:cNvCxnSpPr>
                <a:cxnSpLocks/>
              </p:cNvCxnSpPr>
              <p:nvPr/>
            </p:nvCxnSpPr>
            <p:spPr>
              <a:xfrm flipV="1">
                <a:off x="9372373" y="3743415"/>
                <a:ext cx="411262" cy="11883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BD9566F1-AA6A-451D-821B-0AA89F063EAD}"/>
                  </a:ext>
                </a:extLst>
              </p:cNvPr>
              <p:cNvGrpSpPr/>
              <p:nvPr/>
            </p:nvGrpSpPr>
            <p:grpSpPr>
              <a:xfrm>
                <a:off x="9486005" y="3699354"/>
                <a:ext cx="322732" cy="165456"/>
                <a:chOff x="7619037" y="3699354"/>
                <a:chExt cx="322732" cy="165456"/>
              </a:xfrm>
            </p:grpSpPr>
            <p:sp>
              <p:nvSpPr>
                <p:cNvPr id="158" name="Oval 29_1">
                  <a:extLst>
                    <a:ext uri="{FF2B5EF4-FFF2-40B4-BE49-F238E27FC236}">
                      <a16:creationId xmlns:a16="http://schemas.microsoft.com/office/drawing/2014/main" id="{0B995CB2-7644-45D6-BC36-026B6FDAD794}"/>
                    </a:ext>
                  </a:extLst>
                </p:cNvPr>
                <p:cNvSpPr/>
                <p:nvPr/>
              </p:nvSpPr>
              <p:spPr bwMode="auto">
                <a:xfrm>
                  <a:off x="7841831" y="3699354"/>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9" name="Arrow: Chevron 158">
                  <a:extLst>
                    <a:ext uri="{FF2B5EF4-FFF2-40B4-BE49-F238E27FC236}">
                      <a16:creationId xmlns:a16="http://schemas.microsoft.com/office/drawing/2014/main" id="{ACA0433D-2DFE-468E-B9DC-E6C5CD10B152}"/>
                    </a:ext>
                  </a:extLst>
                </p:cNvPr>
                <p:cNvSpPr/>
                <p:nvPr/>
              </p:nvSpPr>
              <p:spPr bwMode="auto">
                <a:xfrm rot="20700000">
                  <a:off x="7619037" y="3774854"/>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0" name="Arrow: Chevron 159">
                  <a:extLst>
                    <a:ext uri="{FF2B5EF4-FFF2-40B4-BE49-F238E27FC236}">
                      <a16:creationId xmlns:a16="http://schemas.microsoft.com/office/drawing/2014/main" id="{677A5C31-29CC-4962-8BD9-C90EDC5DEB41}"/>
                    </a:ext>
                  </a:extLst>
                </p:cNvPr>
                <p:cNvSpPr/>
                <p:nvPr/>
              </p:nvSpPr>
              <p:spPr bwMode="auto">
                <a:xfrm rot="20700000" flipH="1" flipV="1">
                  <a:off x="7792595" y="3731301"/>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sp>
          <p:nvSpPr>
            <p:cNvPr id="161" name="Oval 160">
              <a:extLst>
                <a:ext uri="{FF2B5EF4-FFF2-40B4-BE49-F238E27FC236}">
                  <a16:creationId xmlns:a16="http://schemas.microsoft.com/office/drawing/2014/main" id="{59A73BEC-5292-4208-8DC3-C19927F45D27}"/>
                </a:ext>
              </a:extLst>
            </p:cNvPr>
            <p:cNvSpPr/>
            <p:nvPr/>
          </p:nvSpPr>
          <p:spPr bwMode="auto">
            <a:xfrm>
              <a:off x="10347659" y="4010952"/>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grpSp>
          <p:nvGrpSpPr>
            <p:cNvPr id="175" name="Group 174">
              <a:extLst>
                <a:ext uri="{FF2B5EF4-FFF2-40B4-BE49-F238E27FC236}">
                  <a16:creationId xmlns:a16="http://schemas.microsoft.com/office/drawing/2014/main" id="{36D4BA6E-5DA6-4C47-AD48-119F11D55F98}"/>
                </a:ext>
              </a:extLst>
            </p:cNvPr>
            <p:cNvGrpSpPr/>
            <p:nvPr/>
          </p:nvGrpSpPr>
          <p:grpSpPr>
            <a:xfrm>
              <a:off x="7943284" y="4797196"/>
              <a:ext cx="576416" cy="953699"/>
              <a:chOff x="7922140" y="4292050"/>
              <a:chExt cx="468452" cy="775069"/>
            </a:xfrm>
          </p:grpSpPr>
          <p:grpSp>
            <p:nvGrpSpPr>
              <p:cNvPr id="168" name="Group 167">
                <a:extLst>
                  <a:ext uri="{FF2B5EF4-FFF2-40B4-BE49-F238E27FC236}">
                    <a16:creationId xmlns:a16="http://schemas.microsoft.com/office/drawing/2014/main" id="{4E0AAE39-92A9-4131-A2E2-F622AEF1F5FD}"/>
                  </a:ext>
                </a:extLst>
              </p:cNvPr>
              <p:cNvGrpSpPr/>
              <p:nvPr/>
            </p:nvGrpSpPr>
            <p:grpSpPr>
              <a:xfrm rot="1447731" flipV="1">
                <a:off x="8273106" y="4292050"/>
                <a:ext cx="99938" cy="343797"/>
                <a:chOff x="8676197" y="2422016"/>
                <a:chExt cx="99938" cy="343797"/>
              </a:xfrm>
            </p:grpSpPr>
            <p:cxnSp>
              <p:nvCxnSpPr>
                <p:cNvPr id="169" name="Straight Connector 168">
                  <a:extLst>
                    <a:ext uri="{FF2B5EF4-FFF2-40B4-BE49-F238E27FC236}">
                      <a16:creationId xmlns:a16="http://schemas.microsoft.com/office/drawing/2014/main" id="{EAAA7C7B-2583-4AF8-93BF-BEBD3D8DA952}"/>
                    </a:ext>
                  </a:extLst>
                </p:cNvPr>
                <p:cNvCxnSpPr>
                  <a:cxnSpLocks/>
                </p:cNvCxnSpPr>
                <p:nvPr/>
              </p:nvCxnSpPr>
              <p:spPr>
                <a:xfrm flipH="1">
                  <a:off x="8726167" y="2422016"/>
                  <a:ext cx="0" cy="268432"/>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1C6122CC-8166-44C1-BE1E-CE2A18DE984C}"/>
                    </a:ext>
                  </a:extLst>
                </p:cNvPr>
                <p:cNvGrpSpPr/>
                <p:nvPr/>
              </p:nvGrpSpPr>
              <p:grpSpPr>
                <a:xfrm>
                  <a:off x="8676197" y="2433206"/>
                  <a:ext cx="99938" cy="332607"/>
                  <a:chOff x="8676197" y="2433206"/>
                  <a:chExt cx="99938" cy="332607"/>
                </a:xfrm>
              </p:grpSpPr>
              <p:sp>
                <p:nvSpPr>
                  <p:cNvPr id="171" name="Oval 29_1">
                    <a:extLst>
                      <a:ext uri="{FF2B5EF4-FFF2-40B4-BE49-F238E27FC236}">
                        <a16:creationId xmlns:a16="http://schemas.microsoft.com/office/drawing/2014/main" id="{E010780E-3CC8-4DD1-9F49-2B5C9588F17B}"/>
                      </a:ext>
                    </a:extLst>
                  </p:cNvPr>
                  <p:cNvSpPr/>
                  <p:nvPr/>
                </p:nvSpPr>
                <p:spPr bwMode="auto">
                  <a:xfrm rot="6300000">
                    <a:off x="8676197" y="2665875"/>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2" name="Arrow: Chevron 171">
                    <a:extLst>
                      <a:ext uri="{FF2B5EF4-FFF2-40B4-BE49-F238E27FC236}">
                        <a16:creationId xmlns:a16="http://schemas.microsoft.com/office/drawing/2014/main" id="{D5BBD527-3F67-498E-8A3B-D80830295C21}"/>
                      </a:ext>
                    </a:extLst>
                  </p:cNvPr>
                  <p:cNvSpPr/>
                  <p:nvPr/>
                </p:nvSpPr>
                <p:spPr bwMode="auto">
                  <a:xfrm rot="5400000">
                    <a:off x="8699179" y="2415215"/>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3" name="Arrow: Chevron 172">
                    <a:extLst>
                      <a:ext uri="{FF2B5EF4-FFF2-40B4-BE49-F238E27FC236}">
                        <a16:creationId xmlns:a16="http://schemas.microsoft.com/office/drawing/2014/main" id="{F09B7B96-2BAE-47A8-ADE1-3799637F2E19}"/>
                      </a:ext>
                    </a:extLst>
                  </p:cNvPr>
                  <p:cNvSpPr/>
                  <p:nvPr/>
                </p:nvSpPr>
                <p:spPr bwMode="auto">
                  <a:xfrm rot="5400000" flipH="1" flipV="1">
                    <a:off x="8703306" y="2598804"/>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sp>
            <p:nvSpPr>
              <p:cNvPr id="174" name="Oval 173">
                <a:extLst>
                  <a:ext uri="{FF2B5EF4-FFF2-40B4-BE49-F238E27FC236}">
                    <a16:creationId xmlns:a16="http://schemas.microsoft.com/office/drawing/2014/main" id="{4E115A53-16EC-4BE0-ACD7-F7B2CE3AD0C8}"/>
                  </a:ext>
                </a:extLst>
              </p:cNvPr>
              <p:cNvSpPr/>
              <p:nvPr/>
            </p:nvSpPr>
            <p:spPr bwMode="auto">
              <a:xfrm>
                <a:off x="7922140" y="4598667"/>
                <a:ext cx="468452" cy="468452"/>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grpSp>
        <p:grpSp>
          <p:nvGrpSpPr>
            <p:cNvPr id="185" name="Group 184">
              <a:extLst>
                <a:ext uri="{FF2B5EF4-FFF2-40B4-BE49-F238E27FC236}">
                  <a16:creationId xmlns:a16="http://schemas.microsoft.com/office/drawing/2014/main" id="{FE0BB34D-EFDE-4068-8556-5FFF79511D08}"/>
                </a:ext>
              </a:extLst>
            </p:cNvPr>
            <p:cNvGrpSpPr/>
            <p:nvPr/>
          </p:nvGrpSpPr>
          <p:grpSpPr>
            <a:xfrm rot="20152269" flipH="1" flipV="1">
              <a:off x="9381304" y="4788444"/>
              <a:ext cx="122971" cy="423032"/>
              <a:chOff x="8676197" y="2422016"/>
              <a:chExt cx="99938" cy="343797"/>
            </a:xfrm>
          </p:grpSpPr>
          <p:cxnSp>
            <p:nvCxnSpPr>
              <p:cNvPr id="187" name="Straight Connector 186">
                <a:extLst>
                  <a:ext uri="{FF2B5EF4-FFF2-40B4-BE49-F238E27FC236}">
                    <a16:creationId xmlns:a16="http://schemas.microsoft.com/office/drawing/2014/main" id="{BE66B3AF-E409-46F5-BAEF-8F1698BA1552}"/>
                  </a:ext>
                </a:extLst>
              </p:cNvPr>
              <p:cNvCxnSpPr>
                <a:cxnSpLocks/>
              </p:cNvCxnSpPr>
              <p:nvPr/>
            </p:nvCxnSpPr>
            <p:spPr>
              <a:xfrm flipH="1">
                <a:off x="8726167" y="2422016"/>
                <a:ext cx="0" cy="268432"/>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A0B05D81-5C5C-4557-BF1D-97FCA6F9DD32}"/>
                  </a:ext>
                </a:extLst>
              </p:cNvPr>
              <p:cNvGrpSpPr/>
              <p:nvPr/>
            </p:nvGrpSpPr>
            <p:grpSpPr>
              <a:xfrm>
                <a:off x="8676197" y="2433206"/>
                <a:ext cx="99938" cy="332607"/>
                <a:chOff x="8676197" y="2433206"/>
                <a:chExt cx="99938" cy="332607"/>
              </a:xfrm>
            </p:grpSpPr>
            <p:sp>
              <p:nvSpPr>
                <p:cNvPr id="189" name="Oval 29_1">
                  <a:extLst>
                    <a:ext uri="{FF2B5EF4-FFF2-40B4-BE49-F238E27FC236}">
                      <a16:creationId xmlns:a16="http://schemas.microsoft.com/office/drawing/2014/main" id="{89293C48-00AF-4A45-8FA5-23D68A230ECE}"/>
                    </a:ext>
                  </a:extLst>
                </p:cNvPr>
                <p:cNvSpPr/>
                <p:nvPr/>
              </p:nvSpPr>
              <p:spPr bwMode="auto">
                <a:xfrm rot="6300000">
                  <a:off x="8676197" y="2665875"/>
                  <a:ext cx="99938" cy="99938"/>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90" name="Arrow: Chevron 189">
                  <a:extLst>
                    <a:ext uri="{FF2B5EF4-FFF2-40B4-BE49-F238E27FC236}">
                      <a16:creationId xmlns:a16="http://schemas.microsoft.com/office/drawing/2014/main" id="{4EA960AF-DC02-41E9-8385-9D1AE695F229}"/>
                    </a:ext>
                  </a:extLst>
                </p:cNvPr>
                <p:cNvSpPr/>
                <p:nvPr/>
              </p:nvSpPr>
              <p:spPr bwMode="auto">
                <a:xfrm rot="5400000">
                  <a:off x="8699179" y="2415215"/>
                  <a:ext cx="53974" cy="89956"/>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91" name="Arrow: Chevron 190">
                  <a:extLst>
                    <a:ext uri="{FF2B5EF4-FFF2-40B4-BE49-F238E27FC236}">
                      <a16:creationId xmlns:a16="http://schemas.microsoft.com/office/drawing/2014/main" id="{063F3A88-C04B-4A53-9FBE-89C39822D165}"/>
                    </a:ext>
                  </a:extLst>
                </p:cNvPr>
                <p:cNvSpPr/>
                <p:nvPr/>
              </p:nvSpPr>
              <p:spPr bwMode="auto">
                <a:xfrm rot="5400000" flipH="1" flipV="1">
                  <a:off x="8703306" y="2598804"/>
                  <a:ext cx="45720" cy="76200"/>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grpSp>
        <p:sp>
          <p:nvSpPr>
            <p:cNvPr id="186" name="Oval 185">
              <a:extLst>
                <a:ext uri="{FF2B5EF4-FFF2-40B4-BE49-F238E27FC236}">
                  <a16:creationId xmlns:a16="http://schemas.microsoft.com/office/drawing/2014/main" id="{0E9B0AA9-CCA2-43C6-BD6B-479B6BBB1D93}"/>
                </a:ext>
              </a:extLst>
            </p:cNvPr>
            <p:cNvSpPr/>
            <p:nvPr/>
          </p:nvSpPr>
          <p:spPr bwMode="auto">
            <a:xfrm flipH="1">
              <a:off x="9359712" y="5165727"/>
              <a:ext cx="576416" cy="576416"/>
            </a:xfrm>
            <a:prstGeom prst="ellipse">
              <a:avLst/>
            </a:prstGeom>
            <a:solidFill>
              <a:schemeClr val="accent1"/>
            </a:solidFill>
            <a:ln w="1270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lvl="0" algn="ctr"/>
              <a:endParaRPr lang="en-US" sz="900" dirty="0">
                <a:solidFill>
                  <a:schemeClr val="tx1"/>
                </a:solidFill>
              </a:endParaRPr>
            </a:p>
          </p:txBody>
        </p:sp>
        <p:grpSp>
          <p:nvGrpSpPr>
            <p:cNvPr id="214" name="Group 213">
              <a:extLst>
                <a:ext uri="{FF2B5EF4-FFF2-40B4-BE49-F238E27FC236}">
                  <a16:creationId xmlns:a16="http://schemas.microsoft.com/office/drawing/2014/main" id="{03E15407-C66F-4508-AF95-7A04234CDBD2}"/>
                </a:ext>
              </a:extLst>
            </p:cNvPr>
            <p:cNvGrpSpPr/>
            <p:nvPr/>
          </p:nvGrpSpPr>
          <p:grpSpPr>
            <a:xfrm>
              <a:off x="9489624" y="5281279"/>
              <a:ext cx="301722" cy="340541"/>
              <a:chOff x="-5996056" y="901903"/>
              <a:chExt cx="3935291" cy="4441611"/>
            </a:xfrm>
            <a:noFill/>
          </p:grpSpPr>
          <p:sp>
            <p:nvSpPr>
              <p:cNvPr id="215" name="Freeform: Shape 214">
                <a:extLst>
                  <a:ext uri="{FF2B5EF4-FFF2-40B4-BE49-F238E27FC236}">
                    <a16:creationId xmlns:a16="http://schemas.microsoft.com/office/drawing/2014/main" id="{EB57CC7A-0AA9-4FC0-BAA8-7CA735632E72}"/>
                  </a:ext>
                </a:extLst>
              </p:cNvPr>
              <p:cNvSpPr/>
              <p:nvPr/>
            </p:nvSpPr>
            <p:spPr>
              <a:xfrm>
                <a:off x="-5405411" y="901903"/>
                <a:ext cx="295217" cy="295217"/>
              </a:xfrm>
              <a:custGeom>
                <a:avLst/>
                <a:gdLst>
                  <a:gd name="connsiteX0" fmla="*/ 0 w 295217"/>
                  <a:gd name="connsiteY0" fmla="*/ 0 h 295217"/>
                  <a:gd name="connsiteX1" fmla="*/ 147542 w 295217"/>
                  <a:gd name="connsiteY1" fmla="*/ 0 h 295217"/>
                  <a:gd name="connsiteX2" fmla="*/ 295218 w 295217"/>
                  <a:gd name="connsiteY2" fmla="*/ 147666 h 295217"/>
                  <a:gd name="connsiteX3" fmla="*/ 295218 w 295217"/>
                  <a:gd name="connsiteY3" fmla="*/ 147666 h 295217"/>
                  <a:gd name="connsiteX4" fmla="*/ 147542 w 295217"/>
                  <a:gd name="connsiteY4" fmla="*/ 295218 h 295217"/>
                  <a:gd name="connsiteX5" fmla="*/ 0 w 295217"/>
                  <a:gd name="connsiteY5" fmla="*/ 295218 h 295217"/>
                  <a:gd name="connsiteX6" fmla="*/ 0 w 295217"/>
                  <a:gd name="connsiteY6" fmla="*/ 0 h 29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17" h="295217">
                    <a:moveTo>
                      <a:pt x="0" y="0"/>
                    </a:moveTo>
                    <a:cubicBezTo>
                      <a:pt x="0" y="0"/>
                      <a:pt x="66504" y="0"/>
                      <a:pt x="147542" y="0"/>
                    </a:cubicBezTo>
                    <a:cubicBezTo>
                      <a:pt x="228819" y="0"/>
                      <a:pt x="295218" y="66389"/>
                      <a:pt x="295218" y="147666"/>
                    </a:cubicBezTo>
                    <a:lnTo>
                      <a:pt x="295218" y="147666"/>
                    </a:lnTo>
                    <a:cubicBezTo>
                      <a:pt x="295218" y="228943"/>
                      <a:pt x="228819" y="295218"/>
                      <a:pt x="147542" y="295218"/>
                    </a:cubicBezTo>
                    <a:cubicBezTo>
                      <a:pt x="66504" y="295218"/>
                      <a:pt x="0" y="295218"/>
                      <a:pt x="0" y="295218"/>
                    </a:cubicBezTo>
                    <a:lnTo>
                      <a:pt x="0" y="0"/>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Shape 215">
                <a:extLst>
                  <a:ext uri="{FF2B5EF4-FFF2-40B4-BE49-F238E27FC236}">
                    <a16:creationId xmlns:a16="http://schemas.microsoft.com/office/drawing/2014/main" id="{864BB7DF-8707-450E-B302-FF7EB5E360F3}"/>
                  </a:ext>
                </a:extLst>
              </p:cNvPr>
              <p:cNvSpPr/>
              <p:nvPr/>
            </p:nvSpPr>
            <p:spPr>
              <a:xfrm>
                <a:off x="-4519424" y="901903"/>
                <a:ext cx="295332" cy="295217"/>
              </a:xfrm>
              <a:custGeom>
                <a:avLst/>
                <a:gdLst>
                  <a:gd name="connsiteX0" fmla="*/ 295332 w 295332"/>
                  <a:gd name="connsiteY0" fmla="*/ 0 h 295217"/>
                  <a:gd name="connsiteX1" fmla="*/ 147657 w 295332"/>
                  <a:gd name="connsiteY1" fmla="*/ 0 h 295217"/>
                  <a:gd name="connsiteX2" fmla="*/ 0 w 295332"/>
                  <a:gd name="connsiteY2" fmla="*/ 147666 h 295217"/>
                  <a:gd name="connsiteX3" fmla="*/ 0 w 295332"/>
                  <a:gd name="connsiteY3" fmla="*/ 147666 h 295217"/>
                  <a:gd name="connsiteX4" fmla="*/ 147657 w 295332"/>
                  <a:gd name="connsiteY4" fmla="*/ 295218 h 295217"/>
                  <a:gd name="connsiteX5" fmla="*/ 295332 w 295332"/>
                  <a:gd name="connsiteY5" fmla="*/ 295218 h 295217"/>
                  <a:gd name="connsiteX6" fmla="*/ 295332 w 295332"/>
                  <a:gd name="connsiteY6" fmla="*/ 0 h 29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332" h="295217">
                    <a:moveTo>
                      <a:pt x="295332" y="0"/>
                    </a:moveTo>
                    <a:cubicBezTo>
                      <a:pt x="295332" y="0"/>
                      <a:pt x="228933" y="0"/>
                      <a:pt x="147657" y="0"/>
                    </a:cubicBezTo>
                    <a:cubicBezTo>
                      <a:pt x="66504" y="0"/>
                      <a:pt x="0" y="66389"/>
                      <a:pt x="0" y="147666"/>
                    </a:cubicBezTo>
                    <a:lnTo>
                      <a:pt x="0" y="147666"/>
                    </a:lnTo>
                    <a:cubicBezTo>
                      <a:pt x="0" y="228943"/>
                      <a:pt x="66504" y="295218"/>
                      <a:pt x="147657" y="295218"/>
                    </a:cubicBezTo>
                    <a:cubicBezTo>
                      <a:pt x="228933" y="295218"/>
                      <a:pt x="295332" y="295218"/>
                      <a:pt x="295332" y="295218"/>
                    </a:cubicBezTo>
                    <a:lnTo>
                      <a:pt x="295332" y="0"/>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Shape 216">
                <a:extLst>
                  <a:ext uri="{FF2B5EF4-FFF2-40B4-BE49-F238E27FC236}">
                    <a16:creationId xmlns:a16="http://schemas.microsoft.com/office/drawing/2014/main" id="{C03DB5FB-3476-42E8-92AE-A703BAD36F9C}"/>
                  </a:ext>
                </a:extLst>
              </p:cNvPr>
              <p:cNvSpPr/>
              <p:nvPr/>
            </p:nvSpPr>
            <p:spPr>
              <a:xfrm>
                <a:off x="-5996056" y="1049569"/>
                <a:ext cx="2362390" cy="2521743"/>
              </a:xfrm>
              <a:custGeom>
                <a:avLst/>
                <a:gdLst>
                  <a:gd name="connsiteX0" fmla="*/ 1773364 w 2362390"/>
                  <a:gd name="connsiteY0" fmla="*/ 0 h 2521743"/>
                  <a:gd name="connsiteX1" fmla="*/ 2362391 w 2362390"/>
                  <a:gd name="connsiteY1" fmla="*/ 589207 h 2521743"/>
                  <a:gd name="connsiteX2" fmla="*/ 2362391 w 2362390"/>
                  <a:gd name="connsiteY2" fmla="*/ 584492 h 2521743"/>
                  <a:gd name="connsiteX3" fmla="*/ 2317633 w 2362390"/>
                  <a:gd name="connsiteY3" fmla="*/ 809939 h 2521743"/>
                  <a:gd name="connsiteX4" fmla="*/ 2317633 w 2362390"/>
                  <a:gd name="connsiteY4" fmla="*/ 809758 h 2521743"/>
                  <a:gd name="connsiteX5" fmla="*/ 1771974 w 2362390"/>
                  <a:gd name="connsiteY5" fmla="*/ 2127057 h 2521743"/>
                  <a:gd name="connsiteX6" fmla="*/ 1771974 w 2362390"/>
                  <a:gd name="connsiteY6" fmla="*/ 2127057 h 2521743"/>
                  <a:gd name="connsiteX7" fmla="*/ 1633376 w 2362390"/>
                  <a:gd name="connsiteY7" fmla="*/ 2334368 h 2521743"/>
                  <a:gd name="connsiteX8" fmla="*/ 1425950 w 2362390"/>
                  <a:gd name="connsiteY8" fmla="*/ 2472900 h 2521743"/>
                  <a:gd name="connsiteX9" fmla="*/ 1181310 w 2362390"/>
                  <a:gd name="connsiteY9" fmla="*/ 2521734 h 2521743"/>
                  <a:gd name="connsiteX10" fmla="*/ 1181195 w 2362390"/>
                  <a:gd name="connsiteY10" fmla="*/ 2521734 h 2521743"/>
                  <a:gd name="connsiteX11" fmla="*/ 936669 w 2362390"/>
                  <a:gd name="connsiteY11" fmla="*/ 2472900 h 2521743"/>
                  <a:gd name="connsiteX12" fmla="*/ 729129 w 2362390"/>
                  <a:gd name="connsiteY12" fmla="*/ 2334368 h 2521743"/>
                  <a:gd name="connsiteX13" fmla="*/ 590645 w 2362390"/>
                  <a:gd name="connsiteY13" fmla="*/ 2127057 h 2521743"/>
                  <a:gd name="connsiteX14" fmla="*/ 44872 w 2362390"/>
                  <a:gd name="connsiteY14" fmla="*/ 809768 h 2521743"/>
                  <a:gd name="connsiteX15" fmla="*/ 44872 w 2362390"/>
                  <a:gd name="connsiteY15" fmla="*/ 809949 h 2521743"/>
                  <a:gd name="connsiteX16" fmla="*/ 0 w 2362390"/>
                  <a:gd name="connsiteY16" fmla="*/ 584502 h 2521743"/>
                  <a:gd name="connsiteX17" fmla="*/ 0 w 2362390"/>
                  <a:gd name="connsiteY17" fmla="*/ 589216 h 2521743"/>
                  <a:gd name="connsiteX18" fmla="*/ 589245 w 2362390"/>
                  <a:gd name="connsiteY18" fmla="*/ 10 h 2521743"/>
                  <a:gd name="connsiteX19" fmla="*/ 0 w 2362390"/>
                  <a:gd name="connsiteY19" fmla="*/ 589216 h 2521743"/>
                  <a:gd name="connsiteX20" fmla="*/ 0 w 2362390"/>
                  <a:gd name="connsiteY20" fmla="*/ 584502 h 2521743"/>
                  <a:gd name="connsiteX21" fmla="*/ 44872 w 2362390"/>
                  <a:gd name="connsiteY21" fmla="*/ 809949 h 2521743"/>
                  <a:gd name="connsiteX22" fmla="*/ 44872 w 2362390"/>
                  <a:gd name="connsiteY22" fmla="*/ 809768 h 2521743"/>
                  <a:gd name="connsiteX23" fmla="*/ 590645 w 2362390"/>
                  <a:gd name="connsiteY23" fmla="*/ 2127066 h 2521743"/>
                  <a:gd name="connsiteX24" fmla="*/ 729129 w 2362390"/>
                  <a:gd name="connsiteY24" fmla="*/ 2334378 h 2521743"/>
                  <a:gd name="connsiteX25" fmla="*/ 936669 w 2362390"/>
                  <a:gd name="connsiteY25" fmla="*/ 2472909 h 2521743"/>
                  <a:gd name="connsiteX26" fmla="*/ 1181195 w 2362390"/>
                  <a:gd name="connsiteY26" fmla="*/ 2521744 h 2521743"/>
                  <a:gd name="connsiteX27" fmla="*/ 1181310 w 2362390"/>
                  <a:gd name="connsiteY27" fmla="*/ 2521744 h 2521743"/>
                  <a:gd name="connsiteX28" fmla="*/ 1425950 w 2362390"/>
                  <a:gd name="connsiteY28" fmla="*/ 2472909 h 2521743"/>
                  <a:gd name="connsiteX29" fmla="*/ 1633376 w 2362390"/>
                  <a:gd name="connsiteY29" fmla="*/ 2334378 h 2521743"/>
                  <a:gd name="connsiteX30" fmla="*/ 1771974 w 2362390"/>
                  <a:gd name="connsiteY30" fmla="*/ 2127066 h 2521743"/>
                  <a:gd name="connsiteX31" fmla="*/ 1771974 w 2362390"/>
                  <a:gd name="connsiteY31" fmla="*/ 2127066 h 2521743"/>
                  <a:gd name="connsiteX32" fmla="*/ 2317633 w 2362390"/>
                  <a:gd name="connsiteY32" fmla="*/ 809768 h 2521743"/>
                  <a:gd name="connsiteX33" fmla="*/ 2317633 w 2362390"/>
                  <a:gd name="connsiteY33" fmla="*/ 809949 h 2521743"/>
                  <a:gd name="connsiteX34" fmla="*/ 2362391 w 2362390"/>
                  <a:gd name="connsiteY34" fmla="*/ 584502 h 2521743"/>
                  <a:gd name="connsiteX35" fmla="*/ 2362391 w 2362390"/>
                  <a:gd name="connsiteY35" fmla="*/ 589216 h 2521743"/>
                  <a:gd name="connsiteX36" fmla="*/ 1773364 w 2362390"/>
                  <a:gd name="connsiteY36" fmla="*/ 0 h 252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62390" h="2521743">
                    <a:moveTo>
                      <a:pt x="1773364" y="0"/>
                    </a:moveTo>
                    <a:cubicBezTo>
                      <a:pt x="2098682" y="0"/>
                      <a:pt x="2362391" y="263823"/>
                      <a:pt x="2362391" y="589207"/>
                    </a:cubicBezTo>
                    <a:lnTo>
                      <a:pt x="2362391" y="584492"/>
                    </a:lnTo>
                    <a:cubicBezTo>
                      <a:pt x="2362391" y="664254"/>
                      <a:pt x="2346351" y="740531"/>
                      <a:pt x="2317633" y="809939"/>
                    </a:cubicBezTo>
                    <a:lnTo>
                      <a:pt x="2317633" y="809758"/>
                    </a:lnTo>
                    <a:lnTo>
                      <a:pt x="1771974" y="2127057"/>
                    </a:lnTo>
                    <a:lnTo>
                      <a:pt x="1771974" y="2127057"/>
                    </a:lnTo>
                    <a:cubicBezTo>
                      <a:pt x="1739637" y="2205190"/>
                      <a:pt x="1692440" y="2275589"/>
                      <a:pt x="1633376" y="2334368"/>
                    </a:cubicBezTo>
                    <a:cubicBezTo>
                      <a:pt x="1574778" y="2393366"/>
                      <a:pt x="1504302" y="2440400"/>
                      <a:pt x="1425950" y="2472900"/>
                    </a:cubicBezTo>
                    <a:cubicBezTo>
                      <a:pt x="1350721" y="2504056"/>
                      <a:pt x="1268282" y="2521734"/>
                      <a:pt x="1181310" y="2521734"/>
                    </a:cubicBezTo>
                    <a:lnTo>
                      <a:pt x="1181195" y="2521734"/>
                    </a:lnTo>
                    <a:cubicBezTo>
                      <a:pt x="1094337" y="2521734"/>
                      <a:pt x="1011793" y="2504066"/>
                      <a:pt x="936669" y="2472900"/>
                    </a:cubicBezTo>
                    <a:cubicBezTo>
                      <a:pt x="858307" y="2440400"/>
                      <a:pt x="787956" y="2393366"/>
                      <a:pt x="729129" y="2334368"/>
                    </a:cubicBezTo>
                    <a:cubicBezTo>
                      <a:pt x="670303" y="2275589"/>
                      <a:pt x="622973" y="2205181"/>
                      <a:pt x="590645" y="2127057"/>
                    </a:cubicBezTo>
                    <a:lnTo>
                      <a:pt x="44872" y="809768"/>
                    </a:lnTo>
                    <a:lnTo>
                      <a:pt x="44872" y="809949"/>
                    </a:lnTo>
                    <a:cubicBezTo>
                      <a:pt x="16040" y="740531"/>
                      <a:pt x="0" y="664264"/>
                      <a:pt x="0" y="584502"/>
                    </a:cubicBezTo>
                    <a:lnTo>
                      <a:pt x="0" y="589216"/>
                    </a:lnTo>
                    <a:cubicBezTo>
                      <a:pt x="0" y="263833"/>
                      <a:pt x="263928" y="10"/>
                      <a:pt x="589245" y="10"/>
                    </a:cubicBezTo>
                    <a:cubicBezTo>
                      <a:pt x="263928" y="10"/>
                      <a:pt x="0" y="263833"/>
                      <a:pt x="0" y="589216"/>
                    </a:cubicBezTo>
                    <a:lnTo>
                      <a:pt x="0" y="584502"/>
                    </a:lnTo>
                    <a:cubicBezTo>
                      <a:pt x="0" y="664264"/>
                      <a:pt x="16040" y="740540"/>
                      <a:pt x="44872" y="809949"/>
                    </a:cubicBezTo>
                    <a:lnTo>
                      <a:pt x="44872" y="809768"/>
                    </a:lnTo>
                    <a:lnTo>
                      <a:pt x="590645" y="2127066"/>
                    </a:lnTo>
                    <a:cubicBezTo>
                      <a:pt x="622983" y="2205199"/>
                      <a:pt x="670303" y="2275599"/>
                      <a:pt x="729129" y="2334378"/>
                    </a:cubicBezTo>
                    <a:cubicBezTo>
                      <a:pt x="787956" y="2393375"/>
                      <a:pt x="858317" y="2440410"/>
                      <a:pt x="936669" y="2472909"/>
                    </a:cubicBezTo>
                    <a:cubicBezTo>
                      <a:pt x="1011793" y="2504066"/>
                      <a:pt x="1094337" y="2521744"/>
                      <a:pt x="1181195" y="2521744"/>
                    </a:cubicBezTo>
                    <a:lnTo>
                      <a:pt x="1181310" y="2521744"/>
                    </a:lnTo>
                    <a:cubicBezTo>
                      <a:pt x="1268282" y="2521744"/>
                      <a:pt x="1350712" y="2504075"/>
                      <a:pt x="1425950" y="2472909"/>
                    </a:cubicBezTo>
                    <a:cubicBezTo>
                      <a:pt x="1504312" y="2440410"/>
                      <a:pt x="1574778" y="2393375"/>
                      <a:pt x="1633376" y="2334378"/>
                    </a:cubicBezTo>
                    <a:cubicBezTo>
                      <a:pt x="1692440" y="2275599"/>
                      <a:pt x="1739637" y="2205190"/>
                      <a:pt x="1771974" y="2127066"/>
                    </a:cubicBezTo>
                    <a:lnTo>
                      <a:pt x="1771974" y="2127066"/>
                    </a:lnTo>
                    <a:lnTo>
                      <a:pt x="2317633" y="809768"/>
                    </a:lnTo>
                    <a:lnTo>
                      <a:pt x="2317633" y="809949"/>
                    </a:lnTo>
                    <a:cubicBezTo>
                      <a:pt x="2346360" y="740531"/>
                      <a:pt x="2362391" y="664264"/>
                      <a:pt x="2362391" y="584502"/>
                    </a:cubicBezTo>
                    <a:lnTo>
                      <a:pt x="2362391" y="589216"/>
                    </a:lnTo>
                    <a:cubicBezTo>
                      <a:pt x="2362391" y="263823"/>
                      <a:pt x="2098682" y="0"/>
                      <a:pt x="1773364" y="0"/>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Shape 217">
                <a:extLst>
                  <a:ext uri="{FF2B5EF4-FFF2-40B4-BE49-F238E27FC236}">
                    <a16:creationId xmlns:a16="http://schemas.microsoft.com/office/drawing/2014/main" id="{6AB031D8-25E6-4396-8012-DE31E81EC78F}"/>
                  </a:ext>
                </a:extLst>
              </p:cNvPr>
              <p:cNvSpPr/>
              <p:nvPr/>
            </p:nvSpPr>
            <p:spPr>
              <a:xfrm>
                <a:off x="-5543076" y="2844212"/>
                <a:ext cx="1456658" cy="727100"/>
              </a:xfrm>
              <a:custGeom>
                <a:avLst/>
                <a:gdLst>
                  <a:gd name="connsiteX0" fmla="*/ 0 w 1456658"/>
                  <a:gd name="connsiteY0" fmla="*/ 114 h 727100"/>
                  <a:gd name="connsiteX1" fmla="*/ 1456658 w 1456658"/>
                  <a:gd name="connsiteY1" fmla="*/ 0 h 727100"/>
                  <a:gd name="connsiteX2" fmla="*/ 1318993 w 1456658"/>
                  <a:gd name="connsiteY2" fmla="*/ 332422 h 727100"/>
                  <a:gd name="connsiteX3" fmla="*/ 1318993 w 1456658"/>
                  <a:gd name="connsiteY3" fmla="*/ 332422 h 727100"/>
                  <a:gd name="connsiteX4" fmla="*/ 1180395 w 1456658"/>
                  <a:gd name="connsiteY4" fmla="*/ 539734 h 727100"/>
                  <a:gd name="connsiteX5" fmla="*/ 972969 w 1456658"/>
                  <a:gd name="connsiteY5" fmla="*/ 678266 h 727100"/>
                  <a:gd name="connsiteX6" fmla="*/ 728329 w 1456658"/>
                  <a:gd name="connsiteY6" fmla="*/ 726920 h 727100"/>
                  <a:gd name="connsiteX7" fmla="*/ 728215 w 1456658"/>
                  <a:gd name="connsiteY7" fmla="*/ 727100 h 727100"/>
                  <a:gd name="connsiteX8" fmla="*/ 483689 w 1456658"/>
                  <a:gd name="connsiteY8" fmla="*/ 678266 h 727100"/>
                  <a:gd name="connsiteX9" fmla="*/ 276149 w 1456658"/>
                  <a:gd name="connsiteY9" fmla="*/ 539734 h 727100"/>
                  <a:gd name="connsiteX10" fmla="*/ 137665 w 1456658"/>
                  <a:gd name="connsiteY10" fmla="*/ 332422 h 727100"/>
                  <a:gd name="connsiteX11" fmla="*/ 0 w 1456658"/>
                  <a:gd name="connsiteY11" fmla="*/ 114 h 7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6658" h="727100">
                    <a:moveTo>
                      <a:pt x="0" y="114"/>
                    </a:moveTo>
                    <a:cubicBezTo>
                      <a:pt x="434635" y="311782"/>
                      <a:pt x="1022261" y="311782"/>
                      <a:pt x="1456658" y="0"/>
                    </a:cubicBezTo>
                    <a:lnTo>
                      <a:pt x="1318993" y="332422"/>
                    </a:lnTo>
                    <a:lnTo>
                      <a:pt x="1318993" y="332422"/>
                    </a:lnTo>
                    <a:cubicBezTo>
                      <a:pt x="1286656" y="410556"/>
                      <a:pt x="1239460" y="480956"/>
                      <a:pt x="1180395" y="539734"/>
                    </a:cubicBezTo>
                    <a:cubicBezTo>
                      <a:pt x="1121797" y="598732"/>
                      <a:pt x="1051322" y="645766"/>
                      <a:pt x="972969" y="678266"/>
                    </a:cubicBezTo>
                    <a:cubicBezTo>
                      <a:pt x="897741" y="709422"/>
                      <a:pt x="815302" y="726920"/>
                      <a:pt x="728329" y="726920"/>
                    </a:cubicBezTo>
                    <a:lnTo>
                      <a:pt x="728215" y="727100"/>
                    </a:lnTo>
                    <a:cubicBezTo>
                      <a:pt x="641356" y="727100"/>
                      <a:pt x="558813" y="709432"/>
                      <a:pt x="483689" y="678266"/>
                    </a:cubicBezTo>
                    <a:cubicBezTo>
                      <a:pt x="405327" y="645766"/>
                      <a:pt x="334975" y="598732"/>
                      <a:pt x="276149" y="539734"/>
                    </a:cubicBezTo>
                    <a:cubicBezTo>
                      <a:pt x="217322" y="480956"/>
                      <a:pt x="169993" y="410546"/>
                      <a:pt x="137665" y="332422"/>
                    </a:cubicBezTo>
                    <a:lnTo>
                      <a:pt x="0" y="114"/>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 name="Freeform: Shape 218">
                <a:extLst>
                  <a:ext uri="{FF2B5EF4-FFF2-40B4-BE49-F238E27FC236}">
                    <a16:creationId xmlns:a16="http://schemas.microsoft.com/office/drawing/2014/main" id="{5FAD8267-5CF1-4006-8C99-F9C8EBC4DB1C}"/>
                  </a:ext>
                </a:extLst>
              </p:cNvPr>
              <p:cNvSpPr/>
              <p:nvPr/>
            </p:nvSpPr>
            <p:spPr>
              <a:xfrm>
                <a:off x="-2844196" y="4560198"/>
                <a:ext cx="783431" cy="783316"/>
              </a:xfrm>
              <a:custGeom>
                <a:avLst/>
                <a:gdLst>
                  <a:gd name="connsiteX0" fmla="*/ 783431 w 783431"/>
                  <a:gd name="connsiteY0" fmla="*/ 391716 h 783316"/>
                  <a:gd name="connsiteX1" fmla="*/ 391849 w 783431"/>
                  <a:gd name="connsiteY1" fmla="*/ 783317 h 783316"/>
                  <a:gd name="connsiteX2" fmla="*/ 0 w 783431"/>
                  <a:gd name="connsiteY2" fmla="*/ 391716 h 783316"/>
                  <a:gd name="connsiteX3" fmla="*/ 391849 w 783431"/>
                  <a:gd name="connsiteY3" fmla="*/ 0 h 783316"/>
                  <a:gd name="connsiteX4" fmla="*/ 783431 w 783431"/>
                  <a:gd name="connsiteY4" fmla="*/ 391716 h 78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31" h="783316">
                    <a:moveTo>
                      <a:pt x="783431" y="391716"/>
                    </a:moveTo>
                    <a:cubicBezTo>
                      <a:pt x="783431" y="607981"/>
                      <a:pt x="608095" y="783317"/>
                      <a:pt x="391849" y="783317"/>
                    </a:cubicBezTo>
                    <a:cubicBezTo>
                      <a:pt x="175346" y="783317"/>
                      <a:pt x="0" y="607981"/>
                      <a:pt x="0" y="391716"/>
                    </a:cubicBezTo>
                    <a:cubicBezTo>
                      <a:pt x="0" y="175336"/>
                      <a:pt x="175336" y="0"/>
                      <a:pt x="391849" y="0"/>
                    </a:cubicBezTo>
                    <a:cubicBezTo>
                      <a:pt x="608095" y="0"/>
                      <a:pt x="783431" y="175336"/>
                      <a:pt x="783431" y="391716"/>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Shape 219">
                <a:extLst>
                  <a:ext uri="{FF2B5EF4-FFF2-40B4-BE49-F238E27FC236}">
                    <a16:creationId xmlns:a16="http://schemas.microsoft.com/office/drawing/2014/main" id="{A8751241-6BBD-4E91-B5B1-7F22F0A552A5}"/>
                  </a:ext>
                </a:extLst>
              </p:cNvPr>
              <p:cNvSpPr/>
              <p:nvPr/>
            </p:nvSpPr>
            <p:spPr>
              <a:xfrm>
                <a:off x="-2570028" y="4834480"/>
                <a:ext cx="235343" cy="234867"/>
              </a:xfrm>
              <a:custGeom>
                <a:avLst/>
                <a:gdLst>
                  <a:gd name="connsiteX0" fmla="*/ 235344 w 235343"/>
                  <a:gd name="connsiteY0" fmla="*/ 117434 h 234867"/>
                  <a:gd name="connsiteX1" fmla="*/ 117672 w 235343"/>
                  <a:gd name="connsiteY1" fmla="*/ 234868 h 234867"/>
                  <a:gd name="connsiteX2" fmla="*/ 0 w 235343"/>
                  <a:gd name="connsiteY2" fmla="*/ 117434 h 234867"/>
                  <a:gd name="connsiteX3" fmla="*/ 117672 w 235343"/>
                  <a:gd name="connsiteY3" fmla="*/ 0 h 234867"/>
                  <a:gd name="connsiteX4" fmla="*/ 235344 w 235343"/>
                  <a:gd name="connsiteY4" fmla="*/ 117434 h 23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3" h="234867">
                    <a:moveTo>
                      <a:pt x="235344" y="117434"/>
                    </a:moveTo>
                    <a:cubicBezTo>
                      <a:pt x="235344" y="182318"/>
                      <a:pt x="182547" y="234868"/>
                      <a:pt x="117672" y="234868"/>
                    </a:cubicBezTo>
                    <a:cubicBezTo>
                      <a:pt x="52778" y="234868"/>
                      <a:pt x="0" y="182309"/>
                      <a:pt x="0" y="117434"/>
                    </a:cubicBezTo>
                    <a:cubicBezTo>
                      <a:pt x="0" y="52559"/>
                      <a:pt x="52778" y="0"/>
                      <a:pt x="117672" y="0"/>
                    </a:cubicBezTo>
                    <a:cubicBezTo>
                      <a:pt x="182556" y="0"/>
                      <a:pt x="235344" y="52559"/>
                      <a:pt x="235344" y="117434"/>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Shape 220">
                <a:extLst>
                  <a:ext uri="{FF2B5EF4-FFF2-40B4-BE49-F238E27FC236}">
                    <a16:creationId xmlns:a16="http://schemas.microsoft.com/office/drawing/2014/main" id="{91C503F6-E682-455D-A481-DE978759B5A0}"/>
                  </a:ext>
                </a:extLst>
              </p:cNvPr>
              <p:cNvSpPr/>
              <p:nvPr/>
            </p:nvSpPr>
            <p:spPr>
              <a:xfrm>
                <a:off x="-4814861" y="3571122"/>
                <a:ext cx="1970665" cy="1380677"/>
              </a:xfrm>
              <a:custGeom>
                <a:avLst/>
                <a:gdLst>
                  <a:gd name="connsiteX0" fmla="*/ 1970665 w 1970665"/>
                  <a:gd name="connsiteY0" fmla="*/ 1380677 h 1380677"/>
                  <a:gd name="connsiteX1" fmla="*/ 675065 w 1970665"/>
                  <a:gd name="connsiteY1" fmla="*/ 1380677 h 1380677"/>
                  <a:gd name="connsiteX2" fmla="*/ 0 w 1970665"/>
                  <a:gd name="connsiteY2" fmla="*/ 705831 h 1380677"/>
                  <a:gd name="connsiteX3" fmla="*/ 0 w 1970665"/>
                  <a:gd name="connsiteY3" fmla="*/ 0 h 1380677"/>
                  <a:gd name="connsiteX4" fmla="*/ 0 w 1970665"/>
                  <a:gd name="connsiteY4" fmla="*/ 705831 h 1380677"/>
                  <a:gd name="connsiteX5" fmla="*/ 675065 w 1970665"/>
                  <a:gd name="connsiteY5" fmla="*/ 1380677 h 1380677"/>
                  <a:gd name="connsiteX6" fmla="*/ 1970665 w 1970665"/>
                  <a:gd name="connsiteY6" fmla="*/ 1380677 h 138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665" h="1380677">
                    <a:moveTo>
                      <a:pt x="1970665" y="1380677"/>
                    </a:moveTo>
                    <a:lnTo>
                      <a:pt x="675065" y="1380677"/>
                    </a:lnTo>
                    <a:cubicBezTo>
                      <a:pt x="302305" y="1380677"/>
                      <a:pt x="0" y="1078601"/>
                      <a:pt x="0" y="705831"/>
                    </a:cubicBezTo>
                    <a:lnTo>
                      <a:pt x="0" y="0"/>
                    </a:lnTo>
                    <a:lnTo>
                      <a:pt x="0" y="705831"/>
                    </a:lnTo>
                    <a:cubicBezTo>
                      <a:pt x="0" y="1078601"/>
                      <a:pt x="302305" y="1380677"/>
                      <a:pt x="675065" y="1380677"/>
                    </a:cubicBezTo>
                    <a:lnTo>
                      <a:pt x="1970665" y="1380677"/>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22" name="Health_E95E" title="Icon of a heart with a heartbeat monitor line through the middle">
              <a:extLst>
                <a:ext uri="{FF2B5EF4-FFF2-40B4-BE49-F238E27FC236}">
                  <a16:creationId xmlns:a16="http://schemas.microsoft.com/office/drawing/2014/main" id="{AB645A66-1165-459D-9790-8BC8273725B5}"/>
                </a:ext>
              </a:extLst>
            </p:cNvPr>
            <p:cNvSpPr>
              <a:spLocks noChangeAspect="1"/>
            </p:cNvSpPr>
            <p:nvPr/>
          </p:nvSpPr>
          <p:spPr bwMode="auto">
            <a:xfrm>
              <a:off x="7093996" y="4162143"/>
              <a:ext cx="334073" cy="282902"/>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23" name="Freeform 16">
              <a:extLst>
                <a:ext uri="{FF2B5EF4-FFF2-40B4-BE49-F238E27FC236}">
                  <a16:creationId xmlns:a16="http://schemas.microsoft.com/office/drawing/2014/main" id="{A0B5E153-CCD6-473C-BF04-58F8527AE3F9}"/>
                </a:ext>
              </a:extLst>
            </p:cNvPr>
            <p:cNvSpPr>
              <a:spLocks noEditPoints="1"/>
            </p:cNvSpPr>
            <p:nvPr/>
          </p:nvSpPr>
          <p:spPr bwMode="auto">
            <a:xfrm>
              <a:off x="10085509" y="2718650"/>
              <a:ext cx="421762" cy="173131"/>
            </a:xfrm>
            <a:custGeom>
              <a:avLst/>
              <a:gdLst>
                <a:gd name="T0" fmla="*/ 182 w 239"/>
                <a:gd name="T1" fmla="*/ 60 h 96"/>
                <a:gd name="T2" fmla="*/ 182 w 239"/>
                <a:gd name="T3" fmla="*/ 60 h 96"/>
                <a:gd name="T4" fmla="*/ 168 w 239"/>
                <a:gd name="T5" fmla="*/ 60 h 96"/>
                <a:gd name="T6" fmla="*/ 162 w 239"/>
                <a:gd name="T7" fmla="*/ 65 h 96"/>
                <a:gd name="T8" fmla="*/ 159 w 239"/>
                <a:gd name="T9" fmla="*/ 76 h 96"/>
                <a:gd name="T10" fmla="*/ 151 w 239"/>
                <a:gd name="T11" fmla="*/ 79 h 96"/>
                <a:gd name="T12" fmla="*/ 137 w 239"/>
                <a:gd name="T13" fmla="*/ 65 h 96"/>
                <a:gd name="T14" fmla="*/ 147 w 239"/>
                <a:gd name="T15" fmla="*/ 51 h 96"/>
                <a:gd name="T16" fmla="*/ 150 w 239"/>
                <a:gd name="T17" fmla="*/ 43 h 96"/>
                <a:gd name="T18" fmla="*/ 148 w 239"/>
                <a:gd name="T19" fmla="*/ 41 h 96"/>
                <a:gd name="T20" fmla="*/ 137 w 239"/>
                <a:gd name="T21" fmla="*/ 23 h 96"/>
                <a:gd name="T22" fmla="*/ 159 w 239"/>
                <a:gd name="T23" fmla="*/ 0 h 96"/>
                <a:gd name="T24" fmla="*/ 179 w 239"/>
                <a:gd name="T25" fmla="*/ 23 h 96"/>
                <a:gd name="T26" fmla="*/ 179 w 239"/>
                <a:gd name="T27" fmla="*/ 31 h 96"/>
                <a:gd name="T28" fmla="*/ 185 w 239"/>
                <a:gd name="T29" fmla="*/ 37 h 96"/>
                <a:gd name="T30" fmla="*/ 239 w 239"/>
                <a:gd name="T31" fmla="*/ 37 h 96"/>
                <a:gd name="T32" fmla="*/ 0 w 239"/>
                <a:gd name="T33" fmla="*/ 37 h 96"/>
                <a:gd name="T34" fmla="*/ 71 w 239"/>
                <a:gd name="T35" fmla="*/ 37 h 96"/>
                <a:gd name="T36" fmla="*/ 77 w 239"/>
                <a:gd name="T37" fmla="*/ 31 h 96"/>
                <a:gd name="T38" fmla="*/ 80 w 239"/>
                <a:gd name="T39" fmla="*/ 21 h 96"/>
                <a:gd name="T40" fmla="*/ 88 w 239"/>
                <a:gd name="T41" fmla="*/ 17 h 96"/>
                <a:gd name="T42" fmla="*/ 102 w 239"/>
                <a:gd name="T43" fmla="*/ 31 h 96"/>
                <a:gd name="T44" fmla="*/ 92 w 239"/>
                <a:gd name="T45" fmla="*/ 46 h 96"/>
                <a:gd name="T46" fmla="*/ 89 w 239"/>
                <a:gd name="T47" fmla="*/ 53 h 96"/>
                <a:gd name="T48" fmla="*/ 91 w 239"/>
                <a:gd name="T49" fmla="*/ 56 h 96"/>
                <a:gd name="T50" fmla="*/ 102 w 239"/>
                <a:gd name="T51" fmla="*/ 74 h 96"/>
                <a:gd name="T52" fmla="*/ 80 w 239"/>
                <a:gd name="T53" fmla="*/ 96 h 96"/>
                <a:gd name="T54" fmla="*/ 60 w 239"/>
                <a:gd name="T55" fmla="*/ 74 h 96"/>
                <a:gd name="T56" fmla="*/ 60 w 239"/>
                <a:gd name="T57" fmla="*/ 65 h 96"/>
                <a:gd name="T58" fmla="*/ 54 w 239"/>
                <a:gd name="T59" fmla="*/ 60 h 96"/>
                <a:gd name="T60" fmla="*/ 0 w 239"/>
                <a:gd name="T61" fmla="*/ 60 h 96"/>
                <a:gd name="T62" fmla="*/ 239 w 239"/>
                <a:gd name="T63" fmla="*/ 60 h 96"/>
                <a:gd name="T64" fmla="*/ 239 w 239"/>
                <a:gd name="T65" fmla="*/ 60 h 96"/>
                <a:gd name="T66" fmla="*/ 205 w 239"/>
                <a:gd name="T67" fmla="*/ 60 h 96"/>
                <a:gd name="T68" fmla="*/ 204 w 239"/>
                <a:gd name="T69"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9" h="96">
                  <a:moveTo>
                    <a:pt x="182" y="60"/>
                  </a:moveTo>
                  <a:cubicBezTo>
                    <a:pt x="182" y="60"/>
                    <a:pt x="182" y="60"/>
                    <a:pt x="182" y="60"/>
                  </a:cubicBezTo>
                  <a:cubicBezTo>
                    <a:pt x="168" y="60"/>
                    <a:pt x="168" y="60"/>
                    <a:pt x="168" y="60"/>
                  </a:cubicBezTo>
                  <a:cubicBezTo>
                    <a:pt x="165" y="60"/>
                    <a:pt x="162" y="62"/>
                    <a:pt x="162" y="65"/>
                  </a:cubicBezTo>
                  <a:cubicBezTo>
                    <a:pt x="162" y="70"/>
                    <a:pt x="161" y="73"/>
                    <a:pt x="159" y="76"/>
                  </a:cubicBezTo>
                  <a:cubicBezTo>
                    <a:pt x="157" y="78"/>
                    <a:pt x="154" y="79"/>
                    <a:pt x="151" y="79"/>
                  </a:cubicBezTo>
                  <a:cubicBezTo>
                    <a:pt x="143" y="79"/>
                    <a:pt x="137" y="73"/>
                    <a:pt x="137" y="65"/>
                  </a:cubicBezTo>
                  <a:cubicBezTo>
                    <a:pt x="137" y="60"/>
                    <a:pt x="142" y="52"/>
                    <a:pt x="147" y="51"/>
                  </a:cubicBezTo>
                  <a:cubicBezTo>
                    <a:pt x="150" y="50"/>
                    <a:pt x="152" y="46"/>
                    <a:pt x="150" y="43"/>
                  </a:cubicBezTo>
                  <a:cubicBezTo>
                    <a:pt x="150" y="42"/>
                    <a:pt x="149" y="41"/>
                    <a:pt x="148" y="41"/>
                  </a:cubicBezTo>
                  <a:cubicBezTo>
                    <a:pt x="142" y="36"/>
                    <a:pt x="137" y="30"/>
                    <a:pt x="137" y="23"/>
                  </a:cubicBezTo>
                  <a:cubicBezTo>
                    <a:pt x="137" y="10"/>
                    <a:pt x="147" y="0"/>
                    <a:pt x="159" y="0"/>
                  </a:cubicBezTo>
                  <a:cubicBezTo>
                    <a:pt x="171" y="0"/>
                    <a:pt x="179" y="9"/>
                    <a:pt x="179" y="23"/>
                  </a:cubicBezTo>
                  <a:cubicBezTo>
                    <a:pt x="179" y="31"/>
                    <a:pt x="179" y="31"/>
                    <a:pt x="179" y="31"/>
                  </a:cubicBezTo>
                  <a:cubicBezTo>
                    <a:pt x="179" y="34"/>
                    <a:pt x="182" y="37"/>
                    <a:pt x="185" y="37"/>
                  </a:cubicBezTo>
                  <a:cubicBezTo>
                    <a:pt x="239" y="37"/>
                    <a:pt x="239" y="37"/>
                    <a:pt x="239" y="37"/>
                  </a:cubicBezTo>
                  <a:moveTo>
                    <a:pt x="0" y="37"/>
                  </a:moveTo>
                  <a:cubicBezTo>
                    <a:pt x="71" y="37"/>
                    <a:pt x="71" y="37"/>
                    <a:pt x="71" y="37"/>
                  </a:cubicBezTo>
                  <a:cubicBezTo>
                    <a:pt x="74" y="37"/>
                    <a:pt x="77" y="34"/>
                    <a:pt x="77" y="31"/>
                  </a:cubicBezTo>
                  <a:cubicBezTo>
                    <a:pt x="77" y="27"/>
                    <a:pt x="78" y="23"/>
                    <a:pt x="80" y="21"/>
                  </a:cubicBezTo>
                  <a:cubicBezTo>
                    <a:pt x="82" y="18"/>
                    <a:pt x="85" y="17"/>
                    <a:pt x="88" y="17"/>
                  </a:cubicBezTo>
                  <a:cubicBezTo>
                    <a:pt x="96" y="17"/>
                    <a:pt x="102" y="23"/>
                    <a:pt x="102" y="31"/>
                  </a:cubicBezTo>
                  <a:cubicBezTo>
                    <a:pt x="102" y="37"/>
                    <a:pt x="97" y="44"/>
                    <a:pt x="92" y="46"/>
                  </a:cubicBezTo>
                  <a:cubicBezTo>
                    <a:pt x="89" y="47"/>
                    <a:pt x="88" y="50"/>
                    <a:pt x="89" y="53"/>
                  </a:cubicBezTo>
                  <a:cubicBezTo>
                    <a:pt x="89" y="54"/>
                    <a:pt x="90" y="55"/>
                    <a:pt x="91" y="56"/>
                  </a:cubicBezTo>
                  <a:cubicBezTo>
                    <a:pt x="98" y="60"/>
                    <a:pt x="102" y="66"/>
                    <a:pt x="102" y="74"/>
                  </a:cubicBezTo>
                  <a:cubicBezTo>
                    <a:pt x="102" y="86"/>
                    <a:pt x="92" y="96"/>
                    <a:pt x="80" y="96"/>
                  </a:cubicBezTo>
                  <a:cubicBezTo>
                    <a:pt x="68" y="96"/>
                    <a:pt x="60" y="87"/>
                    <a:pt x="60" y="74"/>
                  </a:cubicBezTo>
                  <a:cubicBezTo>
                    <a:pt x="60" y="65"/>
                    <a:pt x="60" y="65"/>
                    <a:pt x="60" y="65"/>
                  </a:cubicBezTo>
                  <a:cubicBezTo>
                    <a:pt x="60" y="62"/>
                    <a:pt x="57" y="60"/>
                    <a:pt x="54" y="60"/>
                  </a:cubicBezTo>
                  <a:cubicBezTo>
                    <a:pt x="0" y="60"/>
                    <a:pt x="0" y="60"/>
                    <a:pt x="0" y="60"/>
                  </a:cubicBezTo>
                  <a:moveTo>
                    <a:pt x="239" y="60"/>
                  </a:moveTo>
                  <a:cubicBezTo>
                    <a:pt x="239" y="60"/>
                    <a:pt x="239" y="60"/>
                    <a:pt x="239" y="60"/>
                  </a:cubicBezTo>
                  <a:cubicBezTo>
                    <a:pt x="205" y="60"/>
                    <a:pt x="205" y="60"/>
                    <a:pt x="205" y="60"/>
                  </a:cubicBezTo>
                  <a:cubicBezTo>
                    <a:pt x="205" y="60"/>
                    <a:pt x="204" y="60"/>
                    <a:pt x="204" y="60"/>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nvGrpSpPr>
            <p:cNvPr id="224" name="Graphic 5">
              <a:extLst>
                <a:ext uri="{FF2B5EF4-FFF2-40B4-BE49-F238E27FC236}">
                  <a16:creationId xmlns:a16="http://schemas.microsoft.com/office/drawing/2014/main" id="{21D9FAD9-26AA-44DA-A5B1-590B9171553B}"/>
                </a:ext>
              </a:extLst>
            </p:cNvPr>
            <p:cNvGrpSpPr/>
            <p:nvPr/>
          </p:nvGrpSpPr>
          <p:grpSpPr>
            <a:xfrm>
              <a:off x="8770063" y="2049959"/>
              <a:ext cx="325090" cy="326749"/>
              <a:chOff x="2558771" y="1933297"/>
              <a:chExt cx="532592" cy="535307"/>
            </a:xfrm>
            <a:noFill/>
          </p:grpSpPr>
          <p:sp>
            <p:nvSpPr>
              <p:cNvPr id="225" name="Freeform: Shape 224">
                <a:extLst>
                  <a:ext uri="{FF2B5EF4-FFF2-40B4-BE49-F238E27FC236}">
                    <a16:creationId xmlns:a16="http://schemas.microsoft.com/office/drawing/2014/main" id="{DB3B94AC-CB55-47E1-8BFC-E64294301A26}"/>
                  </a:ext>
                </a:extLst>
              </p:cNvPr>
              <p:cNvSpPr/>
              <p:nvPr/>
            </p:nvSpPr>
            <p:spPr>
              <a:xfrm>
                <a:off x="2834328" y="2077254"/>
                <a:ext cx="257035" cy="257162"/>
              </a:xfrm>
              <a:custGeom>
                <a:avLst/>
                <a:gdLst>
                  <a:gd name="connsiteX0" fmla="*/ 225843 w 257035"/>
                  <a:gd name="connsiteY0" fmla="*/ 31149 h 257162"/>
                  <a:gd name="connsiteX1" fmla="*/ 75281 w 257035"/>
                  <a:gd name="connsiteY1" fmla="*/ 31149 h 257162"/>
                  <a:gd name="connsiteX2" fmla="*/ 0 w 257035"/>
                  <a:gd name="connsiteY2" fmla="*/ 106430 h 257162"/>
                  <a:gd name="connsiteX3" fmla="*/ 150562 w 257035"/>
                  <a:gd name="connsiteY3" fmla="*/ 257163 h 257162"/>
                  <a:gd name="connsiteX4" fmla="*/ 225843 w 257035"/>
                  <a:gd name="connsiteY4" fmla="*/ 181711 h 257162"/>
                  <a:gd name="connsiteX5" fmla="*/ 225843 w 257035"/>
                  <a:gd name="connsiteY5" fmla="*/ 31149 h 2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035" h="257162">
                    <a:moveTo>
                      <a:pt x="225843" y="31149"/>
                    </a:moveTo>
                    <a:cubicBezTo>
                      <a:pt x="184254" y="-10383"/>
                      <a:pt x="116870" y="-10383"/>
                      <a:pt x="75281" y="31149"/>
                    </a:cubicBezTo>
                    <a:lnTo>
                      <a:pt x="0" y="106430"/>
                    </a:lnTo>
                    <a:lnTo>
                      <a:pt x="150562" y="257163"/>
                    </a:lnTo>
                    <a:lnTo>
                      <a:pt x="225843" y="181711"/>
                    </a:lnTo>
                    <a:cubicBezTo>
                      <a:pt x="267432" y="140122"/>
                      <a:pt x="267432" y="72739"/>
                      <a:pt x="225843" y="31149"/>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26" name="Freeform: Shape 225">
                <a:extLst>
                  <a:ext uri="{FF2B5EF4-FFF2-40B4-BE49-F238E27FC236}">
                    <a16:creationId xmlns:a16="http://schemas.microsoft.com/office/drawing/2014/main" id="{E634DC32-037D-4066-BF96-368978C998CB}"/>
                  </a:ext>
                </a:extLst>
              </p:cNvPr>
              <p:cNvSpPr/>
              <p:nvPr/>
            </p:nvSpPr>
            <p:spPr>
              <a:xfrm>
                <a:off x="2699970" y="2208854"/>
                <a:ext cx="259920" cy="259750"/>
              </a:xfrm>
              <a:custGeom>
                <a:avLst/>
                <a:gdLst>
                  <a:gd name="connsiteX0" fmla="*/ 33907 w 259920"/>
                  <a:gd name="connsiteY0" fmla="*/ 75281 h 259750"/>
                  <a:gd name="connsiteX1" fmla="*/ 28567 w 259920"/>
                  <a:gd name="connsiteY1" fmla="*/ 225843 h 259750"/>
                  <a:gd name="connsiteX2" fmla="*/ 179129 w 259920"/>
                  <a:gd name="connsiteY2" fmla="*/ 231184 h 259750"/>
                  <a:gd name="connsiteX3" fmla="*/ 184469 w 259920"/>
                  <a:gd name="connsiteY3" fmla="*/ 225843 h 259750"/>
                  <a:gd name="connsiteX4" fmla="*/ 259921 w 259920"/>
                  <a:gd name="connsiteY4" fmla="*/ 150562 h 259750"/>
                  <a:gd name="connsiteX5" fmla="*/ 109188 w 259920"/>
                  <a:gd name="connsiteY5" fmla="*/ 0 h 259750"/>
                  <a:gd name="connsiteX6" fmla="*/ 33907 w 259920"/>
                  <a:gd name="connsiteY6" fmla="*/ 75281 h 2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0" h="259750">
                    <a:moveTo>
                      <a:pt x="33907" y="75281"/>
                    </a:moveTo>
                    <a:cubicBezTo>
                      <a:pt x="-9159" y="115393"/>
                      <a:pt x="-11489" y="182777"/>
                      <a:pt x="28567" y="225843"/>
                    </a:cubicBezTo>
                    <a:cubicBezTo>
                      <a:pt x="68679" y="268910"/>
                      <a:pt x="136062" y="271239"/>
                      <a:pt x="179129" y="231184"/>
                    </a:cubicBezTo>
                    <a:cubicBezTo>
                      <a:pt x="180947" y="229479"/>
                      <a:pt x="182708" y="227718"/>
                      <a:pt x="184469" y="225843"/>
                    </a:cubicBezTo>
                    <a:lnTo>
                      <a:pt x="259921" y="150562"/>
                    </a:lnTo>
                    <a:lnTo>
                      <a:pt x="109188" y="0"/>
                    </a:lnTo>
                    <a:lnTo>
                      <a:pt x="33907" y="75281"/>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27" name="Freeform: Shape 226">
                <a:extLst>
                  <a:ext uri="{FF2B5EF4-FFF2-40B4-BE49-F238E27FC236}">
                    <a16:creationId xmlns:a16="http://schemas.microsoft.com/office/drawing/2014/main" id="{6786142E-0619-46DD-8217-43D5BABE666A}"/>
                  </a:ext>
                </a:extLst>
              </p:cNvPr>
              <p:cNvSpPr/>
              <p:nvPr/>
            </p:nvSpPr>
            <p:spPr>
              <a:xfrm>
                <a:off x="2558771" y="1933297"/>
                <a:ext cx="239194" cy="216071"/>
              </a:xfrm>
              <a:custGeom>
                <a:avLst/>
                <a:gdLst>
                  <a:gd name="connsiteX0" fmla="*/ 142040 w 239194"/>
                  <a:gd name="connsiteY0" fmla="*/ 0 h 216071"/>
                  <a:gd name="connsiteX1" fmla="*/ 0 w 239194"/>
                  <a:gd name="connsiteY1" fmla="*/ 142040 h 216071"/>
                  <a:gd name="connsiteX2" fmla="*/ 21136 w 239194"/>
                  <a:gd name="connsiteY2" fmla="*/ 216071 h 216071"/>
                  <a:gd name="connsiteX3" fmla="*/ 239195 w 239194"/>
                  <a:gd name="connsiteY3" fmla="*/ 38578 h 216071"/>
                  <a:gd name="connsiteX4" fmla="*/ 142040 w 239194"/>
                  <a:gd name="connsiteY4" fmla="*/ 0 h 21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94" h="216071">
                    <a:moveTo>
                      <a:pt x="142040" y="0"/>
                    </a:moveTo>
                    <a:cubicBezTo>
                      <a:pt x="63577" y="0"/>
                      <a:pt x="0" y="63577"/>
                      <a:pt x="0" y="142040"/>
                    </a:cubicBezTo>
                    <a:cubicBezTo>
                      <a:pt x="0" y="168232"/>
                      <a:pt x="7329" y="193856"/>
                      <a:pt x="21136" y="216071"/>
                    </a:cubicBezTo>
                    <a:lnTo>
                      <a:pt x="239195" y="38578"/>
                    </a:lnTo>
                    <a:cubicBezTo>
                      <a:pt x="212946" y="13750"/>
                      <a:pt x="178175" y="-57"/>
                      <a:pt x="142040" y="0"/>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28" name="Freeform: Shape 227">
                <a:extLst>
                  <a:ext uri="{FF2B5EF4-FFF2-40B4-BE49-F238E27FC236}">
                    <a16:creationId xmlns:a16="http://schemas.microsoft.com/office/drawing/2014/main" id="{7DF0414E-A739-4BF2-AA10-0E2D00B34D58}"/>
                  </a:ext>
                </a:extLst>
              </p:cNvPr>
              <p:cNvSpPr/>
              <p:nvPr/>
            </p:nvSpPr>
            <p:spPr>
              <a:xfrm>
                <a:off x="2602122" y="1999317"/>
                <a:ext cx="240729" cy="217533"/>
              </a:xfrm>
              <a:custGeom>
                <a:avLst/>
                <a:gdLst>
                  <a:gd name="connsiteX0" fmla="*/ 240729 w 240729"/>
                  <a:gd name="connsiteY0" fmla="*/ 76020 h 217533"/>
                  <a:gd name="connsiteX1" fmla="*/ 218514 w 240729"/>
                  <a:gd name="connsiteY1" fmla="*/ 0 h 217533"/>
                  <a:gd name="connsiteX2" fmla="*/ 0 w 240729"/>
                  <a:gd name="connsiteY2" fmla="*/ 177606 h 217533"/>
                  <a:gd name="connsiteX3" fmla="*/ 200844 w 240729"/>
                  <a:gd name="connsiteY3" fmla="*/ 174198 h 217533"/>
                  <a:gd name="connsiteX4" fmla="*/ 240729 w 240729"/>
                  <a:gd name="connsiteY4" fmla="*/ 76020 h 21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29" h="217533">
                    <a:moveTo>
                      <a:pt x="240729" y="76020"/>
                    </a:moveTo>
                    <a:cubicBezTo>
                      <a:pt x="240786" y="49089"/>
                      <a:pt x="233059" y="22726"/>
                      <a:pt x="218514" y="0"/>
                    </a:cubicBezTo>
                    <a:lnTo>
                      <a:pt x="0" y="177606"/>
                    </a:lnTo>
                    <a:cubicBezTo>
                      <a:pt x="56418" y="232150"/>
                      <a:pt x="146301" y="230616"/>
                      <a:pt x="200844" y="174198"/>
                    </a:cubicBezTo>
                    <a:cubicBezTo>
                      <a:pt x="226298" y="147835"/>
                      <a:pt x="240615" y="112666"/>
                      <a:pt x="240729" y="76020"/>
                    </a:cubicBez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229" name="Group 228">
              <a:extLst>
                <a:ext uri="{FF2B5EF4-FFF2-40B4-BE49-F238E27FC236}">
                  <a16:creationId xmlns:a16="http://schemas.microsoft.com/office/drawing/2014/main" id="{11E8114C-FA89-4551-906E-BA07E0198EC6}"/>
                </a:ext>
              </a:extLst>
            </p:cNvPr>
            <p:cNvGrpSpPr/>
            <p:nvPr/>
          </p:nvGrpSpPr>
          <p:grpSpPr>
            <a:xfrm>
              <a:off x="10508438" y="4151760"/>
              <a:ext cx="254869" cy="294810"/>
              <a:chOff x="876300" y="974725"/>
              <a:chExt cx="212725" cy="246063"/>
            </a:xfrm>
          </p:grpSpPr>
          <p:sp>
            <p:nvSpPr>
              <p:cNvPr id="230" name="Freeform 157">
                <a:extLst>
                  <a:ext uri="{FF2B5EF4-FFF2-40B4-BE49-F238E27FC236}">
                    <a16:creationId xmlns:a16="http://schemas.microsoft.com/office/drawing/2014/main" id="{57A421AD-50F2-449C-BA8F-AD0E60C3E250}"/>
                  </a:ext>
                </a:extLst>
              </p:cNvPr>
              <p:cNvSpPr>
                <a:spLocks/>
              </p:cNvSpPr>
              <p:nvPr/>
            </p:nvSpPr>
            <p:spPr bwMode="auto">
              <a:xfrm>
                <a:off x="903288" y="1171575"/>
                <a:ext cx="38100" cy="33338"/>
              </a:xfrm>
              <a:custGeom>
                <a:avLst/>
                <a:gdLst>
                  <a:gd name="T0" fmla="*/ 0 w 20"/>
                  <a:gd name="T1" fmla="*/ 17 h 17"/>
                  <a:gd name="T2" fmla="*/ 9 w 20"/>
                  <a:gd name="T3" fmla="*/ 1 h 17"/>
                  <a:gd name="T4" fmla="*/ 20 w 20"/>
                  <a:gd name="T5" fmla="*/ 16 h 17"/>
                </a:gdLst>
                <a:ahLst/>
                <a:cxnLst>
                  <a:cxn ang="0">
                    <a:pos x="T0" y="T1"/>
                  </a:cxn>
                  <a:cxn ang="0">
                    <a:pos x="T2" y="T3"/>
                  </a:cxn>
                  <a:cxn ang="0">
                    <a:pos x="T4" y="T5"/>
                  </a:cxn>
                </a:cxnLst>
                <a:rect l="0" t="0" r="r" b="b"/>
                <a:pathLst>
                  <a:path w="20" h="17">
                    <a:moveTo>
                      <a:pt x="0" y="17"/>
                    </a:moveTo>
                    <a:cubicBezTo>
                      <a:pt x="0" y="10"/>
                      <a:pt x="0" y="1"/>
                      <a:pt x="9" y="1"/>
                    </a:cubicBezTo>
                    <a:cubicBezTo>
                      <a:pt x="19" y="0"/>
                      <a:pt x="19" y="9"/>
                      <a:pt x="20" y="16"/>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1" name="Freeform 158">
                <a:extLst>
                  <a:ext uri="{FF2B5EF4-FFF2-40B4-BE49-F238E27FC236}">
                    <a16:creationId xmlns:a16="http://schemas.microsoft.com/office/drawing/2014/main" id="{4254EB27-BDE4-4873-8A08-766CEB2B9385}"/>
                  </a:ext>
                </a:extLst>
              </p:cNvPr>
              <p:cNvSpPr>
                <a:spLocks/>
              </p:cNvSpPr>
              <p:nvPr/>
            </p:nvSpPr>
            <p:spPr bwMode="auto">
              <a:xfrm>
                <a:off x="876300" y="1117600"/>
                <a:ext cx="212725" cy="103188"/>
              </a:xfrm>
              <a:custGeom>
                <a:avLst/>
                <a:gdLst>
                  <a:gd name="T0" fmla="*/ 110 w 110"/>
                  <a:gd name="T1" fmla="*/ 53 h 53"/>
                  <a:gd name="T2" fmla="*/ 75 w 110"/>
                  <a:gd name="T3" fmla="*/ 0 h 53"/>
                  <a:gd name="T4" fmla="*/ 56 w 110"/>
                  <a:gd name="T5" fmla="*/ 24 h 53"/>
                  <a:gd name="T6" fmla="*/ 35 w 110"/>
                  <a:gd name="T7" fmla="*/ 1 h 53"/>
                  <a:gd name="T8" fmla="*/ 0 w 110"/>
                  <a:gd name="T9" fmla="*/ 53 h 53"/>
                </a:gdLst>
                <a:ahLst/>
                <a:cxnLst>
                  <a:cxn ang="0">
                    <a:pos x="T0" y="T1"/>
                  </a:cxn>
                  <a:cxn ang="0">
                    <a:pos x="T2" y="T3"/>
                  </a:cxn>
                  <a:cxn ang="0">
                    <a:pos x="T4" y="T5"/>
                  </a:cxn>
                  <a:cxn ang="0">
                    <a:pos x="T6" y="T7"/>
                  </a:cxn>
                  <a:cxn ang="0">
                    <a:pos x="T8" y="T9"/>
                  </a:cxn>
                </a:cxnLst>
                <a:rect l="0" t="0" r="r" b="b"/>
                <a:pathLst>
                  <a:path w="110" h="53">
                    <a:moveTo>
                      <a:pt x="110" y="53"/>
                    </a:moveTo>
                    <a:cubicBezTo>
                      <a:pt x="110" y="29"/>
                      <a:pt x="96" y="8"/>
                      <a:pt x="75" y="0"/>
                    </a:cubicBezTo>
                    <a:cubicBezTo>
                      <a:pt x="56" y="24"/>
                      <a:pt x="56" y="24"/>
                      <a:pt x="56" y="24"/>
                    </a:cubicBezTo>
                    <a:cubicBezTo>
                      <a:pt x="35" y="1"/>
                      <a:pt x="35" y="1"/>
                      <a:pt x="35" y="1"/>
                    </a:cubicBezTo>
                    <a:cubicBezTo>
                      <a:pt x="15" y="9"/>
                      <a:pt x="0" y="29"/>
                      <a:pt x="0" y="53"/>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2" name="Freeform 159">
                <a:extLst>
                  <a:ext uri="{FF2B5EF4-FFF2-40B4-BE49-F238E27FC236}">
                    <a16:creationId xmlns:a16="http://schemas.microsoft.com/office/drawing/2014/main" id="{2D6D66EA-78E2-4652-AA64-6497E709BE15}"/>
                  </a:ext>
                </a:extLst>
              </p:cNvPr>
              <p:cNvSpPr>
                <a:spLocks/>
              </p:cNvSpPr>
              <p:nvPr/>
            </p:nvSpPr>
            <p:spPr bwMode="auto">
              <a:xfrm>
                <a:off x="1028700" y="1120775"/>
                <a:ext cx="23813" cy="61913"/>
              </a:xfrm>
              <a:custGeom>
                <a:avLst/>
                <a:gdLst>
                  <a:gd name="T0" fmla="*/ 11 w 12"/>
                  <a:gd name="T1" fmla="*/ 31 h 31"/>
                  <a:gd name="T2" fmla="*/ 0 w 12"/>
                  <a:gd name="T3" fmla="*/ 0 h 31"/>
                </a:gdLst>
                <a:ahLst/>
                <a:cxnLst>
                  <a:cxn ang="0">
                    <a:pos x="T0" y="T1"/>
                  </a:cxn>
                  <a:cxn ang="0">
                    <a:pos x="T2" y="T3"/>
                  </a:cxn>
                </a:cxnLst>
                <a:rect l="0" t="0" r="r" b="b"/>
                <a:pathLst>
                  <a:path w="12" h="31">
                    <a:moveTo>
                      <a:pt x="11" y="31"/>
                    </a:moveTo>
                    <a:cubicBezTo>
                      <a:pt x="12" y="19"/>
                      <a:pt x="10" y="5"/>
                      <a:pt x="0" y="0"/>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3" name="Freeform 160">
                <a:extLst>
                  <a:ext uri="{FF2B5EF4-FFF2-40B4-BE49-F238E27FC236}">
                    <a16:creationId xmlns:a16="http://schemas.microsoft.com/office/drawing/2014/main" id="{9F569035-A011-4570-B9E5-1451F7F1CCD0}"/>
                  </a:ext>
                </a:extLst>
              </p:cNvPr>
              <p:cNvSpPr>
                <a:spLocks/>
              </p:cNvSpPr>
              <p:nvPr/>
            </p:nvSpPr>
            <p:spPr bwMode="auto">
              <a:xfrm>
                <a:off x="915988" y="1120775"/>
                <a:ext cx="23813" cy="50800"/>
              </a:xfrm>
              <a:custGeom>
                <a:avLst/>
                <a:gdLst>
                  <a:gd name="T0" fmla="*/ 12 w 12"/>
                  <a:gd name="T1" fmla="*/ 0 h 26"/>
                  <a:gd name="T2" fmla="*/ 1 w 12"/>
                  <a:gd name="T3" fmla="*/ 26 h 26"/>
                </a:gdLst>
                <a:ahLst/>
                <a:cxnLst>
                  <a:cxn ang="0">
                    <a:pos x="T0" y="T1"/>
                  </a:cxn>
                  <a:cxn ang="0">
                    <a:pos x="T2" y="T3"/>
                  </a:cxn>
                </a:cxnLst>
                <a:rect l="0" t="0" r="r" b="b"/>
                <a:pathLst>
                  <a:path w="12" h="26">
                    <a:moveTo>
                      <a:pt x="12" y="0"/>
                    </a:moveTo>
                    <a:cubicBezTo>
                      <a:pt x="2" y="4"/>
                      <a:pt x="0" y="15"/>
                      <a:pt x="1" y="26"/>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4" name="Oval 161">
                <a:extLst>
                  <a:ext uri="{FF2B5EF4-FFF2-40B4-BE49-F238E27FC236}">
                    <a16:creationId xmlns:a16="http://schemas.microsoft.com/office/drawing/2014/main" id="{740F43AA-1BAE-499A-AB04-A0BF01B81B72}"/>
                  </a:ext>
                </a:extLst>
              </p:cNvPr>
              <p:cNvSpPr>
                <a:spLocks noChangeArrowheads="1"/>
              </p:cNvSpPr>
              <p:nvPr/>
            </p:nvSpPr>
            <p:spPr bwMode="auto">
              <a:xfrm>
                <a:off x="919163" y="974725"/>
                <a:ext cx="130175" cy="136525"/>
              </a:xfrm>
              <a:prstGeom prst="ellipse">
                <a:avLst/>
              </a:pr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5" name="Oval 162">
                <a:extLst>
                  <a:ext uri="{FF2B5EF4-FFF2-40B4-BE49-F238E27FC236}">
                    <a16:creationId xmlns:a16="http://schemas.microsoft.com/office/drawing/2014/main" id="{244E2C2A-4761-4CB6-96D9-4B21AF802EA0}"/>
                  </a:ext>
                </a:extLst>
              </p:cNvPr>
              <p:cNvSpPr>
                <a:spLocks noChangeArrowheads="1"/>
              </p:cNvSpPr>
              <p:nvPr/>
            </p:nvSpPr>
            <p:spPr bwMode="auto">
              <a:xfrm>
                <a:off x="1039813" y="1185863"/>
                <a:ext cx="20638" cy="19050"/>
              </a:xfrm>
              <a:prstGeom prst="ellipse">
                <a:avLst/>
              </a:pr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6" name="Oval 163">
                <a:extLst>
                  <a:ext uri="{FF2B5EF4-FFF2-40B4-BE49-F238E27FC236}">
                    <a16:creationId xmlns:a16="http://schemas.microsoft.com/office/drawing/2014/main" id="{EED2A1EB-A1C0-48C5-9C97-F55A676AFBB1}"/>
                  </a:ext>
                </a:extLst>
              </p:cNvPr>
              <p:cNvSpPr>
                <a:spLocks noChangeArrowheads="1"/>
              </p:cNvSpPr>
              <p:nvPr/>
            </p:nvSpPr>
            <p:spPr bwMode="auto">
              <a:xfrm>
                <a:off x="895350" y="1204913"/>
                <a:ext cx="15875" cy="15875"/>
              </a:xfrm>
              <a:prstGeom prst="ellipse">
                <a:avLst/>
              </a:pr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37" name="Oval 164">
                <a:extLst>
                  <a:ext uri="{FF2B5EF4-FFF2-40B4-BE49-F238E27FC236}">
                    <a16:creationId xmlns:a16="http://schemas.microsoft.com/office/drawing/2014/main" id="{84EF469B-5A8C-4063-AA0A-BE9030C92D9A}"/>
                  </a:ext>
                </a:extLst>
              </p:cNvPr>
              <p:cNvSpPr>
                <a:spLocks noChangeArrowheads="1"/>
              </p:cNvSpPr>
              <p:nvPr/>
            </p:nvSpPr>
            <p:spPr bwMode="auto">
              <a:xfrm>
                <a:off x="931863" y="1204913"/>
                <a:ext cx="17463" cy="15875"/>
              </a:xfrm>
              <a:prstGeom prst="ellipse">
                <a:avLst/>
              </a:pr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sp>
          <p:nvSpPr>
            <p:cNvPr id="238" name="building_1" title="Icon of two tall rectangular buildings of different heights">
              <a:extLst>
                <a:ext uri="{FF2B5EF4-FFF2-40B4-BE49-F238E27FC236}">
                  <a16:creationId xmlns:a16="http://schemas.microsoft.com/office/drawing/2014/main" id="{7C735E26-22E2-41C7-BCD0-2FD3B361B93A}"/>
                </a:ext>
              </a:extLst>
            </p:cNvPr>
            <p:cNvSpPr>
              <a:spLocks noChangeAspect="1" noEditPoints="1"/>
            </p:cNvSpPr>
            <p:nvPr/>
          </p:nvSpPr>
          <p:spPr bwMode="auto">
            <a:xfrm>
              <a:off x="8101573" y="5325266"/>
              <a:ext cx="238912" cy="239886"/>
            </a:xfrm>
            <a:custGeom>
              <a:avLst/>
              <a:gdLst>
                <a:gd name="T0" fmla="*/ 140 w 245"/>
                <a:gd name="T1" fmla="*/ 246 h 246"/>
                <a:gd name="T2" fmla="*/ 245 w 245"/>
                <a:gd name="T3" fmla="*/ 0 h 246"/>
                <a:gd name="T4" fmla="*/ 105 w 245"/>
                <a:gd name="T5" fmla="*/ 69 h 246"/>
                <a:gd name="T6" fmla="*/ 0 w 245"/>
                <a:gd name="T7" fmla="*/ 246 h 246"/>
                <a:gd name="T8" fmla="*/ 105 w 245"/>
                <a:gd name="T9" fmla="*/ 69 h 246"/>
                <a:gd name="T10" fmla="*/ 58 w 245"/>
                <a:gd name="T11" fmla="*/ 203 h 246"/>
                <a:gd name="T12" fmla="*/ 45 w 245"/>
                <a:gd name="T13" fmla="*/ 246 h 246"/>
                <a:gd name="T14" fmla="*/ 198 w 245"/>
                <a:gd name="T15" fmla="*/ 203 h 246"/>
                <a:gd name="T16" fmla="*/ 185 w 245"/>
                <a:gd name="T17" fmla="*/ 246 h 246"/>
                <a:gd name="T18" fmla="*/ 179 w 245"/>
                <a:gd name="T19" fmla="*/ 29 h 246"/>
                <a:gd name="T20" fmla="*/ 172 w 245"/>
                <a:gd name="T21" fmla="*/ 38 h 246"/>
                <a:gd name="T22" fmla="*/ 179 w 245"/>
                <a:gd name="T23" fmla="*/ 33 h 246"/>
                <a:gd name="T24" fmla="*/ 214 w 245"/>
                <a:gd name="T25" fmla="*/ 29 h 246"/>
                <a:gd name="T26" fmla="*/ 206 w 245"/>
                <a:gd name="T27" fmla="*/ 38 h 246"/>
                <a:gd name="T28" fmla="*/ 214 w 245"/>
                <a:gd name="T29" fmla="*/ 33 h 246"/>
                <a:gd name="T30" fmla="*/ 179 w 245"/>
                <a:gd name="T31" fmla="*/ 99 h 246"/>
                <a:gd name="T32" fmla="*/ 172 w 245"/>
                <a:gd name="T33" fmla="*/ 107 h 246"/>
                <a:gd name="T34" fmla="*/ 179 w 245"/>
                <a:gd name="T35" fmla="*/ 103 h 246"/>
                <a:gd name="T36" fmla="*/ 214 w 245"/>
                <a:gd name="T37" fmla="*/ 99 h 246"/>
                <a:gd name="T38" fmla="*/ 206 w 245"/>
                <a:gd name="T39" fmla="*/ 107 h 246"/>
                <a:gd name="T40" fmla="*/ 214 w 245"/>
                <a:gd name="T41" fmla="*/ 103 h 246"/>
                <a:gd name="T42" fmla="*/ 179 w 245"/>
                <a:gd name="T43" fmla="*/ 134 h 246"/>
                <a:gd name="T44" fmla="*/ 172 w 245"/>
                <a:gd name="T45" fmla="*/ 142 h 246"/>
                <a:gd name="T46" fmla="*/ 179 w 245"/>
                <a:gd name="T47" fmla="*/ 137 h 246"/>
                <a:gd name="T48" fmla="*/ 214 w 245"/>
                <a:gd name="T49" fmla="*/ 134 h 246"/>
                <a:gd name="T50" fmla="*/ 206 w 245"/>
                <a:gd name="T51" fmla="*/ 142 h 246"/>
                <a:gd name="T52" fmla="*/ 214 w 245"/>
                <a:gd name="T53" fmla="*/ 137 h 246"/>
                <a:gd name="T54" fmla="*/ 179 w 245"/>
                <a:gd name="T55" fmla="*/ 169 h 246"/>
                <a:gd name="T56" fmla="*/ 172 w 245"/>
                <a:gd name="T57" fmla="*/ 177 h 246"/>
                <a:gd name="T58" fmla="*/ 179 w 245"/>
                <a:gd name="T59" fmla="*/ 172 h 246"/>
                <a:gd name="T60" fmla="*/ 214 w 245"/>
                <a:gd name="T61" fmla="*/ 169 h 246"/>
                <a:gd name="T62" fmla="*/ 206 w 245"/>
                <a:gd name="T63" fmla="*/ 177 h 246"/>
                <a:gd name="T64" fmla="*/ 214 w 245"/>
                <a:gd name="T65" fmla="*/ 172 h 246"/>
                <a:gd name="T66" fmla="*/ 179 w 245"/>
                <a:gd name="T67" fmla="*/ 64 h 246"/>
                <a:gd name="T68" fmla="*/ 172 w 245"/>
                <a:gd name="T69" fmla="*/ 73 h 246"/>
                <a:gd name="T70" fmla="*/ 179 w 245"/>
                <a:gd name="T71" fmla="*/ 68 h 246"/>
                <a:gd name="T72" fmla="*/ 214 w 245"/>
                <a:gd name="T73" fmla="*/ 64 h 246"/>
                <a:gd name="T74" fmla="*/ 206 w 245"/>
                <a:gd name="T75" fmla="*/ 73 h 246"/>
                <a:gd name="T76" fmla="*/ 214 w 245"/>
                <a:gd name="T77" fmla="*/ 68 h 246"/>
                <a:gd name="T78" fmla="*/ 39 w 245"/>
                <a:gd name="T79" fmla="*/ 100 h 246"/>
                <a:gd name="T80" fmla="*/ 31 w 245"/>
                <a:gd name="T81" fmla="*/ 108 h 246"/>
                <a:gd name="T82" fmla="*/ 39 w 245"/>
                <a:gd name="T83" fmla="*/ 104 h 246"/>
                <a:gd name="T84" fmla="*/ 74 w 245"/>
                <a:gd name="T85" fmla="*/ 100 h 246"/>
                <a:gd name="T86" fmla="*/ 66 w 245"/>
                <a:gd name="T87" fmla="*/ 108 h 246"/>
                <a:gd name="T88" fmla="*/ 74 w 245"/>
                <a:gd name="T89" fmla="*/ 104 h 246"/>
                <a:gd name="T90" fmla="*/ 39 w 245"/>
                <a:gd name="T91" fmla="*/ 171 h 246"/>
                <a:gd name="T92" fmla="*/ 31 w 245"/>
                <a:gd name="T93" fmla="*/ 179 h 246"/>
                <a:gd name="T94" fmla="*/ 39 w 245"/>
                <a:gd name="T95" fmla="*/ 175 h 246"/>
                <a:gd name="T96" fmla="*/ 74 w 245"/>
                <a:gd name="T97" fmla="*/ 171 h 246"/>
                <a:gd name="T98" fmla="*/ 66 w 245"/>
                <a:gd name="T99" fmla="*/ 179 h 246"/>
                <a:gd name="T100" fmla="*/ 74 w 245"/>
                <a:gd name="T101" fmla="*/ 175 h 246"/>
                <a:gd name="T102" fmla="*/ 39 w 245"/>
                <a:gd name="T103" fmla="*/ 135 h 246"/>
                <a:gd name="T104" fmla="*/ 31 w 245"/>
                <a:gd name="T105" fmla="*/ 144 h 246"/>
                <a:gd name="T106" fmla="*/ 39 w 245"/>
                <a:gd name="T107" fmla="*/ 140 h 246"/>
                <a:gd name="T108" fmla="*/ 74 w 245"/>
                <a:gd name="T109" fmla="*/ 135 h 246"/>
                <a:gd name="T110" fmla="*/ 66 w 245"/>
                <a:gd name="T111" fmla="*/ 144 h 246"/>
                <a:gd name="T112" fmla="*/ 74 w 245"/>
                <a:gd name="T113" fmla="*/ 1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246">
                  <a:moveTo>
                    <a:pt x="245" y="246"/>
                  </a:moveTo>
                  <a:lnTo>
                    <a:pt x="140" y="246"/>
                  </a:lnTo>
                  <a:lnTo>
                    <a:pt x="140" y="0"/>
                  </a:lnTo>
                  <a:lnTo>
                    <a:pt x="245" y="0"/>
                  </a:lnTo>
                  <a:lnTo>
                    <a:pt x="245" y="246"/>
                  </a:lnTo>
                  <a:moveTo>
                    <a:pt x="105" y="69"/>
                  </a:moveTo>
                  <a:lnTo>
                    <a:pt x="0" y="69"/>
                  </a:lnTo>
                  <a:lnTo>
                    <a:pt x="0" y="246"/>
                  </a:lnTo>
                  <a:lnTo>
                    <a:pt x="105" y="246"/>
                  </a:lnTo>
                  <a:lnTo>
                    <a:pt x="105" y="69"/>
                  </a:lnTo>
                  <a:moveTo>
                    <a:pt x="58" y="246"/>
                  </a:moveTo>
                  <a:lnTo>
                    <a:pt x="58" y="203"/>
                  </a:lnTo>
                  <a:lnTo>
                    <a:pt x="45" y="203"/>
                  </a:lnTo>
                  <a:lnTo>
                    <a:pt x="45" y="246"/>
                  </a:lnTo>
                  <a:moveTo>
                    <a:pt x="198" y="246"/>
                  </a:moveTo>
                  <a:lnTo>
                    <a:pt x="198" y="203"/>
                  </a:lnTo>
                  <a:lnTo>
                    <a:pt x="185" y="203"/>
                  </a:lnTo>
                  <a:lnTo>
                    <a:pt x="185" y="246"/>
                  </a:lnTo>
                  <a:moveTo>
                    <a:pt x="179" y="33"/>
                  </a:moveTo>
                  <a:lnTo>
                    <a:pt x="179" y="29"/>
                  </a:lnTo>
                  <a:lnTo>
                    <a:pt x="172" y="29"/>
                  </a:lnTo>
                  <a:lnTo>
                    <a:pt x="172" y="38"/>
                  </a:lnTo>
                  <a:lnTo>
                    <a:pt x="179" y="38"/>
                  </a:lnTo>
                  <a:lnTo>
                    <a:pt x="179" y="33"/>
                  </a:lnTo>
                  <a:moveTo>
                    <a:pt x="214" y="33"/>
                  </a:moveTo>
                  <a:lnTo>
                    <a:pt x="214" y="29"/>
                  </a:lnTo>
                  <a:lnTo>
                    <a:pt x="206" y="29"/>
                  </a:lnTo>
                  <a:lnTo>
                    <a:pt x="206" y="38"/>
                  </a:lnTo>
                  <a:lnTo>
                    <a:pt x="214" y="38"/>
                  </a:lnTo>
                  <a:lnTo>
                    <a:pt x="214" y="33"/>
                  </a:lnTo>
                  <a:moveTo>
                    <a:pt x="179" y="103"/>
                  </a:moveTo>
                  <a:lnTo>
                    <a:pt x="179" y="99"/>
                  </a:lnTo>
                  <a:lnTo>
                    <a:pt x="172" y="99"/>
                  </a:lnTo>
                  <a:lnTo>
                    <a:pt x="172" y="107"/>
                  </a:lnTo>
                  <a:lnTo>
                    <a:pt x="179" y="107"/>
                  </a:lnTo>
                  <a:lnTo>
                    <a:pt x="179" y="103"/>
                  </a:lnTo>
                  <a:moveTo>
                    <a:pt x="214" y="103"/>
                  </a:moveTo>
                  <a:lnTo>
                    <a:pt x="214" y="99"/>
                  </a:lnTo>
                  <a:lnTo>
                    <a:pt x="206" y="99"/>
                  </a:lnTo>
                  <a:lnTo>
                    <a:pt x="206" y="107"/>
                  </a:lnTo>
                  <a:lnTo>
                    <a:pt x="214" y="107"/>
                  </a:lnTo>
                  <a:lnTo>
                    <a:pt x="214" y="103"/>
                  </a:lnTo>
                  <a:moveTo>
                    <a:pt x="179" y="137"/>
                  </a:moveTo>
                  <a:lnTo>
                    <a:pt x="179" y="134"/>
                  </a:lnTo>
                  <a:lnTo>
                    <a:pt x="172" y="134"/>
                  </a:lnTo>
                  <a:lnTo>
                    <a:pt x="172" y="142"/>
                  </a:lnTo>
                  <a:lnTo>
                    <a:pt x="179" y="142"/>
                  </a:lnTo>
                  <a:lnTo>
                    <a:pt x="179" y="137"/>
                  </a:lnTo>
                  <a:moveTo>
                    <a:pt x="214" y="137"/>
                  </a:moveTo>
                  <a:lnTo>
                    <a:pt x="214" y="134"/>
                  </a:lnTo>
                  <a:lnTo>
                    <a:pt x="206" y="134"/>
                  </a:lnTo>
                  <a:lnTo>
                    <a:pt x="206" y="142"/>
                  </a:lnTo>
                  <a:lnTo>
                    <a:pt x="214" y="142"/>
                  </a:lnTo>
                  <a:lnTo>
                    <a:pt x="214" y="137"/>
                  </a:lnTo>
                  <a:moveTo>
                    <a:pt x="179" y="172"/>
                  </a:moveTo>
                  <a:lnTo>
                    <a:pt x="179" y="169"/>
                  </a:lnTo>
                  <a:lnTo>
                    <a:pt x="172" y="169"/>
                  </a:lnTo>
                  <a:lnTo>
                    <a:pt x="172" y="177"/>
                  </a:lnTo>
                  <a:lnTo>
                    <a:pt x="179" y="177"/>
                  </a:lnTo>
                  <a:lnTo>
                    <a:pt x="179" y="172"/>
                  </a:lnTo>
                  <a:moveTo>
                    <a:pt x="214" y="172"/>
                  </a:moveTo>
                  <a:lnTo>
                    <a:pt x="214" y="169"/>
                  </a:lnTo>
                  <a:lnTo>
                    <a:pt x="206" y="169"/>
                  </a:lnTo>
                  <a:lnTo>
                    <a:pt x="206" y="177"/>
                  </a:lnTo>
                  <a:lnTo>
                    <a:pt x="214" y="177"/>
                  </a:lnTo>
                  <a:lnTo>
                    <a:pt x="214" y="172"/>
                  </a:lnTo>
                  <a:moveTo>
                    <a:pt x="179" y="68"/>
                  </a:moveTo>
                  <a:lnTo>
                    <a:pt x="179" y="64"/>
                  </a:lnTo>
                  <a:lnTo>
                    <a:pt x="172" y="64"/>
                  </a:lnTo>
                  <a:lnTo>
                    <a:pt x="172" y="73"/>
                  </a:lnTo>
                  <a:lnTo>
                    <a:pt x="179" y="73"/>
                  </a:lnTo>
                  <a:lnTo>
                    <a:pt x="179" y="68"/>
                  </a:lnTo>
                  <a:moveTo>
                    <a:pt x="214" y="68"/>
                  </a:moveTo>
                  <a:lnTo>
                    <a:pt x="214" y="64"/>
                  </a:lnTo>
                  <a:lnTo>
                    <a:pt x="206" y="64"/>
                  </a:lnTo>
                  <a:lnTo>
                    <a:pt x="206" y="73"/>
                  </a:lnTo>
                  <a:lnTo>
                    <a:pt x="214" y="73"/>
                  </a:lnTo>
                  <a:lnTo>
                    <a:pt x="214" y="68"/>
                  </a:lnTo>
                  <a:moveTo>
                    <a:pt x="39" y="104"/>
                  </a:moveTo>
                  <a:lnTo>
                    <a:pt x="39" y="100"/>
                  </a:lnTo>
                  <a:lnTo>
                    <a:pt x="31" y="100"/>
                  </a:lnTo>
                  <a:lnTo>
                    <a:pt x="31" y="108"/>
                  </a:lnTo>
                  <a:lnTo>
                    <a:pt x="39" y="108"/>
                  </a:lnTo>
                  <a:lnTo>
                    <a:pt x="39" y="104"/>
                  </a:lnTo>
                  <a:moveTo>
                    <a:pt x="74" y="104"/>
                  </a:moveTo>
                  <a:lnTo>
                    <a:pt x="74" y="100"/>
                  </a:lnTo>
                  <a:lnTo>
                    <a:pt x="66" y="100"/>
                  </a:lnTo>
                  <a:lnTo>
                    <a:pt x="66" y="108"/>
                  </a:lnTo>
                  <a:lnTo>
                    <a:pt x="74" y="108"/>
                  </a:lnTo>
                  <a:lnTo>
                    <a:pt x="74" y="104"/>
                  </a:lnTo>
                  <a:moveTo>
                    <a:pt x="39" y="175"/>
                  </a:moveTo>
                  <a:lnTo>
                    <a:pt x="39" y="171"/>
                  </a:lnTo>
                  <a:lnTo>
                    <a:pt x="31" y="171"/>
                  </a:lnTo>
                  <a:lnTo>
                    <a:pt x="31" y="179"/>
                  </a:lnTo>
                  <a:lnTo>
                    <a:pt x="39" y="179"/>
                  </a:lnTo>
                  <a:lnTo>
                    <a:pt x="39" y="175"/>
                  </a:lnTo>
                  <a:moveTo>
                    <a:pt x="74" y="175"/>
                  </a:moveTo>
                  <a:lnTo>
                    <a:pt x="74" y="171"/>
                  </a:lnTo>
                  <a:lnTo>
                    <a:pt x="66" y="171"/>
                  </a:lnTo>
                  <a:lnTo>
                    <a:pt x="66" y="179"/>
                  </a:lnTo>
                  <a:lnTo>
                    <a:pt x="74" y="179"/>
                  </a:lnTo>
                  <a:lnTo>
                    <a:pt x="74" y="175"/>
                  </a:lnTo>
                  <a:moveTo>
                    <a:pt x="39" y="140"/>
                  </a:moveTo>
                  <a:lnTo>
                    <a:pt x="39" y="135"/>
                  </a:lnTo>
                  <a:lnTo>
                    <a:pt x="31" y="135"/>
                  </a:lnTo>
                  <a:lnTo>
                    <a:pt x="31" y="144"/>
                  </a:lnTo>
                  <a:lnTo>
                    <a:pt x="39" y="144"/>
                  </a:lnTo>
                  <a:lnTo>
                    <a:pt x="39" y="140"/>
                  </a:lnTo>
                  <a:moveTo>
                    <a:pt x="74" y="140"/>
                  </a:moveTo>
                  <a:lnTo>
                    <a:pt x="74" y="135"/>
                  </a:lnTo>
                  <a:lnTo>
                    <a:pt x="66" y="135"/>
                  </a:lnTo>
                  <a:lnTo>
                    <a:pt x="66" y="144"/>
                  </a:lnTo>
                  <a:lnTo>
                    <a:pt x="74" y="144"/>
                  </a:lnTo>
                  <a:lnTo>
                    <a:pt x="74" y="140"/>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grpSp>
          <p:nvGrpSpPr>
            <p:cNvPr id="239" name="Graphic 192">
              <a:extLst>
                <a:ext uri="{FF2B5EF4-FFF2-40B4-BE49-F238E27FC236}">
                  <a16:creationId xmlns:a16="http://schemas.microsoft.com/office/drawing/2014/main" id="{FF3A5272-EF05-45BD-B6E9-7406CC6490CA}"/>
                </a:ext>
              </a:extLst>
            </p:cNvPr>
            <p:cNvGrpSpPr/>
            <p:nvPr/>
          </p:nvGrpSpPr>
          <p:grpSpPr>
            <a:xfrm>
              <a:off x="7453025" y="2597797"/>
              <a:ext cx="251402" cy="393586"/>
              <a:chOff x="5494337" y="2370930"/>
              <a:chExt cx="1442942" cy="2259044"/>
            </a:xfrm>
          </p:grpSpPr>
          <p:sp>
            <p:nvSpPr>
              <p:cNvPr id="240" name="Freeform: Shape 239">
                <a:extLst>
                  <a:ext uri="{FF2B5EF4-FFF2-40B4-BE49-F238E27FC236}">
                    <a16:creationId xmlns:a16="http://schemas.microsoft.com/office/drawing/2014/main" id="{173C76B0-F0FD-4C99-B327-E388D1481BE1}"/>
                  </a:ext>
                </a:extLst>
              </p:cNvPr>
              <p:cNvSpPr/>
              <p:nvPr/>
            </p:nvSpPr>
            <p:spPr>
              <a:xfrm>
                <a:off x="5905356" y="2529665"/>
                <a:ext cx="939175" cy="1106340"/>
              </a:xfrm>
              <a:custGeom>
                <a:avLst/>
                <a:gdLst>
                  <a:gd name="connsiteX0" fmla="*/ 649308 w 939175"/>
                  <a:gd name="connsiteY0" fmla="*/ 0 h 1106340"/>
                  <a:gd name="connsiteX1" fmla="*/ 939175 w 939175"/>
                  <a:gd name="connsiteY1" fmla="*/ 209973 h 1106340"/>
                  <a:gd name="connsiteX2" fmla="*/ 289868 w 939175"/>
                  <a:gd name="connsiteY2" fmla="*/ 1106341 h 1106340"/>
                  <a:gd name="connsiteX3" fmla="*/ 0 w 939175"/>
                  <a:gd name="connsiteY3" fmla="*/ 896368 h 1106340"/>
                </a:gdLst>
                <a:ahLst/>
                <a:cxnLst>
                  <a:cxn ang="0">
                    <a:pos x="connsiteX0" y="connsiteY0"/>
                  </a:cxn>
                  <a:cxn ang="0">
                    <a:pos x="connsiteX1" y="connsiteY1"/>
                  </a:cxn>
                  <a:cxn ang="0">
                    <a:pos x="connsiteX2" y="connsiteY2"/>
                  </a:cxn>
                  <a:cxn ang="0">
                    <a:pos x="connsiteX3" y="connsiteY3"/>
                  </a:cxn>
                </a:cxnLst>
                <a:rect l="l" t="t" r="r" b="b"/>
                <a:pathLst>
                  <a:path w="939175" h="1106340">
                    <a:moveTo>
                      <a:pt x="649308" y="0"/>
                    </a:moveTo>
                    <a:lnTo>
                      <a:pt x="939175" y="209973"/>
                    </a:lnTo>
                    <a:lnTo>
                      <a:pt x="289868" y="1106341"/>
                    </a:lnTo>
                    <a:lnTo>
                      <a:pt x="0" y="896368"/>
                    </a:lnTo>
                    <a:close/>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Shape 240">
                <a:extLst>
                  <a:ext uri="{FF2B5EF4-FFF2-40B4-BE49-F238E27FC236}">
                    <a16:creationId xmlns:a16="http://schemas.microsoft.com/office/drawing/2014/main" id="{B8E06DCB-7FB5-4748-9230-7A51A9DEF519}"/>
                  </a:ext>
                </a:extLst>
              </p:cNvPr>
              <p:cNvSpPr/>
              <p:nvPr/>
            </p:nvSpPr>
            <p:spPr>
              <a:xfrm>
                <a:off x="5847432" y="3575313"/>
                <a:ext cx="227238" cy="164602"/>
              </a:xfrm>
              <a:custGeom>
                <a:avLst/>
                <a:gdLst>
                  <a:gd name="connsiteX0" fmla="*/ 40397 w 267631"/>
                  <a:gd name="connsiteY0" fmla="*/ 0 h 220371"/>
                  <a:gd name="connsiteX1" fmla="*/ 267632 w 267631"/>
                  <a:gd name="connsiteY1" fmla="*/ 164604 h 220371"/>
                  <a:gd name="connsiteX2" fmla="*/ 227235 w 267631"/>
                  <a:gd name="connsiteY2" fmla="*/ 220371 h 220371"/>
                  <a:gd name="connsiteX3" fmla="*/ 0 w 267631"/>
                  <a:gd name="connsiteY3" fmla="*/ 55767 h 220371"/>
                  <a:gd name="connsiteX0" fmla="*/ 40397 w 451350"/>
                  <a:gd name="connsiteY0" fmla="*/ 0 h 410954"/>
                  <a:gd name="connsiteX1" fmla="*/ 267632 w 451350"/>
                  <a:gd name="connsiteY1" fmla="*/ 164604 h 410954"/>
                  <a:gd name="connsiteX2" fmla="*/ 227235 w 451350"/>
                  <a:gd name="connsiteY2" fmla="*/ 220371 h 410954"/>
                  <a:gd name="connsiteX3" fmla="*/ 0 w 451350"/>
                  <a:gd name="connsiteY3" fmla="*/ 55767 h 410954"/>
                  <a:gd name="connsiteX4" fmla="*/ 451349 w 451350"/>
                  <a:gd name="connsiteY4" fmla="*/ 410954 h 410954"/>
                  <a:gd name="connsiteX0" fmla="*/ 40397 w 267631"/>
                  <a:gd name="connsiteY0" fmla="*/ 0 h 220371"/>
                  <a:gd name="connsiteX1" fmla="*/ 267632 w 267631"/>
                  <a:gd name="connsiteY1" fmla="*/ 164604 h 220371"/>
                  <a:gd name="connsiteX2" fmla="*/ 227235 w 267631"/>
                  <a:gd name="connsiteY2" fmla="*/ 220371 h 220371"/>
                  <a:gd name="connsiteX3" fmla="*/ 0 w 267631"/>
                  <a:gd name="connsiteY3" fmla="*/ 55767 h 220371"/>
                  <a:gd name="connsiteX0" fmla="*/ 40397 w 227237"/>
                  <a:gd name="connsiteY0" fmla="*/ 0 h 220371"/>
                  <a:gd name="connsiteX1" fmla="*/ 227235 w 227237"/>
                  <a:gd name="connsiteY1" fmla="*/ 220371 h 220371"/>
                  <a:gd name="connsiteX2" fmla="*/ 0 w 227237"/>
                  <a:gd name="connsiteY2" fmla="*/ 55767 h 220371"/>
                  <a:gd name="connsiteX0" fmla="*/ 227235 w 227237"/>
                  <a:gd name="connsiteY0" fmla="*/ 164602 h 164602"/>
                  <a:gd name="connsiteX1" fmla="*/ 0 w 227237"/>
                  <a:gd name="connsiteY1" fmla="*/ -2 h 164602"/>
                </a:gdLst>
                <a:ahLst/>
                <a:cxnLst>
                  <a:cxn ang="0">
                    <a:pos x="connsiteX0" y="connsiteY0"/>
                  </a:cxn>
                  <a:cxn ang="0">
                    <a:pos x="connsiteX1" y="connsiteY1"/>
                  </a:cxn>
                </a:cxnLst>
                <a:rect l="l" t="t" r="r" b="b"/>
                <a:pathLst>
                  <a:path w="227237" h="164602">
                    <a:moveTo>
                      <a:pt x="227235" y="164602"/>
                    </a:moveTo>
                    <a:lnTo>
                      <a:pt x="0" y="-2"/>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Shape 241">
                <a:extLst>
                  <a:ext uri="{FF2B5EF4-FFF2-40B4-BE49-F238E27FC236}">
                    <a16:creationId xmlns:a16="http://schemas.microsoft.com/office/drawing/2014/main" id="{D1E801B4-CC9C-49B8-AE9C-DA3C7CDC4558}"/>
                  </a:ext>
                </a:extLst>
              </p:cNvPr>
              <p:cNvSpPr/>
              <p:nvPr/>
            </p:nvSpPr>
            <p:spPr>
              <a:xfrm>
                <a:off x="6638575" y="2370930"/>
                <a:ext cx="298704" cy="263270"/>
              </a:xfrm>
              <a:custGeom>
                <a:avLst/>
                <a:gdLst>
                  <a:gd name="connsiteX0" fmla="*/ 0 w 298704"/>
                  <a:gd name="connsiteY0" fmla="*/ 98679 h 263270"/>
                  <a:gd name="connsiteX1" fmla="*/ 71533 w 298704"/>
                  <a:gd name="connsiteY1" fmla="*/ 0 h 263270"/>
                  <a:gd name="connsiteX2" fmla="*/ 298704 w 298704"/>
                  <a:gd name="connsiteY2" fmla="*/ 164592 h 263270"/>
                  <a:gd name="connsiteX3" fmla="*/ 227267 w 298704"/>
                  <a:gd name="connsiteY3" fmla="*/ 263271 h 263270"/>
                </a:gdLst>
                <a:ahLst/>
                <a:cxnLst>
                  <a:cxn ang="0">
                    <a:pos x="connsiteX0" y="connsiteY0"/>
                  </a:cxn>
                  <a:cxn ang="0">
                    <a:pos x="connsiteX1" y="connsiteY1"/>
                  </a:cxn>
                  <a:cxn ang="0">
                    <a:pos x="connsiteX2" y="connsiteY2"/>
                  </a:cxn>
                  <a:cxn ang="0">
                    <a:pos x="connsiteX3" y="connsiteY3"/>
                  </a:cxn>
                </a:cxnLst>
                <a:rect l="l" t="t" r="r" b="b"/>
                <a:pathLst>
                  <a:path w="298704" h="263270">
                    <a:moveTo>
                      <a:pt x="0" y="98679"/>
                    </a:moveTo>
                    <a:lnTo>
                      <a:pt x="71533" y="0"/>
                    </a:lnTo>
                    <a:lnTo>
                      <a:pt x="298704" y="164592"/>
                    </a:lnTo>
                    <a:lnTo>
                      <a:pt x="227267" y="263271"/>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Shape 242">
                <a:extLst>
                  <a:ext uri="{FF2B5EF4-FFF2-40B4-BE49-F238E27FC236}">
                    <a16:creationId xmlns:a16="http://schemas.microsoft.com/office/drawing/2014/main" id="{D3858A1A-E47F-4796-BBE5-2057018FBF46}"/>
                  </a:ext>
                </a:extLst>
              </p:cNvPr>
              <p:cNvSpPr/>
              <p:nvPr/>
            </p:nvSpPr>
            <p:spPr>
              <a:xfrm>
                <a:off x="5494337" y="3916552"/>
                <a:ext cx="859250" cy="9525"/>
              </a:xfrm>
              <a:custGeom>
                <a:avLst/>
                <a:gdLst>
                  <a:gd name="connsiteX0" fmla="*/ 0 w 859250"/>
                  <a:gd name="connsiteY0" fmla="*/ 0 h 9525"/>
                  <a:gd name="connsiteX1" fmla="*/ 859250 w 859250"/>
                  <a:gd name="connsiteY1" fmla="*/ 0 h 9525"/>
                </a:gdLst>
                <a:ahLst/>
                <a:cxnLst>
                  <a:cxn ang="0">
                    <a:pos x="connsiteX0" y="connsiteY0"/>
                  </a:cxn>
                  <a:cxn ang="0">
                    <a:pos x="connsiteX1" y="connsiteY1"/>
                  </a:cxn>
                </a:cxnLst>
                <a:rect l="l" t="t" r="r" b="b"/>
                <a:pathLst>
                  <a:path w="859250" h="9525">
                    <a:moveTo>
                      <a:pt x="0" y="0"/>
                    </a:moveTo>
                    <a:lnTo>
                      <a:pt x="859250" y="0"/>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Shape 243">
                <a:extLst>
                  <a:ext uri="{FF2B5EF4-FFF2-40B4-BE49-F238E27FC236}">
                    <a16:creationId xmlns:a16="http://schemas.microsoft.com/office/drawing/2014/main" id="{A4EFFDB0-6094-4ECB-96E3-A93CC71E9444}"/>
                  </a:ext>
                </a:extLst>
              </p:cNvPr>
              <p:cNvSpPr/>
              <p:nvPr/>
            </p:nvSpPr>
            <p:spPr>
              <a:xfrm>
                <a:off x="5750464" y="3047586"/>
                <a:ext cx="1166252" cy="1271016"/>
              </a:xfrm>
              <a:custGeom>
                <a:avLst/>
                <a:gdLst>
                  <a:gd name="connsiteX0" fmla="*/ 0 w 1166252"/>
                  <a:gd name="connsiteY0" fmla="*/ 868966 h 1271016"/>
                  <a:gd name="connsiteX1" fmla="*/ 0 w 1166252"/>
                  <a:gd name="connsiteY1" fmla="*/ 1271016 h 1271016"/>
                  <a:gd name="connsiteX2" fmla="*/ 476631 w 1166252"/>
                  <a:gd name="connsiteY2" fmla="*/ 1271016 h 1271016"/>
                  <a:gd name="connsiteX3" fmla="*/ 1154335 w 1166252"/>
                  <a:gd name="connsiteY3" fmla="*/ 700373 h 1271016"/>
                  <a:gd name="connsiteX4" fmla="*/ 872204 w 1166252"/>
                  <a:gd name="connsiteY4" fmla="*/ 0 h 127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52" h="1271016">
                    <a:moveTo>
                      <a:pt x="0" y="868966"/>
                    </a:moveTo>
                    <a:lnTo>
                      <a:pt x="0" y="1271016"/>
                    </a:lnTo>
                    <a:lnTo>
                      <a:pt x="476631" y="1271016"/>
                    </a:lnTo>
                    <a:cubicBezTo>
                      <a:pt x="476631" y="1271016"/>
                      <a:pt x="1044035" y="1274255"/>
                      <a:pt x="1154335" y="700373"/>
                    </a:cubicBezTo>
                    <a:cubicBezTo>
                      <a:pt x="1154335" y="700373"/>
                      <a:pt x="1254824" y="285369"/>
                      <a:pt x="872204" y="0"/>
                    </a:cubicBez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Shape 244">
                <a:extLst>
                  <a:ext uri="{FF2B5EF4-FFF2-40B4-BE49-F238E27FC236}">
                    <a16:creationId xmlns:a16="http://schemas.microsoft.com/office/drawing/2014/main" id="{9F4EE177-267F-4069-88A1-F2EDAD20DAA9}"/>
                  </a:ext>
                </a:extLst>
              </p:cNvPr>
              <p:cNvSpPr/>
              <p:nvPr/>
            </p:nvSpPr>
            <p:spPr>
              <a:xfrm>
                <a:off x="5750464" y="4493767"/>
                <a:ext cx="924115" cy="136207"/>
              </a:xfrm>
              <a:custGeom>
                <a:avLst/>
                <a:gdLst>
                  <a:gd name="connsiteX0" fmla="*/ 0 w 924115"/>
                  <a:gd name="connsiteY0" fmla="*/ 136208 h 136207"/>
                  <a:gd name="connsiteX1" fmla="*/ 0 w 924115"/>
                  <a:gd name="connsiteY1" fmla="*/ 0 h 136207"/>
                  <a:gd name="connsiteX2" fmla="*/ 924116 w 924115"/>
                  <a:gd name="connsiteY2" fmla="*/ 0 h 136207"/>
                  <a:gd name="connsiteX3" fmla="*/ 924116 w 924115"/>
                  <a:gd name="connsiteY3" fmla="*/ 136208 h 136207"/>
                </a:gdLst>
                <a:ahLst/>
                <a:cxnLst>
                  <a:cxn ang="0">
                    <a:pos x="connsiteX0" y="connsiteY0"/>
                  </a:cxn>
                  <a:cxn ang="0">
                    <a:pos x="connsiteX1" y="connsiteY1"/>
                  </a:cxn>
                  <a:cxn ang="0">
                    <a:pos x="connsiteX2" y="connsiteY2"/>
                  </a:cxn>
                  <a:cxn ang="0">
                    <a:pos x="connsiteX3" y="connsiteY3"/>
                  </a:cxn>
                </a:cxnLst>
                <a:rect l="l" t="t" r="r" b="b"/>
                <a:pathLst>
                  <a:path w="924115" h="136207">
                    <a:moveTo>
                      <a:pt x="0" y="136208"/>
                    </a:moveTo>
                    <a:lnTo>
                      <a:pt x="0" y="0"/>
                    </a:lnTo>
                    <a:lnTo>
                      <a:pt x="924116" y="0"/>
                    </a:lnTo>
                    <a:lnTo>
                      <a:pt x="924116" y="136208"/>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103" name="Rectangle 102" hidden="1">
            <a:extLst>
              <a:ext uri="{FF2B5EF4-FFF2-40B4-BE49-F238E27FC236}">
                <a16:creationId xmlns:a16="http://schemas.microsoft.com/office/drawing/2014/main" id="{DE9AF2B6-F1D6-44D4-B991-055384F35752}"/>
              </a:ext>
            </a:extLst>
          </p:cNvPr>
          <p:cNvSpPr/>
          <p:nvPr/>
        </p:nvSpPr>
        <p:spPr>
          <a:xfrm>
            <a:off x="1322357" y="4059180"/>
            <a:ext cx="3477324" cy="153888"/>
          </a:xfrm>
          <a:prstGeom prst="rect">
            <a:avLst/>
          </a:prstGeom>
        </p:spPr>
        <p:txBody>
          <a:bodyPr wrap="square" lIns="0" tIns="0" rIns="0" bIns="0" anchor="t" anchorCtr="0">
            <a:spAutoFit/>
          </a:bodyPr>
          <a:lstStyle/>
          <a:p>
            <a:pPr marL="171450" indent="-114300">
              <a:spcBef>
                <a:spcPts val="500"/>
              </a:spcBef>
              <a:buFont typeface="Arial" panose="020B0604020202020204" pitchFamily="34" charset="0"/>
              <a:buChar char="•"/>
            </a:pPr>
            <a:endParaRPr lang="en-US" sz="1000" dirty="0">
              <a:latin typeface="Segoe UI" panose="020B0502040204020203" pitchFamily="34" charset="0"/>
            </a:endParaRPr>
          </a:p>
        </p:txBody>
      </p:sp>
      <p:sp>
        <p:nvSpPr>
          <p:cNvPr id="137" name="Rectangle 136" hidden="1">
            <a:extLst>
              <a:ext uri="{FF2B5EF4-FFF2-40B4-BE49-F238E27FC236}">
                <a16:creationId xmlns:a16="http://schemas.microsoft.com/office/drawing/2014/main" id="{6AE9B83D-6A92-4973-A305-4C491D2CC1F6}"/>
              </a:ext>
            </a:extLst>
          </p:cNvPr>
          <p:cNvSpPr/>
          <p:nvPr/>
        </p:nvSpPr>
        <p:spPr>
          <a:xfrm>
            <a:off x="584201" y="5021511"/>
            <a:ext cx="5311615" cy="184666"/>
          </a:xfrm>
          <a:prstGeom prst="rect">
            <a:avLst/>
          </a:prstGeom>
        </p:spPr>
        <p:txBody>
          <a:bodyPr wrap="square" lIns="0" tIns="0" rIns="0" bIns="0" anchor="t" anchorCtr="0">
            <a:spAutoFit/>
          </a:bodyPr>
          <a:lstStyle/>
          <a:p>
            <a:pPr>
              <a:spcBef>
                <a:spcPts val="500"/>
              </a:spcBef>
            </a:pPr>
            <a:endParaRPr lang="en-US" sz="1200" dirty="0">
              <a:latin typeface="Segoe UI" panose="020B0502040204020203" pitchFamily="34" charset="0"/>
            </a:endParaRPr>
          </a:p>
        </p:txBody>
      </p:sp>
      <p:sp>
        <p:nvSpPr>
          <p:cNvPr id="153" name="Rectangle 152" hidden="1">
            <a:extLst>
              <a:ext uri="{FF2B5EF4-FFF2-40B4-BE49-F238E27FC236}">
                <a16:creationId xmlns:a16="http://schemas.microsoft.com/office/drawing/2014/main" id="{97E20338-CBDF-4F88-A57E-6CFDB8E442C6}"/>
              </a:ext>
            </a:extLst>
          </p:cNvPr>
          <p:cNvSpPr/>
          <p:nvPr/>
        </p:nvSpPr>
        <p:spPr>
          <a:xfrm>
            <a:off x="6093588" y="5233190"/>
            <a:ext cx="5513195" cy="161583"/>
          </a:xfrm>
          <a:prstGeom prst="rect">
            <a:avLst/>
          </a:prstGeom>
        </p:spPr>
        <p:txBody>
          <a:bodyPr wrap="square" lIns="0" tIns="0" rIns="0" bIns="0" anchor="t" anchorCtr="0">
            <a:spAutoFit/>
          </a:bodyPr>
          <a:lstStyle/>
          <a:p>
            <a:pPr marL="231775" indent="-171450">
              <a:spcBef>
                <a:spcPts val="300"/>
              </a:spcBef>
              <a:buFont typeface="Wingdings" panose="05000000000000000000" pitchFamily="2" charset="2"/>
              <a:buChar char="ü"/>
            </a:pPr>
            <a:endParaRPr lang="en-US" sz="1050" dirty="0">
              <a:latin typeface="Segoe UI" panose="020B0502040204020203" pitchFamily="34" charset="0"/>
            </a:endParaRPr>
          </a:p>
        </p:txBody>
      </p:sp>
      <p:sp>
        <p:nvSpPr>
          <p:cNvPr id="127" name="Rectangle: Top Corners Rounded 126">
            <a:extLst>
              <a:ext uri="{FF2B5EF4-FFF2-40B4-BE49-F238E27FC236}">
                <a16:creationId xmlns:a16="http://schemas.microsoft.com/office/drawing/2014/main" id="{C18ABC04-CBF1-407B-B2D6-26B666B7DCFE}"/>
              </a:ext>
            </a:extLst>
          </p:cNvPr>
          <p:cNvSpPr/>
          <p:nvPr/>
        </p:nvSpPr>
        <p:spPr bwMode="auto">
          <a:xfrm rot="5400000">
            <a:off x="2219696" y="2845592"/>
            <a:ext cx="1528011" cy="5967417"/>
          </a:xfrm>
          <a:prstGeom prst="round2SameRect">
            <a:avLst>
              <a:gd name="adj1" fmla="val 3285"/>
              <a:gd name="adj2" fmla="val 0"/>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grpSp>
        <p:nvGrpSpPr>
          <p:cNvPr id="10" name="Group 9">
            <a:extLst>
              <a:ext uri="{FF2B5EF4-FFF2-40B4-BE49-F238E27FC236}">
                <a16:creationId xmlns:a16="http://schemas.microsoft.com/office/drawing/2014/main" id="{84525F02-82EE-4500-A585-01E5EA24C332}"/>
              </a:ext>
            </a:extLst>
          </p:cNvPr>
          <p:cNvGrpSpPr/>
          <p:nvPr/>
        </p:nvGrpSpPr>
        <p:grpSpPr>
          <a:xfrm>
            <a:off x="-8" y="5178241"/>
            <a:ext cx="5951546" cy="1302118"/>
            <a:chOff x="-8" y="5143338"/>
            <a:chExt cx="5951546" cy="1302118"/>
          </a:xfrm>
        </p:grpSpPr>
        <p:sp>
          <p:nvSpPr>
            <p:cNvPr id="151" name="Rectangle 150">
              <a:extLst>
                <a:ext uri="{FF2B5EF4-FFF2-40B4-BE49-F238E27FC236}">
                  <a16:creationId xmlns:a16="http://schemas.microsoft.com/office/drawing/2014/main" id="{BAD494F8-5667-48DF-9ABB-3FBD8671D06E}"/>
                </a:ext>
              </a:extLst>
            </p:cNvPr>
            <p:cNvSpPr/>
            <p:nvPr/>
          </p:nvSpPr>
          <p:spPr>
            <a:xfrm>
              <a:off x="584201" y="5509302"/>
              <a:ext cx="5311616" cy="936154"/>
            </a:xfrm>
            <a:prstGeom prst="rect">
              <a:avLst/>
            </a:prstGeom>
          </p:spPr>
          <p:txBody>
            <a:bodyPr wrap="square" lIns="0" tIns="0" rIns="0" bIns="0" anchor="t" anchorCtr="0">
              <a:spAutoFit/>
            </a:bodyPr>
            <a:lstStyle/>
            <a:p>
              <a:pPr marL="231775" indent="-171450">
                <a:spcBef>
                  <a:spcPts val="500"/>
                </a:spcBef>
                <a:buFont typeface="Wingdings" panose="05000000000000000000" pitchFamily="2" charset="2"/>
                <a:buChar char="ü"/>
              </a:pPr>
              <a:r>
                <a:rPr lang="en-US" sz="1050" dirty="0">
                  <a:latin typeface="+mj-lt"/>
                </a:rPr>
                <a:t>76% </a:t>
              </a:r>
              <a:r>
                <a:rPr lang="en-US" sz="1050" dirty="0"/>
                <a:t>of consumers surveyed indicated they are highly likely to use telehealth going forward, compared to 11% before COVID-19.</a:t>
              </a:r>
            </a:p>
            <a:p>
              <a:pPr marL="231775" indent="-171450">
                <a:spcBef>
                  <a:spcPts val="500"/>
                </a:spcBef>
                <a:buFont typeface="Wingdings" panose="05000000000000000000" pitchFamily="2" charset="2"/>
                <a:buChar char="ü"/>
              </a:pPr>
              <a:r>
                <a:rPr lang="en-US" sz="1050" dirty="0">
                  <a:latin typeface="+mj-lt"/>
                </a:rPr>
                <a:t>Home hospital model reduces costs by 38%, </a:t>
              </a:r>
              <a:r>
                <a:rPr lang="en-US" sz="1050" dirty="0"/>
                <a:t>per</a:t>
              </a:r>
              <a:r>
                <a:rPr lang="en-US" sz="1050" dirty="0">
                  <a:latin typeface="+mj-lt"/>
                </a:rPr>
                <a:t> </a:t>
              </a:r>
              <a:r>
                <a:rPr lang="en-US" sz="1050" dirty="0"/>
                <a:t>study</a:t>
              </a:r>
            </a:p>
            <a:p>
              <a:pPr marL="231775" indent="-171450">
                <a:spcBef>
                  <a:spcPts val="500"/>
                </a:spcBef>
                <a:buFont typeface="Wingdings" panose="05000000000000000000" pitchFamily="2" charset="2"/>
                <a:buChar char="ü"/>
              </a:pPr>
              <a:r>
                <a:rPr lang="en-US" sz="1050" dirty="0"/>
                <a:t>By 2022, 60% of chronic disease pathways will involve </a:t>
              </a:r>
              <a:r>
                <a:rPr lang="en-US" sz="1050" dirty="0">
                  <a:latin typeface="+mj-lt"/>
                </a:rPr>
                <a:t>Remote Patient Monitoring (RPM).</a:t>
              </a:r>
            </a:p>
          </p:txBody>
        </p:sp>
        <p:sp>
          <p:nvSpPr>
            <p:cNvPr id="123" name="Rectangle 122">
              <a:extLst>
                <a:ext uri="{FF2B5EF4-FFF2-40B4-BE49-F238E27FC236}">
                  <a16:creationId xmlns:a16="http://schemas.microsoft.com/office/drawing/2014/main" id="{BE204274-0F63-4FB2-80C5-E2984B17A403}"/>
                </a:ext>
              </a:extLst>
            </p:cNvPr>
            <p:cNvSpPr/>
            <p:nvPr/>
          </p:nvSpPr>
          <p:spPr bwMode="auto">
            <a:xfrm>
              <a:off x="585912" y="5143338"/>
              <a:ext cx="5365626"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fontAlgn="base">
                <a:spcBef>
                  <a:spcPts val="500"/>
                </a:spcBef>
                <a:spcAft>
                  <a:spcPct val="0"/>
                </a:spcAft>
              </a:pPr>
              <a:r>
                <a:rPr lang="en-US" sz="1100" dirty="0">
                  <a:solidFill>
                    <a:schemeClr val="accent1"/>
                  </a:solidFill>
                  <a:latin typeface="+mj-lt"/>
                </a:rPr>
                <a:t>VIRTUAL HEALTHCARE DELIVERY</a:t>
              </a:r>
            </a:p>
          </p:txBody>
        </p:sp>
        <p:grpSp>
          <p:nvGrpSpPr>
            <p:cNvPr id="4" name="Group 3">
              <a:extLst>
                <a:ext uri="{FF2B5EF4-FFF2-40B4-BE49-F238E27FC236}">
                  <a16:creationId xmlns:a16="http://schemas.microsoft.com/office/drawing/2014/main" id="{26612DD5-44AF-4819-AF65-73A04F5216C4}"/>
                </a:ext>
              </a:extLst>
            </p:cNvPr>
            <p:cNvGrpSpPr/>
            <p:nvPr/>
          </p:nvGrpSpPr>
          <p:grpSpPr>
            <a:xfrm>
              <a:off x="-8" y="5388031"/>
              <a:ext cx="5951546" cy="0"/>
              <a:chOff x="-8" y="5614247"/>
              <a:chExt cx="5951546" cy="0"/>
            </a:xfrm>
          </p:grpSpPr>
          <p:cxnSp>
            <p:nvCxnSpPr>
              <p:cNvPr id="128" name="Straight Connector 127">
                <a:extLst>
                  <a:ext uri="{FF2B5EF4-FFF2-40B4-BE49-F238E27FC236}">
                    <a16:creationId xmlns:a16="http://schemas.microsoft.com/office/drawing/2014/main" id="{D8845BF4-B6CE-436E-9531-1847A4133451}"/>
                  </a:ext>
                </a:extLst>
              </p:cNvPr>
              <p:cNvCxnSpPr>
                <a:cxnSpLocks/>
              </p:cNvCxnSpPr>
              <p:nvPr/>
            </p:nvCxnSpPr>
            <p:spPr>
              <a:xfrm>
                <a:off x="-8" y="5614247"/>
                <a:ext cx="5951546" cy="0"/>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66B86CB-CD12-4349-94F0-04F97F2E969F}"/>
                  </a:ext>
                </a:extLst>
              </p:cNvPr>
              <p:cNvCxnSpPr>
                <a:cxnSpLocks/>
              </p:cNvCxnSpPr>
              <p:nvPr/>
            </p:nvCxnSpPr>
            <p:spPr>
              <a:xfrm>
                <a:off x="585912" y="5614247"/>
                <a:ext cx="433263" cy="0"/>
              </a:xfrm>
              <a:prstGeom prst="line">
                <a:avLst/>
              </a:prstGeom>
              <a:ln w="1905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3A75A6A4-37F2-4866-A550-B3502F85ACCB}"/>
              </a:ext>
            </a:extLst>
          </p:cNvPr>
          <p:cNvGrpSpPr/>
          <p:nvPr/>
        </p:nvGrpSpPr>
        <p:grpSpPr>
          <a:xfrm>
            <a:off x="6167924" y="5188736"/>
            <a:ext cx="6024076" cy="1281129"/>
            <a:chOff x="6167924" y="5182387"/>
            <a:chExt cx="6024076" cy="1281129"/>
          </a:xfrm>
        </p:grpSpPr>
        <p:grpSp>
          <p:nvGrpSpPr>
            <p:cNvPr id="18" name="Group 17">
              <a:extLst>
                <a:ext uri="{FF2B5EF4-FFF2-40B4-BE49-F238E27FC236}">
                  <a16:creationId xmlns:a16="http://schemas.microsoft.com/office/drawing/2014/main" id="{71B7279F-632C-43AB-8505-043A0C8170A5}"/>
                </a:ext>
              </a:extLst>
            </p:cNvPr>
            <p:cNvGrpSpPr/>
            <p:nvPr/>
          </p:nvGrpSpPr>
          <p:grpSpPr>
            <a:xfrm>
              <a:off x="6167924" y="5182387"/>
              <a:ext cx="5438859" cy="646331"/>
              <a:chOff x="6167924" y="5233187"/>
              <a:chExt cx="5438859" cy="646331"/>
            </a:xfrm>
          </p:grpSpPr>
          <p:sp>
            <p:nvSpPr>
              <p:cNvPr id="148" name="check 3" title="Icon of a checkmark with a circle around it">
                <a:extLst>
                  <a:ext uri="{FF2B5EF4-FFF2-40B4-BE49-F238E27FC236}">
                    <a16:creationId xmlns:a16="http://schemas.microsoft.com/office/drawing/2014/main" id="{AA6822CC-E68D-4E5B-887D-5918A731D26F}"/>
                  </a:ext>
                </a:extLst>
              </p:cNvPr>
              <p:cNvSpPr>
                <a:spLocks noChangeAspect="1" noEditPoints="1"/>
              </p:cNvSpPr>
              <p:nvPr/>
            </p:nvSpPr>
            <p:spPr bwMode="auto">
              <a:xfrm>
                <a:off x="6167924" y="5423859"/>
                <a:ext cx="266531" cy="264986"/>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8">
                <a:extLst>
                  <a:ext uri="{FF2B5EF4-FFF2-40B4-BE49-F238E27FC236}">
                    <a16:creationId xmlns:a16="http://schemas.microsoft.com/office/drawing/2014/main" id="{54A81163-D344-4AD7-9951-97770E6F8511}"/>
                  </a:ext>
                </a:extLst>
              </p:cNvPr>
              <p:cNvSpPr/>
              <p:nvPr/>
            </p:nvSpPr>
            <p:spPr>
              <a:xfrm>
                <a:off x="6560820" y="5233187"/>
                <a:ext cx="5045963" cy="646331"/>
              </a:xfrm>
              <a:prstGeom prst="rect">
                <a:avLst/>
              </a:prstGeom>
            </p:spPr>
            <p:txBody>
              <a:bodyPr wrap="square" lIns="0" tIns="0" rIns="0" bIns="0" anchor="t" anchorCtr="0">
                <a:spAutoFit/>
              </a:bodyPr>
              <a:lstStyle/>
              <a:p>
                <a:pPr>
                  <a:spcBef>
                    <a:spcPts val="300"/>
                  </a:spcBef>
                </a:pPr>
                <a:r>
                  <a:rPr lang="en-US" sz="1050" dirty="0">
                    <a:latin typeface="+mj-lt"/>
                  </a:rPr>
                  <a:t>Pre-COVID-19</a:t>
                </a:r>
                <a:r>
                  <a:rPr lang="en-US" sz="1050" dirty="0"/>
                  <a:t>, the total annual revenues of US telehealth players were an estimated </a:t>
                </a:r>
                <a:r>
                  <a:rPr lang="en-US" sz="1050" dirty="0">
                    <a:latin typeface="+mj-lt"/>
                  </a:rPr>
                  <a:t>$3B </a:t>
                </a:r>
                <a:r>
                  <a:rPr lang="en-US" sz="1050" dirty="0"/>
                  <a:t>with the largest vendors focused on the </a:t>
                </a:r>
                <a:r>
                  <a:rPr lang="en-US" sz="1050" dirty="0">
                    <a:latin typeface="+mj-lt"/>
                  </a:rPr>
                  <a:t>virtual urgent care </a:t>
                </a:r>
                <a:r>
                  <a:rPr lang="en-US" sz="1050" dirty="0"/>
                  <a:t>segment: helping consumers get on-demand instant telehealth visits with physicians (most likely, with an HCP they have no relationship with).</a:t>
                </a:r>
              </a:p>
            </p:txBody>
          </p:sp>
        </p:grpSp>
        <p:grpSp>
          <p:nvGrpSpPr>
            <p:cNvPr id="17" name="Group 16">
              <a:extLst>
                <a:ext uri="{FF2B5EF4-FFF2-40B4-BE49-F238E27FC236}">
                  <a16:creationId xmlns:a16="http://schemas.microsoft.com/office/drawing/2014/main" id="{E104E212-0E3C-4602-B97F-2C84D2556F9F}"/>
                </a:ext>
              </a:extLst>
            </p:cNvPr>
            <p:cNvGrpSpPr/>
            <p:nvPr/>
          </p:nvGrpSpPr>
          <p:grpSpPr>
            <a:xfrm>
              <a:off x="6167924" y="6140351"/>
              <a:ext cx="5438859" cy="323165"/>
              <a:chOff x="6167924" y="6102251"/>
              <a:chExt cx="5438859" cy="323165"/>
            </a:xfrm>
          </p:grpSpPr>
          <p:sp>
            <p:nvSpPr>
              <p:cNvPr id="162" name="Rectangle 161">
                <a:extLst>
                  <a:ext uri="{FF2B5EF4-FFF2-40B4-BE49-F238E27FC236}">
                    <a16:creationId xmlns:a16="http://schemas.microsoft.com/office/drawing/2014/main" id="{43BC9C68-9267-4FCA-B61E-B6C63D55F6BD}"/>
                  </a:ext>
                </a:extLst>
              </p:cNvPr>
              <p:cNvSpPr/>
              <p:nvPr/>
            </p:nvSpPr>
            <p:spPr>
              <a:xfrm>
                <a:off x="6560820" y="6102251"/>
                <a:ext cx="5045963" cy="323165"/>
              </a:xfrm>
              <a:prstGeom prst="rect">
                <a:avLst/>
              </a:prstGeom>
            </p:spPr>
            <p:txBody>
              <a:bodyPr wrap="square" lIns="0" tIns="0" rIns="0" bIns="0" anchor="t" anchorCtr="0">
                <a:spAutoFit/>
              </a:bodyPr>
              <a:lstStyle/>
              <a:p>
                <a:pPr>
                  <a:spcBef>
                    <a:spcPts val="300"/>
                  </a:spcBef>
                </a:pPr>
                <a:r>
                  <a:rPr lang="en-US" sz="1050" dirty="0">
                    <a:latin typeface="+mj-lt"/>
                  </a:rPr>
                  <a:t>Up to $250B of current US healthcare spend could potentially be virtualized </a:t>
                </a:r>
                <a:r>
                  <a:rPr lang="en-US" sz="1050" dirty="0"/>
                  <a:t>due to accelerated consumer and provider adoption of telehealth.</a:t>
                </a:r>
              </a:p>
            </p:txBody>
          </p:sp>
          <p:sp>
            <p:nvSpPr>
              <p:cNvPr id="163" name="check 3" title="Icon of a checkmark with a circle around it">
                <a:extLst>
                  <a:ext uri="{FF2B5EF4-FFF2-40B4-BE49-F238E27FC236}">
                    <a16:creationId xmlns:a16="http://schemas.microsoft.com/office/drawing/2014/main" id="{0F78EB0B-2C9A-4AFB-9E82-6250078B319E}"/>
                  </a:ext>
                </a:extLst>
              </p:cNvPr>
              <p:cNvSpPr>
                <a:spLocks noChangeAspect="1" noEditPoints="1"/>
              </p:cNvSpPr>
              <p:nvPr/>
            </p:nvSpPr>
            <p:spPr bwMode="auto">
              <a:xfrm>
                <a:off x="6167924" y="6131340"/>
                <a:ext cx="266531" cy="264986"/>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64" name="Straight Connector 163">
              <a:extLst>
                <a:ext uri="{FF2B5EF4-FFF2-40B4-BE49-F238E27FC236}">
                  <a16:creationId xmlns:a16="http://schemas.microsoft.com/office/drawing/2014/main" id="{B196449A-0AB0-4741-B0A1-B6D46D9E0720}"/>
                </a:ext>
              </a:extLst>
            </p:cNvPr>
            <p:cNvCxnSpPr>
              <a:cxnSpLocks/>
            </p:cNvCxnSpPr>
            <p:nvPr/>
          </p:nvCxnSpPr>
          <p:spPr>
            <a:xfrm>
              <a:off x="6560820" y="5984535"/>
              <a:ext cx="5631180" cy="0"/>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BB4A4645-89DA-4FAD-BDC6-36EC2A8C15A6}"/>
              </a:ext>
            </a:extLst>
          </p:cNvPr>
          <p:cNvSpPr txBox="1"/>
          <p:nvPr/>
        </p:nvSpPr>
        <p:spPr>
          <a:xfrm>
            <a:off x="130498" y="6622252"/>
            <a:ext cx="5000728" cy="215444"/>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hlinkClick r:id="rId3"/>
              </a:rPr>
              <a:t>https://</a:t>
            </a:r>
            <a:r>
              <a:rPr lang="en-US" sz="800" dirty="0">
                <a:latin typeface="Gartner sans"/>
                <a:hlinkClick r:id="rId3"/>
              </a:rPr>
              <a:t>news</a:t>
            </a:r>
            <a:r>
              <a:rPr lang="en-US" sz="800" dirty="0">
                <a:hlinkClick r:id="rId3"/>
              </a:rPr>
              <a:t>.harvard.edu/gazette/story/2019/12/home-hospital-model-reduces-costs-by-38-improves-care/</a:t>
            </a:r>
            <a:endParaRPr lang="en-US" sz="800" dirty="0"/>
          </a:p>
        </p:txBody>
      </p:sp>
    </p:spTree>
    <p:extLst>
      <p:ext uri="{BB962C8B-B14F-4D97-AF65-F5344CB8AC3E}">
        <p14:creationId xmlns:p14="http://schemas.microsoft.com/office/powerpoint/2010/main" val="11932886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3D1E8E23-CA91-47CC-88FE-489DA2CF2CC4}"/>
              </a:ext>
            </a:extLst>
          </p:cNvPr>
          <p:cNvSpPr/>
          <p:nvPr/>
        </p:nvSpPr>
        <p:spPr bwMode="auto">
          <a:xfrm rot="5400000">
            <a:off x="6112334" y="484651"/>
            <a:ext cx="2437483" cy="97218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3" name="Title 2">
            <a:extLst>
              <a:ext uri="{FF2B5EF4-FFF2-40B4-BE49-F238E27FC236}">
                <a16:creationId xmlns:a16="http://schemas.microsoft.com/office/drawing/2014/main" id="{EBC701C5-2796-45B4-B9ED-C6903A1CD3E6}"/>
              </a:ext>
            </a:extLst>
          </p:cNvPr>
          <p:cNvSpPr>
            <a:spLocks noGrp="1"/>
          </p:cNvSpPr>
          <p:nvPr>
            <p:ph type="title"/>
          </p:nvPr>
        </p:nvSpPr>
        <p:spPr>
          <a:xfrm>
            <a:off x="588263" y="264695"/>
            <a:ext cx="11018520" cy="553998"/>
          </a:xfrm>
        </p:spPr>
        <p:txBody>
          <a:bodyPr wrap="square" anchor="ctr">
            <a:normAutofit/>
          </a:bodyPr>
          <a:lstStyle/>
          <a:p>
            <a:r>
              <a:rPr lang="en-US" sz="3200" dirty="0"/>
              <a:t>Virtual Capabilities at Scale</a:t>
            </a:r>
          </a:p>
        </p:txBody>
      </p:sp>
      <p:sp>
        <p:nvSpPr>
          <p:cNvPr id="124" name="Rectangle: Top Corners Rounded 123">
            <a:extLst>
              <a:ext uri="{FF2B5EF4-FFF2-40B4-BE49-F238E27FC236}">
                <a16:creationId xmlns:a16="http://schemas.microsoft.com/office/drawing/2014/main" id="{6CE8DB4A-5D83-498D-89C9-9CCFF32F8BCA}"/>
              </a:ext>
            </a:extLst>
          </p:cNvPr>
          <p:cNvSpPr/>
          <p:nvPr/>
        </p:nvSpPr>
        <p:spPr bwMode="auto">
          <a:xfrm rot="5400000">
            <a:off x="16332" y="4110500"/>
            <a:ext cx="2437483" cy="2470152"/>
          </a:xfrm>
          <a:prstGeom prst="round2SameRect">
            <a:avLst>
              <a:gd name="adj1" fmla="val 3199"/>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grpSp>
        <p:nvGrpSpPr>
          <p:cNvPr id="6" name="Group 5">
            <a:extLst>
              <a:ext uri="{FF2B5EF4-FFF2-40B4-BE49-F238E27FC236}">
                <a16:creationId xmlns:a16="http://schemas.microsoft.com/office/drawing/2014/main" id="{63645F5B-0F11-4440-8EED-14ED730894FC}"/>
              </a:ext>
            </a:extLst>
          </p:cNvPr>
          <p:cNvGrpSpPr/>
          <p:nvPr/>
        </p:nvGrpSpPr>
        <p:grpSpPr>
          <a:xfrm>
            <a:off x="0" y="756183"/>
            <a:ext cx="12192000" cy="3068448"/>
            <a:chOff x="0" y="899894"/>
            <a:chExt cx="12192000" cy="3068448"/>
          </a:xfrm>
        </p:grpSpPr>
        <p:sp>
          <p:nvSpPr>
            <p:cNvPr id="5" name="Rectangle: Rounded Corners 4">
              <a:extLst>
                <a:ext uri="{FF2B5EF4-FFF2-40B4-BE49-F238E27FC236}">
                  <a16:creationId xmlns:a16="http://schemas.microsoft.com/office/drawing/2014/main" id="{3C4ECD2A-5F53-4A27-B5D0-56BAA51E3E50}"/>
                </a:ext>
              </a:extLst>
            </p:cNvPr>
            <p:cNvSpPr/>
            <p:nvPr/>
          </p:nvSpPr>
          <p:spPr bwMode="auto">
            <a:xfrm rot="5400000">
              <a:off x="1479225" y="1433505"/>
              <a:ext cx="1339230" cy="1478280"/>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Lst>
              <a:ahLst/>
              <a:cxnLst>
                <a:cxn ang="0">
                  <a:pos x="connsiteX0" y="connsiteY0"/>
                </a:cxn>
                <a:cxn ang="0">
                  <a:pos x="connsiteX1" y="connsiteY1"/>
                </a:cxn>
                <a:cxn ang="0">
                  <a:pos x="connsiteX2" y="connsiteY2"/>
                </a:cxn>
                <a:cxn ang="0">
                  <a:pos x="connsiteX3" y="connsiteY3"/>
                </a:cxn>
              </a:cxnLst>
              <a:rect l="l" t="t" r="r" b="b"/>
              <a:pathLst>
                <a:path w="2112909" h="1943046">
                  <a:moveTo>
                    <a:pt x="0" y="1943046"/>
                  </a:moveTo>
                  <a:lnTo>
                    <a:pt x="0" y="249291"/>
                  </a:lnTo>
                  <a:cubicBezTo>
                    <a:pt x="0" y="111611"/>
                    <a:pt x="111611" y="0"/>
                    <a:pt x="249291" y="0"/>
                  </a:cubicBezTo>
                  <a:lnTo>
                    <a:pt x="2112909"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grpSp>
          <p:nvGrpSpPr>
            <p:cNvPr id="86" name="Group 85">
              <a:extLst>
                <a:ext uri="{FF2B5EF4-FFF2-40B4-BE49-F238E27FC236}">
                  <a16:creationId xmlns:a16="http://schemas.microsoft.com/office/drawing/2014/main" id="{D2646ECA-47E7-4C36-8AE9-F5B5D88A3053}"/>
                </a:ext>
              </a:extLst>
            </p:cNvPr>
            <p:cNvGrpSpPr/>
            <p:nvPr/>
          </p:nvGrpSpPr>
          <p:grpSpPr>
            <a:xfrm>
              <a:off x="377412" y="1126329"/>
              <a:ext cx="1070388" cy="1223262"/>
              <a:chOff x="202799" y="1163649"/>
              <a:chExt cx="1250474" cy="1429064"/>
            </a:xfrm>
          </p:grpSpPr>
          <p:sp>
            <p:nvSpPr>
              <p:cNvPr id="20" name="Freeform: Shape 19">
                <a:extLst>
                  <a:ext uri="{FF2B5EF4-FFF2-40B4-BE49-F238E27FC236}">
                    <a16:creationId xmlns:a16="http://schemas.microsoft.com/office/drawing/2014/main" id="{DE22755E-15DD-42ED-845C-611792605AC2}"/>
                  </a:ext>
                </a:extLst>
              </p:cNvPr>
              <p:cNvSpPr/>
              <p:nvPr/>
            </p:nvSpPr>
            <p:spPr>
              <a:xfrm>
                <a:off x="521947" y="1951580"/>
                <a:ext cx="314200" cy="314200"/>
              </a:xfrm>
              <a:custGeom>
                <a:avLst/>
                <a:gdLst>
                  <a:gd name="connsiteX0" fmla="*/ 79542 w 79541"/>
                  <a:gd name="connsiteY0" fmla="*/ 67755 h 79541"/>
                  <a:gd name="connsiteX1" fmla="*/ 67755 w 79541"/>
                  <a:gd name="connsiteY1" fmla="*/ 79542 h 79541"/>
                  <a:gd name="connsiteX2" fmla="*/ 0 w 79541"/>
                  <a:gd name="connsiteY2" fmla="*/ 11786 h 79541"/>
                  <a:gd name="connsiteX3" fmla="*/ 11786 w 79541"/>
                  <a:gd name="connsiteY3" fmla="*/ 0 h 79541"/>
                </a:gdLst>
                <a:ahLst/>
                <a:cxnLst>
                  <a:cxn ang="0">
                    <a:pos x="connsiteX0" y="connsiteY0"/>
                  </a:cxn>
                  <a:cxn ang="0">
                    <a:pos x="connsiteX1" y="connsiteY1"/>
                  </a:cxn>
                  <a:cxn ang="0">
                    <a:pos x="connsiteX2" y="connsiteY2"/>
                  </a:cxn>
                  <a:cxn ang="0">
                    <a:pos x="connsiteX3" y="connsiteY3"/>
                  </a:cxn>
                </a:cxnLst>
                <a:rect l="l" t="t" r="r" b="b"/>
                <a:pathLst>
                  <a:path w="79541" h="79541">
                    <a:moveTo>
                      <a:pt x="79542" y="67755"/>
                    </a:moveTo>
                    <a:lnTo>
                      <a:pt x="67755" y="79542"/>
                    </a:lnTo>
                    <a:lnTo>
                      <a:pt x="0" y="11786"/>
                    </a:lnTo>
                    <a:lnTo>
                      <a:pt x="11786" y="0"/>
                    </a:lnTo>
                    <a:close/>
                  </a:path>
                </a:pathLst>
              </a:custGeom>
              <a:noFill/>
              <a:ln w="12700" cap="flat">
                <a:solidFill>
                  <a:schemeClr val="tx2"/>
                </a:solid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FD33DFF0-9E5D-4C33-A123-F8F501FB7760}"/>
                  </a:ext>
                </a:extLst>
              </p:cNvPr>
              <p:cNvSpPr/>
              <p:nvPr/>
            </p:nvSpPr>
            <p:spPr>
              <a:xfrm>
                <a:off x="431646" y="1981167"/>
                <a:ext cx="374859" cy="374858"/>
              </a:xfrm>
              <a:custGeom>
                <a:avLst/>
                <a:gdLst>
                  <a:gd name="connsiteX0" fmla="*/ 94898 w 94897"/>
                  <a:gd name="connsiteY0" fmla="*/ 76309 h 94897"/>
                  <a:gd name="connsiteX1" fmla="*/ 76309 w 94897"/>
                  <a:gd name="connsiteY1" fmla="*/ 94898 h 94897"/>
                  <a:gd name="connsiteX2" fmla="*/ 0 w 94897"/>
                  <a:gd name="connsiteY2" fmla="*/ 18589 h 94897"/>
                  <a:gd name="connsiteX3" fmla="*/ 18589 w 94897"/>
                  <a:gd name="connsiteY3" fmla="*/ 0 h 94897"/>
                </a:gdLst>
                <a:ahLst/>
                <a:cxnLst>
                  <a:cxn ang="0">
                    <a:pos x="connsiteX0" y="connsiteY0"/>
                  </a:cxn>
                  <a:cxn ang="0">
                    <a:pos x="connsiteX1" y="connsiteY1"/>
                  </a:cxn>
                  <a:cxn ang="0">
                    <a:pos x="connsiteX2" y="connsiteY2"/>
                  </a:cxn>
                  <a:cxn ang="0">
                    <a:pos x="connsiteX3" y="connsiteY3"/>
                  </a:cxn>
                </a:cxnLst>
                <a:rect l="l" t="t" r="r" b="b"/>
                <a:pathLst>
                  <a:path w="94897" h="94897">
                    <a:moveTo>
                      <a:pt x="94898" y="76309"/>
                    </a:moveTo>
                    <a:lnTo>
                      <a:pt x="76309" y="94898"/>
                    </a:lnTo>
                    <a:lnTo>
                      <a:pt x="0" y="18589"/>
                    </a:lnTo>
                    <a:lnTo>
                      <a:pt x="18589" y="0"/>
                    </a:lnTo>
                    <a:close/>
                  </a:path>
                </a:pathLst>
              </a:custGeom>
              <a:noFill/>
              <a:ln w="12700" cap="flat">
                <a:solidFill>
                  <a:schemeClr val="tx2"/>
                </a:solid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2E05877F-5C42-4FF3-912F-AD1AFF91D912}"/>
                  </a:ext>
                </a:extLst>
              </p:cNvPr>
              <p:cNvSpPr/>
              <p:nvPr/>
            </p:nvSpPr>
            <p:spPr>
              <a:xfrm>
                <a:off x="606137" y="1795201"/>
                <a:ext cx="847136" cy="382071"/>
              </a:xfrm>
              <a:custGeom>
                <a:avLst/>
                <a:gdLst>
                  <a:gd name="connsiteX0" fmla="*/ 0 w 214456"/>
                  <a:gd name="connsiteY0" fmla="*/ 46336 h 96723"/>
                  <a:gd name="connsiteX1" fmla="*/ 31432 w 214456"/>
                  <a:gd name="connsiteY1" fmla="*/ 14904 h 96723"/>
                  <a:gd name="connsiteX2" fmla="*/ 60388 w 214456"/>
                  <a:gd name="connsiteY2" fmla="*/ 2140 h 96723"/>
                  <a:gd name="connsiteX3" fmla="*/ 133350 w 214456"/>
                  <a:gd name="connsiteY3" fmla="*/ 1664 h 96723"/>
                  <a:gd name="connsiteX4" fmla="*/ 146685 w 214456"/>
                  <a:gd name="connsiteY4" fmla="*/ 11665 h 96723"/>
                  <a:gd name="connsiteX5" fmla="*/ 130969 w 214456"/>
                  <a:gd name="connsiteY5" fmla="*/ 30430 h 96723"/>
                  <a:gd name="connsiteX6" fmla="*/ 86487 w 214456"/>
                  <a:gd name="connsiteY6" fmla="*/ 30715 h 96723"/>
                  <a:gd name="connsiteX7" fmla="*/ 76772 w 214456"/>
                  <a:gd name="connsiteY7" fmla="*/ 39383 h 96723"/>
                  <a:gd name="connsiteX8" fmla="*/ 84963 w 214456"/>
                  <a:gd name="connsiteY8" fmla="*/ 48718 h 96723"/>
                  <a:gd name="connsiteX9" fmla="*/ 134874 w 214456"/>
                  <a:gd name="connsiteY9" fmla="*/ 48527 h 96723"/>
                  <a:gd name="connsiteX10" fmla="*/ 136493 w 214456"/>
                  <a:gd name="connsiteY10" fmla="*/ 48241 h 96723"/>
                  <a:gd name="connsiteX11" fmla="*/ 156020 w 214456"/>
                  <a:gd name="connsiteY11" fmla="*/ 37764 h 96723"/>
                  <a:gd name="connsiteX12" fmla="*/ 184785 w 214456"/>
                  <a:gd name="connsiteY12" fmla="*/ 11761 h 96723"/>
                  <a:gd name="connsiteX13" fmla="*/ 197263 w 214456"/>
                  <a:gd name="connsiteY13" fmla="*/ 1188 h 96723"/>
                  <a:gd name="connsiteX14" fmla="*/ 212884 w 214456"/>
                  <a:gd name="connsiteY14" fmla="*/ 5665 h 96723"/>
                  <a:gd name="connsiteX15" fmla="*/ 210312 w 214456"/>
                  <a:gd name="connsiteY15" fmla="*/ 20619 h 96723"/>
                  <a:gd name="connsiteX16" fmla="*/ 181927 w 214456"/>
                  <a:gd name="connsiteY16" fmla="*/ 49003 h 96723"/>
                  <a:gd name="connsiteX17" fmla="*/ 181927 w 214456"/>
                  <a:gd name="connsiteY17" fmla="*/ 49003 h 96723"/>
                  <a:gd name="connsiteX18" fmla="*/ 156591 w 214456"/>
                  <a:gd name="connsiteY18" fmla="*/ 74340 h 96723"/>
                  <a:gd name="connsiteX19" fmla="*/ 133731 w 214456"/>
                  <a:gd name="connsiteY19" fmla="*/ 85960 h 96723"/>
                  <a:gd name="connsiteX20" fmla="*/ 50197 w 214456"/>
                  <a:gd name="connsiteY20" fmla="*/ 96724 h 9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456" h="96723">
                    <a:moveTo>
                      <a:pt x="0" y="46336"/>
                    </a:moveTo>
                    <a:cubicBezTo>
                      <a:pt x="0" y="46336"/>
                      <a:pt x="22098" y="24524"/>
                      <a:pt x="31432" y="14904"/>
                    </a:cubicBezTo>
                    <a:cubicBezTo>
                      <a:pt x="39529" y="6522"/>
                      <a:pt x="49340" y="2521"/>
                      <a:pt x="60388" y="2140"/>
                    </a:cubicBezTo>
                    <a:cubicBezTo>
                      <a:pt x="84677" y="1378"/>
                      <a:pt x="109061" y="1569"/>
                      <a:pt x="133350" y="1664"/>
                    </a:cubicBezTo>
                    <a:cubicBezTo>
                      <a:pt x="139256" y="1474"/>
                      <a:pt x="145637" y="6712"/>
                      <a:pt x="146685" y="11665"/>
                    </a:cubicBezTo>
                    <a:cubicBezTo>
                      <a:pt x="148685" y="22333"/>
                      <a:pt x="140208" y="30525"/>
                      <a:pt x="130969" y="30430"/>
                    </a:cubicBezTo>
                    <a:cubicBezTo>
                      <a:pt x="116300" y="30239"/>
                      <a:pt x="101346" y="30620"/>
                      <a:pt x="86487" y="30715"/>
                    </a:cubicBezTo>
                    <a:cubicBezTo>
                      <a:pt x="80391" y="30715"/>
                      <a:pt x="77057" y="33859"/>
                      <a:pt x="76772" y="39383"/>
                    </a:cubicBezTo>
                    <a:cubicBezTo>
                      <a:pt x="76295" y="43384"/>
                      <a:pt x="80867" y="48718"/>
                      <a:pt x="84963" y="48718"/>
                    </a:cubicBezTo>
                    <a:cubicBezTo>
                      <a:pt x="101537" y="48908"/>
                      <a:pt x="118301" y="48622"/>
                      <a:pt x="134874" y="48527"/>
                    </a:cubicBezTo>
                    <a:cubicBezTo>
                      <a:pt x="135446" y="48527"/>
                      <a:pt x="136017" y="48241"/>
                      <a:pt x="136493" y="48241"/>
                    </a:cubicBezTo>
                    <a:cubicBezTo>
                      <a:pt x="143923" y="46813"/>
                      <a:pt x="150400" y="43193"/>
                      <a:pt x="156020" y="37764"/>
                    </a:cubicBezTo>
                    <a:cubicBezTo>
                      <a:pt x="165354" y="28715"/>
                      <a:pt x="175260" y="20524"/>
                      <a:pt x="184785" y="11761"/>
                    </a:cubicBezTo>
                    <a:cubicBezTo>
                      <a:pt x="188976" y="8141"/>
                      <a:pt x="192405" y="3855"/>
                      <a:pt x="197263" y="1188"/>
                    </a:cubicBezTo>
                    <a:cubicBezTo>
                      <a:pt x="202502" y="-1574"/>
                      <a:pt x="209550" y="712"/>
                      <a:pt x="212884" y="5665"/>
                    </a:cubicBezTo>
                    <a:cubicBezTo>
                      <a:pt x="215741" y="9951"/>
                      <a:pt x="214598" y="16333"/>
                      <a:pt x="210312" y="20619"/>
                    </a:cubicBezTo>
                    <a:cubicBezTo>
                      <a:pt x="200882" y="30049"/>
                      <a:pt x="191357" y="39574"/>
                      <a:pt x="181927" y="49003"/>
                    </a:cubicBezTo>
                    <a:lnTo>
                      <a:pt x="181927" y="49003"/>
                    </a:lnTo>
                    <a:cubicBezTo>
                      <a:pt x="173546" y="57385"/>
                      <a:pt x="164973" y="65672"/>
                      <a:pt x="156591" y="74340"/>
                    </a:cubicBezTo>
                    <a:cubicBezTo>
                      <a:pt x="150209" y="81007"/>
                      <a:pt x="143065" y="85103"/>
                      <a:pt x="133731" y="85960"/>
                    </a:cubicBezTo>
                    <a:cubicBezTo>
                      <a:pt x="113824" y="88056"/>
                      <a:pt x="50197" y="96724"/>
                      <a:pt x="50197" y="96724"/>
                    </a:cubicBezTo>
                  </a:path>
                </a:pathLst>
              </a:custGeom>
              <a:noFill/>
              <a:ln w="12700" cap="flat">
                <a:solidFill>
                  <a:schemeClr val="tx2"/>
                </a:solid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7E1778A-A1D9-4BC6-AB53-874151E5B131}"/>
                  </a:ext>
                </a:extLst>
              </p:cNvPr>
              <p:cNvSpPr/>
              <p:nvPr/>
            </p:nvSpPr>
            <p:spPr>
              <a:xfrm>
                <a:off x="794260" y="1163649"/>
                <a:ext cx="521113" cy="678761"/>
              </a:xfrm>
              <a:custGeom>
                <a:avLst/>
                <a:gdLst>
                  <a:gd name="connsiteX0" fmla="*/ 12287 w 144208"/>
                  <a:gd name="connsiteY0" fmla="*/ 162306 h 171830"/>
                  <a:gd name="connsiteX1" fmla="*/ 12287 w 144208"/>
                  <a:gd name="connsiteY1" fmla="*/ 0 h 171830"/>
                  <a:gd name="connsiteX2" fmla="*/ 144209 w 144208"/>
                  <a:gd name="connsiteY2" fmla="*/ 0 h 171830"/>
                  <a:gd name="connsiteX3" fmla="*/ 144209 w 144208"/>
                  <a:gd name="connsiteY3" fmla="*/ 171831 h 171830"/>
                  <a:gd name="connsiteX4" fmla="*/ 0 w 144208"/>
                  <a:gd name="connsiteY4" fmla="*/ 45815 h 171830"/>
                  <a:gd name="connsiteX5" fmla="*/ 23908 w 144208"/>
                  <a:gd name="connsiteY5" fmla="*/ 45815 h 171830"/>
                  <a:gd name="connsiteX6" fmla="*/ 0 w 144208"/>
                  <a:gd name="connsiteY6" fmla="*/ 116586 h 171830"/>
                  <a:gd name="connsiteX7" fmla="*/ 23908 w 144208"/>
                  <a:gd name="connsiteY7" fmla="*/ 116586 h 171830"/>
                  <a:gd name="connsiteX8" fmla="*/ 40672 w 144208"/>
                  <a:gd name="connsiteY8" fmla="*/ 116586 h 171830"/>
                  <a:gd name="connsiteX9" fmla="*/ 32290 w 144208"/>
                  <a:gd name="connsiteY9" fmla="*/ 108204 h 171830"/>
                  <a:gd name="connsiteX10" fmla="*/ 23908 w 144208"/>
                  <a:gd name="connsiteY10" fmla="*/ 116586 h 171830"/>
                  <a:gd name="connsiteX11" fmla="*/ 32290 w 144208"/>
                  <a:gd name="connsiteY11" fmla="*/ 124968 h 171830"/>
                  <a:gd name="connsiteX12" fmla="*/ 40672 w 144208"/>
                  <a:gd name="connsiteY12" fmla="*/ 116586 h 171830"/>
                  <a:gd name="connsiteX13" fmla="*/ 40672 w 144208"/>
                  <a:gd name="connsiteY13" fmla="*/ 45815 h 171830"/>
                  <a:gd name="connsiteX14" fmla="*/ 32290 w 144208"/>
                  <a:gd name="connsiteY14" fmla="*/ 37433 h 171830"/>
                  <a:gd name="connsiteX15" fmla="*/ 23908 w 144208"/>
                  <a:gd name="connsiteY15" fmla="*/ 45815 h 171830"/>
                  <a:gd name="connsiteX16" fmla="*/ 32290 w 144208"/>
                  <a:gd name="connsiteY16" fmla="*/ 54197 h 171830"/>
                  <a:gd name="connsiteX17" fmla="*/ 40672 w 144208"/>
                  <a:gd name="connsiteY17" fmla="*/ 45815 h 171830"/>
                  <a:gd name="connsiteX18" fmla="*/ 87821 w 144208"/>
                  <a:gd name="connsiteY18" fmla="*/ 37433 h 171830"/>
                  <a:gd name="connsiteX19" fmla="*/ 122301 w 144208"/>
                  <a:gd name="connsiteY19" fmla="*/ 37433 h 171830"/>
                  <a:gd name="connsiteX20" fmla="*/ 87821 w 144208"/>
                  <a:gd name="connsiteY20" fmla="*/ 77438 h 171830"/>
                  <a:gd name="connsiteX21" fmla="*/ 122301 w 144208"/>
                  <a:gd name="connsiteY21" fmla="*/ 77438 h 171830"/>
                  <a:gd name="connsiteX22" fmla="*/ 87821 w 144208"/>
                  <a:gd name="connsiteY22" fmla="*/ 124968 h 171830"/>
                  <a:gd name="connsiteX23" fmla="*/ 122301 w 144208"/>
                  <a:gd name="connsiteY23" fmla="*/ 124968 h 171830"/>
                  <a:gd name="connsiteX0" fmla="*/ 12287 w 144209"/>
                  <a:gd name="connsiteY0" fmla="*/ 162306 h 171831"/>
                  <a:gd name="connsiteX1" fmla="*/ 12287 w 144209"/>
                  <a:gd name="connsiteY1" fmla="*/ 0 h 171831"/>
                  <a:gd name="connsiteX2" fmla="*/ 144209 w 144209"/>
                  <a:gd name="connsiteY2" fmla="*/ 0 h 171831"/>
                  <a:gd name="connsiteX3" fmla="*/ 144209 w 144209"/>
                  <a:gd name="connsiteY3" fmla="*/ 171831 h 171831"/>
                  <a:gd name="connsiteX4" fmla="*/ 0 w 144209"/>
                  <a:gd name="connsiteY4" fmla="*/ 116586 h 171831"/>
                  <a:gd name="connsiteX5" fmla="*/ 23908 w 144209"/>
                  <a:gd name="connsiteY5" fmla="*/ 116586 h 171831"/>
                  <a:gd name="connsiteX6" fmla="*/ 40672 w 144209"/>
                  <a:gd name="connsiteY6" fmla="*/ 116586 h 171831"/>
                  <a:gd name="connsiteX7" fmla="*/ 32290 w 144209"/>
                  <a:gd name="connsiteY7" fmla="*/ 108204 h 171831"/>
                  <a:gd name="connsiteX8" fmla="*/ 23908 w 144209"/>
                  <a:gd name="connsiteY8" fmla="*/ 116586 h 171831"/>
                  <a:gd name="connsiteX9" fmla="*/ 32290 w 144209"/>
                  <a:gd name="connsiteY9" fmla="*/ 124968 h 171831"/>
                  <a:gd name="connsiteX10" fmla="*/ 40672 w 144209"/>
                  <a:gd name="connsiteY10" fmla="*/ 116586 h 171831"/>
                  <a:gd name="connsiteX11" fmla="*/ 40672 w 144209"/>
                  <a:gd name="connsiteY11" fmla="*/ 45815 h 171831"/>
                  <a:gd name="connsiteX12" fmla="*/ 32290 w 144209"/>
                  <a:gd name="connsiteY12" fmla="*/ 37433 h 171831"/>
                  <a:gd name="connsiteX13" fmla="*/ 23908 w 144209"/>
                  <a:gd name="connsiteY13" fmla="*/ 45815 h 171831"/>
                  <a:gd name="connsiteX14" fmla="*/ 32290 w 144209"/>
                  <a:gd name="connsiteY14" fmla="*/ 54197 h 171831"/>
                  <a:gd name="connsiteX15" fmla="*/ 40672 w 144209"/>
                  <a:gd name="connsiteY15" fmla="*/ 45815 h 171831"/>
                  <a:gd name="connsiteX16" fmla="*/ 87821 w 144209"/>
                  <a:gd name="connsiteY16" fmla="*/ 37433 h 171831"/>
                  <a:gd name="connsiteX17" fmla="*/ 122301 w 144209"/>
                  <a:gd name="connsiteY17" fmla="*/ 37433 h 171831"/>
                  <a:gd name="connsiteX18" fmla="*/ 87821 w 144209"/>
                  <a:gd name="connsiteY18" fmla="*/ 77438 h 171831"/>
                  <a:gd name="connsiteX19" fmla="*/ 122301 w 144209"/>
                  <a:gd name="connsiteY19" fmla="*/ 77438 h 171831"/>
                  <a:gd name="connsiteX20" fmla="*/ 87821 w 144209"/>
                  <a:gd name="connsiteY20" fmla="*/ 124968 h 171831"/>
                  <a:gd name="connsiteX21" fmla="*/ 122301 w 144209"/>
                  <a:gd name="connsiteY21"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28385 w 131922"/>
                  <a:gd name="connsiteY4" fmla="*/ 116586 h 171831"/>
                  <a:gd name="connsiteX5" fmla="*/ 20003 w 131922"/>
                  <a:gd name="connsiteY5" fmla="*/ 108204 h 171831"/>
                  <a:gd name="connsiteX6" fmla="*/ 11621 w 131922"/>
                  <a:gd name="connsiteY6" fmla="*/ 116586 h 171831"/>
                  <a:gd name="connsiteX7" fmla="*/ 20003 w 131922"/>
                  <a:gd name="connsiteY7" fmla="*/ 124968 h 171831"/>
                  <a:gd name="connsiteX8" fmla="*/ 28385 w 131922"/>
                  <a:gd name="connsiteY8" fmla="*/ 116586 h 171831"/>
                  <a:gd name="connsiteX9" fmla="*/ 28385 w 131922"/>
                  <a:gd name="connsiteY9" fmla="*/ 45815 h 171831"/>
                  <a:gd name="connsiteX10" fmla="*/ 20003 w 131922"/>
                  <a:gd name="connsiteY10" fmla="*/ 37433 h 171831"/>
                  <a:gd name="connsiteX11" fmla="*/ 11621 w 131922"/>
                  <a:gd name="connsiteY11" fmla="*/ 45815 h 171831"/>
                  <a:gd name="connsiteX12" fmla="*/ 20003 w 131922"/>
                  <a:gd name="connsiteY12" fmla="*/ 54197 h 171831"/>
                  <a:gd name="connsiteX13" fmla="*/ 28385 w 131922"/>
                  <a:gd name="connsiteY13" fmla="*/ 45815 h 171831"/>
                  <a:gd name="connsiteX14" fmla="*/ 75534 w 131922"/>
                  <a:gd name="connsiteY14" fmla="*/ 37433 h 171831"/>
                  <a:gd name="connsiteX15" fmla="*/ 110014 w 131922"/>
                  <a:gd name="connsiteY15" fmla="*/ 37433 h 171831"/>
                  <a:gd name="connsiteX16" fmla="*/ 75534 w 131922"/>
                  <a:gd name="connsiteY16" fmla="*/ 77438 h 171831"/>
                  <a:gd name="connsiteX17" fmla="*/ 110014 w 131922"/>
                  <a:gd name="connsiteY17" fmla="*/ 77438 h 171831"/>
                  <a:gd name="connsiteX18" fmla="*/ 75534 w 131922"/>
                  <a:gd name="connsiteY18" fmla="*/ 124968 h 171831"/>
                  <a:gd name="connsiteX19" fmla="*/ 110014 w 131922"/>
                  <a:gd name="connsiteY19"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20003 w 131922"/>
                  <a:gd name="connsiteY4" fmla="*/ 124968 h 171831"/>
                  <a:gd name="connsiteX5" fmla="*/ 20003 w 131922"/>
                  <a:gd name="connsiteY5" fmla="*/ 108204 h 171831"/>
                  <a:gd name="connsiteX6" fmla="*/ 11621 w 131922"/>
                  <a:gd name="connsiteY6" fmla="*/ 116586 h 171831"/>
                  <a:gd name="connsiteX7" fmla="*/ 20003 w 131922"/>
                  <a:gd name="connsiteY7" fmla="*/ 124968 h 171831"/>
                  <a:gd name="connsiteX8" fmla="*/ 28385 w 131922"/>
                  <a:gd name="connsiteY8" fmla="*/ 45815 h 171831"/>
                  <a:gd name="connsiteX9" fmla="*/ 20003 w 131922"/>
                  <a:gd name="connsiteY9" fmla="*/ 37433 h 171831"/>
                  <a:gd name="connsiteX10" fmla="*/ 11621 w 131922"/>
                  <a:gd name="connsiteY10" fmla="*/ 45815 h 171831"/>
                  <a:gd name="connsiteX11" fmla="*/ 20003 w 131922"/>
                  <a:gd name="connsiteY11" fmla="*/ 54197 h 171831"/>
                  <a:gd name="connsiteX12" fmla="*/ 28385 w 131922"/>
                  <a:gd name="connsiteY12" fmla="*/ 45815 h 171831"/>
                  <a:gd name="connsiteX13" fmla="*/ 75534 w 131922"/>
                  <a:gd name="connsiteY13" fmla="*/ 37433 h 171831"/>
                  <a:gd name="connsiteX14" fmla="*/ 110014 w 131922"/>
                  <a:gd name="connsiteY14" fmla="*/ 37433 h 171831"/>
                  <a:gd name="connsiteX15" fmla="*/ 75534 w 131922"/>
                  <a:gd name="connsiteY15" fmla="*/ 77438 h 171831"/>
                  <a:gd name="connsiteX16" fmla="*/ 110014 w 131922"/>
                  <a:gd name="connsiteY16" fmla="*/ 77438 h 171831"/>
                  <a:gd name="connsiteX17" fmla="*/ 75534 w 131922"/>
                  <a:gd name="connsiteY17" fmla="*/ 124968 h 171831"/>
                  <a:gd name="connsiteX18" fmla="*/ 110014 w 131922"/>
                  <a:gd name="connsiteY18"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20003 w 131922"/>
                  <a:gd name="connsiteY4" fmla="*/ 124968 h 171831"/>
                  <a:gd name="connsiteX5" fmla="*/ 20003 w 131922"/>
                  <a:gd name="connsiteY5" fmla="*/ 108204 h 171831"/>
                  <a:gd name="connsiteX6" fmla="*/ 20003 w 131922"/>
                  <a:gd name="connsiteY6" fmla="*/ 124968 h 171831"/>
                  <a:gd name="connsiteX7" fmla="*/ 28385 w 131922"/>
                  <a:gd name="connsiteY7" fmla="*/ 45815 h 171831"/>
                  <a:gd name="connsiteX8" fmla="*/ 20003 w 131922"/>
                  <a:gd name="connsiteY8" fmla="*/ 37433 h 171831"/>
                  <a:gd name="connsiteX9" fmla="*/ 11621 w 131922"/>
                  <a:gd name="connsiteY9" fmla="*/ 45815 h 171831"/>
                  <a:gd name="connsiteX10" fmla="*/ 20003 w 131922"/>
                  <a:gd name="connsiteY10" fmla="*/ 54197 h 171831"/>
                  <a:gd name="connsiteX11" fmla="*/ 28385 w 131922"/>
                  <a:gd name="connsiteY11" fmla="*/ 45815 h 171831"/>
                  <a:gd name="connsiteX12" fmla="*/ 75534 w 131922"/>
                  <a:gd name="connsiteY12" fmla="*/ 37433 h 171831"/>
                  <a:gd name="connsiteX13" fmla="*/ 110014 w 131922"/>
                  <a:gd name="connsiteY13" fmla="*/ 37433 h 171831"/>
                  <a:gd name="connsiteX14" fmla="*/ 75534 w 131922"/>
                  <a:gd name="connsiteY14" fmla="*/ 77438 h 171831"/>
                  <a:gd name="connsiteX15" fmla="*/ 110014 w 131922"/>
                  <a:gd name="connsiteY15" fmla="*/ 77438 h 171831"/>
                  <a:gd name="connsiteX16" fmla="*/ 75534 w 131922"/>
                  <a:gd name="connsiteY16" fmla="*/ 124968 h 171831"/>
                  <a:gd name="connsiteX17" fmla="*/ 110014 w 131922"/>
                  <a:gd name="connsiteY17"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28385 w 131922"/>
                  <a:gd name="connsiteY4" fmla="*/ 45815 h 171831"/>
                  <a:gd name="connsiteX5" fmla="*/ 20003 w 131922"/>
                  <a:gd name="connsiteY5" fmla="*/ 37433 h 171831"/>
                  <a:gd name="connsiteX6" fmla="*/ 11621 w 131922"/>
                  <a:gd name="connsiteY6" fmla="*/ 45815 h 171831"/>
                  <a:gd name="connsiteX7" fmla="*/ 20003 w 131922"/>
                  <a:gd name="connsiteY7" fmla="*/ 54197 h 171831"/>
                  <a:gd name="connsiteX8" fmla="*/ 28385 w 131922"/>
                  <a:gd name="connsiteY8" fmla="*/ 45815 h 171831"/>
                  <a:gd name="connsiteX9" fmla="*/ 75534 w 131922"/>
                  <a:gd name="connsiteY9" fmla="*/ 37433 h 171831"/>
                  <a:gd name="connsiteX10" fmla="*/ 110014 w 131922"/>
                  <a:gd name="connsiteY10" fmla="*/ 37433 h 171831"/>
                  <a:gd name="connsiteX11" fmla="*/ 75534 w 131922"/>
                  <a:gd name="connsiteY11" fmla="*/ 77438 h 171831"/>
                  <a:gd name="connsiteX12" fmla="*/ 110014 w 131922"/>
                  <a:gd name="connsiteY12" fmla="*/ 77438 h 171831"/>
                  <a:gd name="connsiteX13" fmla="*/ 75534 w 131922"/>
                  <a:gd name="connsiteY13" fmla="*/ 124968 h 171831"/>
                  <a:gd name="connsiteX14" fmla="*/ 110014 w 131922"/>
                  <a:gd name="connsiteY14"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20003 w 131922"/>
                  <a:gd name="connsiteY4" fmla="*/ 54197 h 171831"/>
                  <a:gd name="connsiteX5" fmla="*/ 20003 w 131922"/>
                  <a:gd name="connsiteY5" fmla="*/ 37433 h 171831"/>
                  <a:gd name="connsiteX6" fmla="*/ 11621 w 131922"/>
                  <a:gd name="connsiteY6" fmla="*/ 45815 h 171831"/>
                  <a:gd name="connsiteX7" fmla="*/ 20003 w 131922"/>
                  <a:gd name="connsiteY7" fmla="*/ 54197 h 171831"/>
                  <a:gd name="connsiteX8" fmla="*/ 75534 w 131922"/>
                  <a:gd name="connsiteY8" fmla="*/ 37433 h 171831"/>
                  <a:gd name="connsiteX9" fmla="*/ 110014 w 131922"/>
                  <a:gd name="connsiteY9" fmla="*/ 37433 h 171831"/>
                  <a:gd name="connsiteX10" fmla="*/ 75534 w 131922"/>
                  <a:gd name="connsiteY10" fmla="*/ 77438 h 171831"/>
                  <a:gd name="connsiteX11" fmla="*/ 110014 w 131922"/>
                  <a:gd name="connsiteY11" fmla="*/ 77438 h 171831"/>
                  <a:gd name="connsiteX12" fmla="*/ 75534 w 131922"/>
                  <a:gd name="connsiteY12" fmla="*/ 124968 h 171831"/>
                  <a:gd name="connsiteX13" fmla="*/ 110014 w 131922"/>
                  <a:gd name="connsiteY13"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11621 w 131922"/>
                  <a:gd name="connsiteY4" fmla="*/ 45815 h 171831"/>
                  <a:gd name="connsiteX5" fmla="*/ 20003 w 131922"/>
                  <a:gd name="connsiteY5" fmla="*/ 37433 h 171831"/>
                  <a:gd name="connsiteX6" fmla="*/ 11621 w 131922"/>
                  <a:gd name="connsiteY6" fmla="*/ 45815 h 171831"/>
                  <a:gd name="connsiteX7" fmla="*/ 75534 w 131922"/>
                  <a:gd name="connsiteY7" fmla="*/ 37433 h 171831"/>
                  <a:gd name="connsiteX8" fmla="*/ 110014 w 131922"/>
                  <a:gd name="connsiteY8" fmla="*/ 37433 h 171831"/>
                  <a:gd name="connsiteX9" fmla="*/ 75534 w 131922"/>
                  <a:gd name="connsiteY9" fmla="*/ 77438 h 171831"/>
                  <a:gd name="connsiteX10" fmla="*/ 110014 w 131922"/>
                  <a:gd name="connsiteY10" fmla="*/ 77438 h 171831"/>
                  <a:gd name="connsiteX11" fmla="*/ 75534 w 131922"/>
                  <a:gd name="connsiteY11" fmla="*/ 124968 h 171831"/>
                  <a:gd name="connsiteX12" fmla="*/ 110014 w 131922"/>
                  <a:gd name="connsiteY12"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75534 w 131922"/>
                  <a:gd name="connsiteY4" fmla="*/ 37433 h 171831"/>
                  <a:gd name="connsiteX5" fmla="*/ 110014 w 131922"/>
                  <a:gd name="connsiteY5" fmla="*/ 37433 h 171831"/>
                  <a:gd name="connsiteX6" fmla="*/ 75534 w 131922"/>
                  <a:gd name="connsiteY6" fmla="*/ 77438 h 171831"/>
                  <a:gd name="connsiteX7" fmla="*/ 110014 w 131922"/>
                  <a:gd name="connsiteY7" fmla="*/ 77438 h 171831"/>
                  <a:gd name="connsiteX8" fmla="*/ 75534 w 131922"/>
                  <a:gd name="connsiteY8" fmla="*/ 124968 h 171831"/>
                  <a:gd name="connsiteX9" fmla="*/ 110014 w 131922"/>
                  <a:gd name="connsiteY9"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75534 w 131922"/>
                  <a:gd name="connsiteY4" fmla="*/ 77438 h 171831"/>
                  <a:gd name="connsiteX5" fmla="*/ 110014 w 131922"/>
                  <a:gd name="connsiteY5" fmla="*/ 77438 h 171831"/>
                  <a:gd name="connsiteX6" fmla="*/ 75534 w 131922"/>
                  <a:gd name="connsiteY6" fmla="*/ 124968 h 171831"/>
                  <a:gd name="connsiteX7" fmla="*/ 110014 w 131922"/>
                  <a:gd name="connsiteY7"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 name="connsiteX4" fmla="*/ 75534 w 131922"/>
                  <a:gd name="connsiteY4" fmla="*/ 124968 h 171831"/>
                  <a:gd name="connsiteX5" fmla="*/ 110014 w 131922"/>
                  <a:gd name="connsiteY5" fmla="*/ 124968 h 171831"/>
                  <a:gd name="connsiteX0" fmla="*/ 0 w 131922"/>
                  <a:gd name="connsiteY0" fmla="*/ 162306 h 171831"/>
                  <a:gd name="connsiteX1" fmla="*/ 0 w 131922"/>
                  <a:gd name="connsiteY1" fmla="*/ 0 h 171831"/>
                  <a:gd name="connsiteX2" fmla="*/ 131922 w 131922"/>
                  <a:gd name="connsiteY2" fmla="*/ 0 h 171831"/>
                  <a:gd name="connsiteX3" fmla="*/ 131922 w 131922"/>
                  <a:gd name="connsiteY3" fmla="*/ 171831 h 171831"/>
                </a:gdLst>
                <a:ahLst/>
                <a:cxnLst>
                  <a:cxn ang="0">
                    <a:pos x="connsiteX0" y="connsiteY0"/>
                  </a:cxn>
                  <a:cxn ang="0">
                    <a:pos x="connsiteX1" y="connsiteY1"/>
                  </a:cxn>
                  <a:cxn ang="0">
                    <a:pos x="connsiteX2" y="connsiteY2"/>
                  </a:cxn>
                  <a:cxn ang="0">
                    <a:pos x="connsiteX3" y="connsiteY3"/>
                  </a:cxn>
                </a:cxnLst>
                <a:rect l="l" t="t" r="r" b="b"/>
                <a:pathLst>
                  <a:path w="131922" h="171831">
                    <a:moveTo>
                      <a:pt x="0" y="162306"/>
                    </a:moveTo>
                    <a:lnTo>
                      <a:pt x="0" y="0"/>
                    </a:lnTo>
                    <a:lnTo>
                      <a:pt x="131922" y="0"/>
                    </a:lnTo>
                    <a:lnTo>
                      <a:pt x="131922" y="171831"/>
                    </a:lnTo>
                  </a:path>
                </a:pathLst>
              </a:custGeom>
              <a:noFill/>
              <a:ln w="12700" cap="flat">
                <a:solidFill>
                  <a:schemeClr val="tx2"/>
                </a:solidFill>
                <a:prstDash val="solid"/>
                <a:miter/>
              </a:ln>
            </p:spPr>
            <p:txBody>
              <a:bodyPr wrap="square" rtlCol="0" anchor="ctr">
                <a:noAutofit/>
              </a:bodyPr>
              <a:lstStyle/>
              <a:p>
                <a:endParaRPr lang="en-US"/>
              </a:p>
            </p:txBody>
          </p:sp>
          <p:sp>
            <p:nvSpPr>
              <p:cNvPr id="30" name="Graphic 53">
                <a:extLst>
                  <a:ext uri="{FF2B5EF4-FFF2-40B4-BE49-F238E27FC236}">
                    <a16:creationId xmlns:a16="http://schemas.microsoft.com/office/drawing/2014/main" id="{660A20C1-883C-4248-B9D5-8DB359F8E684}"/>
                  </a:ext>
                </a:extLst>
              </p:cNvPr>
              <p:cNvSpPr/>
              <p:nvPr/>
            </p:nvSpPr>
            <p:spPr>
              <a:xfrm>
                <a:off x="919263" y="1377426"/>
                <a:ext cx="271106" cy="271104"/>
              </a:xfrm>
              <a:custGeom>
                <a:avLst/>
                <a:gdLst>
                  <a:gd name="connsiteX0" fmla="*/ 224314 w 333375"/>
                  <a:gd name="connsiteY0" fmla="*/ 112205 h 333375"/>
                  <a:gd name="connsiteX1" fmla="*/ 224314 w 333375"/>
                  <a:gd name="connsiteY1" fmla="*/ 0 h 333375"/>
                  <a:gd name="connsiteX2" fmla="*/ 112205 w 333375"/>
                  <a:gd name="connsiteY2" fmla="*/ 0 h 333375"/>
                  <a:gd name="connsiteX3" fmla="*/ 112205 w 333375"/>
                  <a:gd name="connsiteY3" fmla="*/ 112205 h 333375"/>
                  <a:gd name="connsiteX4" fmla="*/ 0 w 333375"/>
                  <a:gd name="connsiteY4" fmla="*/ 112205 h 333375"/>
                  <a:gd name="connsiteX5" fmla="*/ 0 w 333375"/>
                  <a:gd name="connsiteY5" fmla="*/ 224314 h 333375"/>
                  <a:gd name="connsiteX6" fmla="*/ 112205 w 333375"/>
                  <a:gd name="connsiteY6" fmla="*/ 224314 h 333375"/>
                  <a:gd name="connsiteX7" fmla="*/ 112205 w 333375"/>
                  <a:gd name="connsiteY7" fmla="*/ 336518 h 333375"/>
                  <a:gd name="connsiteX8" fmla="*/ 224314 w 333375"/>
                  <a:gd name="connsiteY8" fmla="*/ 336518 h 333375"/>
                  <a:gd name="connsiteX9" fmla="*/ 224314 w 333375"/>
                  <a:gd name="connsiteY9" fmla="*/ 224314 h 333375"/>
                  <a:gd name="connsiteX10" fmla="*/ 336518 w 333375"/>
                  <a:gd name="connsiteY10" fmla="*/ 224314 h 333375"/>
                  <a:gd name="connsiteX11" fmla="*/ 336518 w 333375"/>
                  <a:gd name="connsiteY11" fmla="*/ 11220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333375">
                    <a:moveTo>
                      <a:pt x="224314" y="112205"/>
                    </a:moveTo>
                    <a:lnTo>
                      <a:pt x="224314" y="0"/>
                    </a:lnTo>
                    <a:lnTo>
                      <a:pt x="112205" y="0"/>
                    </a:lnTo>
                    <a:lnTo>
                      <a:pt x="112205" y="112205"/>
                    </a:lnTo>
                    <a:lnTo>
                      <a:pt x="0" y="112205"/>
                    </a:lnTo>
                    <a:lnTo>
                      <a:pt x="0" y="224314"/>
                    </a:lnTo>
                    <a:lnTo>
                      <a:pt x="112205" y="224314"/>
                    </a:lnTo>
                    <a:lnTo>
                      <a:pt x="112205" y="336518"/>
                    </a:lnTo>
                    <a:lnTo>
                      <a:pt x="224314" y="336518"/>
                    </a:lnTo>
                    <a:lnTo>
                      <a:pt x="224314" y="224314"/>
                    </a:lnTo>
                    <a:lnTo>
                      <a:pt x="336518" y="224314"/>
                    </a:lnTo>
                    <a:lnTo>
                      <a:pt x="336518" y="112205"/>
                    </a:lnTo>
                    <a:close/>
                  </a:path>
                </a:pathLst>
              </a:custGeom>
              <a:noFill/>
              <a:ln w="12700" cap="sq">
                <a:solidFill>
                  <a:schemeClr val="accent1"/>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2068721-6102-4FD7-9678-DE2C15C6440D}"/>
                  </a:ext>
                </a:extLst>
              </p:cNvPr>
              <p:cNvSpPr/>
              <p:nvPr/>
            </p:nvSpPr>
            <p:spPr>
              <a:xfrm>
                <a:off x="963376" y="1228345"/>
                <a:ext cx="182880" cy="2410"/>
              </a:xfrm>
              <a:custGeom>
                <a:avLst/>
                <a:gdLst>
                  <a:gd name="connsiteX0" fmla="*/ 0 w 337470"/>
                  <a:gd name="connsiteY0" fmla="*/ 0 h 9525"/>
                  <a:gd name="connsiteX1" fmla="*/ 337471 w 337470"/>
                  <a:gd name="connsiteY1" fmla="*/ 0 h 9525"/>
                </a:gdLst>
                <a:ahLst/>
                <a:cxnLst>
                  <a:cxn ang="0">
                    <a:pos x="connsiteX0" y="connsiteY0"/>
                  </a:cxn>
                  <a:cxn ang="0">
                    <a:pos x="connsiteX1" y="connsiteY1"/>
                  </a:cxn>
                </a:cxnLst>
                <a:rect l="l" t="t" r="r" b="b"/>
                <a:pathLst>
                  <a:path w="337470" h="9525">
                    <a:moveTo>
                      <a:pt x="0" y="0"/>
                    </a:moveTo>
                    <a:lnTo>
                      <a:pt x="337471" y="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Shape 35">
                <a:extLst>
                  <a:ext uri="{FF2B5EF4-FFF2-40B4-BE49-F238E27FC236}">
                    <a16:creationId xmlns:a16="http://schemas.microsoft.com/office/drawing/2014/main" id="{C4B542CF-460B-4AA0-ADE5-D2AF9A738E29}"/>
                  </a:ext>
                </a:extLst>
              </p:cNvPr>
              <p:cNvSpPr/>
              <p:nvPr/>
            </p:nvSpPr>
            <p:spPr>
              <a:xfrm rot="5400000">
                <a:off x="197081" y="2077569"/>
                <a:ext cx="520862" cy="509426"/>
              </a:xfrm>
              <a:custGeom>
                <a:avLst/>
                <a:gdLst>
                  <a:gd name="connsiteX0" fmla="*/ 0 w 520862"/>
                  <a:gd name="connsiteY0" fmla="*/ 264851 h 509426"/>
                  <a:gd name="connsiteX1" fmla="*/ 264851 w 520862"/>
                  <a:gd name="connsiteY1" fmla="*/ 0 h 509426"/>
                  <a:gd name="connsiteX2" fmla="*/ 520862 w 520862"/>
                  <a:gd name="connsiteY2" fmla="*/ 256011 h 509426"/>
                  <a:gd name="connsiteX3" fmla="*/ 244576 w 520862"/>
                  <a:gd name="connsiteY3" fmla="*/ 509426 h 509426"/>
                </a:gdLst>
                <a:ahLst/>
                <a:cxnLst>
                  <a:cxn ang="0">
                    <a:pos x="connsiteX0" y="connsiteY0"/>
                  </a:cxn>
                  <a:cxn ang="0">
                    <a:pos x="connsiteX1" y="connsiteY1"/>
                  </a:cxn>
                  <a:cxn ang="0">
                    <a:pos x="connsiteX2" y="connsiteY2"/>
                  </a:cxn>
                  <a:cxn ang="0">
                    <a:pos x="connsiteX3" y="connsiteY3"/>
                  </a:cxn>
                </a:cxnLst>
                <a:rect l="l" t="t" r="r" b="b"/>
                <a:pathLst>
                  <a:path w="520862" h="509426">
                    <a:moveTo>
                      <a:pt x="0" y="264851"/>
                    </a:moveTo>
                    <a:lnTo>
                      <a:pt x="264851" y="0"/>
                    </a:lnTo>
                    <a:lnTo>
                      <a:pt x="520862" y="256011"/>
                    </a:lnTo>
                    <a:lnTo>
                      <a:pt x="244576" y="509426"/>
                    </a:lnTo>
                    <a:close/>
                  </a:path>
                </a:pathLst>
              </a:custGeom>
              <a:noFill/>
              <a:ln w="12700" cap="flat">
                <a:solidFill>
                  <a:schemeClr val="tx2"/>
                </a:solidFill>
                <a:prstDash val="solid"/>
                <a:miter/>
              </a:ln>
            </p:spPr>
            <p:txBody>
              <a:bodyPr wrap="square" rtlCol="0" anchor="ctr">
                <a:noAutofit/>
              </a:bodyPr>
              <a:lstStyle/>
              <a:p>
                <a:endParaRPr lang="en-US"/>
              </a:p>
            </p:txBody>
          </p:sp>
        </p:grpSp>
        <p:sp>
          <p:nvSpPr>
            <p:cNvPr id="65" name="Rectangle: Rounded Corners 4">
              <a:extLst>
                <a:ext uri="{FF2B5EF4-FFF2-40B4-BE49-F238E27FC236}">
                  <a16:creationId xmlns:a16="http://schemas.microsoft.com/office/drawing/2014/main" id="{03245264-1504-4F23-919E-05841819778B}"/>
                </a:ext>
              </a:extLst>
            </p:cNvPr>
            <p:cNvSpPr/>
            <p:nvPr/>
          </p:nvSpPr>
          <p:spPr bwMode="auto">
            <a:xfrm>
              <a:off x="1738313" y="2325857"/>
              <a:ext cx="531937" cy="464424"/>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Lst>
              <a:ahLst/>
              <a:cxnLst>
                <a:cxn ang="0">
                  <a:pos x="connsiteX0" y="connsiteY0"/>
                </a:cxn>
                <a:cxn ang="0">
                  <a:pos x="connsiteX1" y="connsiteY1"/>
                </a:cxn>
                <a:cxn ang="0">
                  <a:pos x="connsiteX2" y="connsiteY2"/>
                </a:cxn>
                <a:cxn ang="0">
                  <a:pos x="connsiteX3" y="connsiteY3"/>
                </a:cxn>
              </a:cxnLst>
              <a:rect l="l" t="t" r="r" b="b"/>
              <a:pathLst>
                <a:path w="2112909" h="1943046">
                  <a:moveTo>
                    <a:pt x="0" y="1943046"/>
                  </a:moveTo>
                  <a:lnTo>
                    <a:pt x="0" y="249291"/>
                  </a:lnTo>
                  <a:cubicBezTo>
                    <a:pt x="0" y="111611"/>
                    <a:pt x="111611" y="0"/>
                    <a:pt x="249291" y="0"/>
                  </a:cubicBezTo>
                  <a:lnTo>
                    <a:pt x="2112909" y="0"/>
                  </a:lnTo>
                </a:path>
              </a:pathLst>
            </a:cu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solidFill>
                  <a:schemeClr val="tx1"/>
                </a:solidFill>
              </a:endParaRPr>
            </a:p>
          </p:txBody>
        </p:sp>
        <p:sp>
          <p:nvSpPr>
            <p:cNvPr id="66" name="Rectangle: Rounded Corners 4">
              <a:extLst>
                <a:ext uri="{FF2B5EF4-FFF2-40B4-BE49-F238E27FC236}">
                  <a16:creationId xmlns:a16="http://schemas.microsoft.com/office/drawing/2014/main" id="{3B157BDD-984D-4F32-8642-91827378404A}"/>
                </a:ext>
              </a:extLst>
            </p:cNvPr>
            <p:cNvSpPr/>
            <p:nvPr/>
          </p:nvSpPr>
          <p:spPr bwMode="auto">
            <a:xfrm flipH="1">
              <a:off x="1976745" y="2326607"/>
              <a:ext cx="679035" cy="304164"/>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647017"/>
                <a:gd name="connsiteY0" fmla="*/ 1274198 h 1274198"/>
                <a:gd name="connsiteX1" fmla="*/ 534108 w 2647017"/>
                <a:gd name="connsiteY1" fmla="*/ 249291 h 1274198"/>
                <a:gd name="connsiteX2" fmla="*/ 783399 w 2647017"/>
                <a:gd name="connsiteY2" fmla="*/ 0 h 1274198"/>
                <a:gd name="connsiteX3" fmla="*/ 2647017 w 2647017"/>
                <a:gd name="connsiteY3" fmla="*/ 0 h 1274198"/>
                <a:gd name="connsiteX0" fmla="*/ 0 w 2647017"/>
                <a:gd name="connsiteY0" fmla="*/ 1274198 h 1274198"/>
                <a:gd name="connsiteX1" fmla="*/ 783399 w 2647017"/>
                <a:gd name="connsiteY1" fmla="*/ 0 h 1274198"/>
                <a:gd name="connsiteX2" fmla="*/ 2647017 w 2647017"/>
                <a:gd name="connsiteY2" fmla="*/ 0 h 1274198"/>
                <a:gd name="connsiteX0" fmla="*/ 0 w 2647017"/>
                <a:gd name="connsiteY0" fmla="*/ 1274212 h 1274212"/>
                <a:gd name="connsiteX1" fmla="*/ 783399 w 2647017"/>
                <a:gd name="connsiteY1" fmla="*/ 14 h 1274212"/>
                <a:gd name="connsiteX2" fmla="*/ 2647017 w 2647017"/>
                <a:gd name="connsiteY2" fmla="*/ 14 h 1274212"/>
                <a:gd name="connsiteX0" fmla="*/ 0 w 2647017"/>
                <a:gd name="connsiteY0" fmla="*/ 1274212 h 1274212"/>
                <a:gd name="connsiteX1" fmla="*/ 783399 w 2647017"/>
                <a:gd name="connsiteY1" fmla="*/ 14 h 1274212"/>
                <a:gd name="connsiteX2" fmla="*/ 2647017 w 2647017"/>
                <a:gd name="connsiteY2" fmla="*/ 14 h 1274212"/>
                <a:gd name="connsiteX0" fmla="*/ 0 w 2647017"/>
                <a:gd name="connsiteY0" fmla="*/ 1274212 h 1274212"/>
                <a:gd name="connsiteX1" fmla="*/ 783399 w 2647017"/>
                <a:gd name="connsiteY1" fmla="*/ 14 h 1274212"/>
                <a:gd name="connsiteX2" fmla="*/ 2647017 w 2647017"/>
                <a:gd name="connsiteY2" fmla="*/ 14 h 1274212"/>
                <a:gd name="connsiteX0" fmla="*/ 0 w 2647017"/>
                <a:gd name="connsiteY0" fmla="*/ 1274198 h 1274198"/>
                <a:gd name="connsiteX1" fmla="*/ 569459 w 2647017"/>
                <a:gd name="connsiteY1" fmla="*/ 192864 h 1274198"/>
                <a:gd name="connsiteX2" fmla="*/ 783399 w 2647017"/>
                <a:gd name="connsiteY2" fmla="*/ 0 h 1274198"/>
                <a:gd name="connsiteX3" fmla="*/ 2647017 w 2647017"/>
                <a:gd name="connsiteY3" fmla="*/ 0 h 1274198"/>
                <a:gd name="connsiteX0" fmla="*/ 0 w 2647017"/>
                <a:gd name="connsiteY0" fmla="*/ 1275412 h 1275412"/>
                <a:gd name="connsiteX1" fmla="*/ 569459 w 2647017"/>
                <a:gd name="connsiteY1" fmla="*/ 194078 h 1275412"/>
                <a:gd name="connsiteX2" fmla="*/ 783399 w 2647017"/>
                <a:gd name="connsiteY2" fmla="*/ 1214 h 1275412"/>
                <a:gd name="connsiteX3" fmla="*/ 2647017 w 2647017"/>
                <a:gd name="connsiteY3" fmla="*/ 1214 h 1275412"/>
              </a:gdLst>
              <a:ahLst/>
              <a:cxnLst>
                <a:cxn ang="0">
                  <a:pos x="connsiteX0" y="connsiteY0"/>
                </a:cxn>
                <a:cxn ang="0">
                  <a:pos x="connsiteX1" y="connsiteY1"/>
                </a:cxn>
                <a:cxn ang="0">
                  <a:pos x="connsiteX2" y="connsiteY2"/>
                </a:cxn>
                <a:cxn ang="0">
                  <a:pos x="connsiteX3" y="connsiteY3"/>
                </a:cxn>
              </a:cxnLst>
              <a:rect l="l" t="t" r="r" b="b"/>
              <a:pathLst>
                <a:path w="2647017" h="1275412">
                  <a:moveTo>
                    <a:pt x="0" y="1275412"/>
                  </a:moveTo>
                  <a:cubicBezTo>
                    <a:pt x="94910" y="1095190"/>
                    <a:pt x="438893" y="406444"/>
                    <a:pt x="569459" y="194078"/>
                  </a:cubicBezTo>
                  <a:cubicBezTo>
                    <a:pt x="700025" y="-18288"/>
                    <a:pt x="668317" y="-943"/>
                    <a:pt x="783399" y="1214"/>
                  </a:cubicBezTo>
                  <a:cubicBezTo>
                    <a:pt x="898481" y="3371"/>
                    <a:pt x="2025811" y="1214"/>
                    <a:pt x="2647017" y="1214"/>
                  </a:cubicBezTo>
                </a:path>
              </a:pathLst>
            </a:cu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solidFill>
                  <a:schemeClr val="tx1"/>
                </a:solidFill>
              </a:endParaRPr>
            </a:p>
          </p:txBody>
        </p:sp>
        <p:grpSp>
          <p:nvGrpSpPr>
            <p:cNvPr id="55" name="Group 54">
              <a:extLst>
                <a:ext uri="{FF2B5EF4-FFF2-40B4-BE49-F238E27FC236}">
                  <a16:creationId xmlns:a16="http://schemas.microsoft.com/office/drawing/2014/main" id="{6722A035-67F8-454A-BC42-21E630AEFA04}"/>
                </a:ext>
              </a:extLst>
            </p:cNvPr>
            <p:cNvGrpSpPr/>
            <p:nvPr/>
          </p:nvGrpSpPr>
          <p:grpSpPr>
            <a:xfrm rot="900000">
              <a:off x="2516270" y="2661211"/>
              <a:ext cx="632730" cy="829360"/>
              <a:chOff x="2441888" y="2573761"/>
              <a:chExt cx="736775" cy="965736"/>
            </a:xfrm>
          </p:grpSpPr>
          <p:sp>
            <p:nvSpPr>
              <p:cNvPr id="39" name="Freeform: Shape 38">
                <a:extLst>
                  <a:ext uri="{FF2B5EF4-FFF2-40B4-BE49-F238E27FC236}">
                    <a16:creationId xmlns:a16="http://schemas.microsoft.com/office/drawing/2014/main" id="{5A0335A1-A707-44A6-8D24-626C8CCB84D5}"/>
                  </a:ext>
                </a:extLst>
              </p:cNvPr>
              <p:cNvSpPr/>
              <p:nvPr/>
            </p:nvSpPr>
            <p:spPr>
              <a:xfrm flipH="1">
                <a:off x="2584242" y="2751608"/>
                <a:ext cx="594422" cy="787888"/>
              </a:xfrm>
              <a:custGeom>
                <a:avLst/>
                <a:gdLst>
                  <a:gd name="connsiteX0" fmla="*/ 421766 w 716148"/>
                  <a:gd name="connsiteY0" fmla="*/ 377455 h 952178"/>
                  <a:gd name="connsiteX1" fmla="*/ 374970 w 716148"/>
                  <a:gd name="connsiteY1" fmla="*/ 424251 h 952178"/>
                  <a:gd name="connsiteX2" fmla="*/ 583282 w 716148"/>
                  <a:gd name="connsiteY2" fmla="*/ 215939 h 952178"/>
                  <a:gd name="connsiteX3" fmla="*/ 583282 w 716148"/>
                  <a:gd name="connsiteY3" fmla="*/ 132539 h 952178"/>
                  <a:gd name="connsiteX4" fmla="*/ 499881 w 716148"/>
                  <a:gd name="connsiteY4" fmla="*/ 132539 h 952178"/>
                  <a:gd name="connsiteX5" fmla="*/ 497052 w 716148"/>
                  <a:gd name="connsiteY5" fmla="*/ 135368 h 952178"/>
                  <a:gd name="connsiteX6" fmla="*/ 160429 w 716148"/>
                  <a:gd name="connsiteY6" fmla="*/ 471981 h 952178"/>
                  <a:gd name="connsiteX7" fmla="*/ 124767 w 716148"/>
                  <a:gd name="connsiteY7" fmla="*/ 457074 h 952178"/>
                  <a:gd name="connsiteX8" fmla="*/ 124767 w 716148"/>
                  <a:gd name="connsiteY8" fmla="*/ 366882 h 952178"/>
                  <a:gd name="connsiteX9" fmla="*/ 62303 w 716148"/>
                  <a:gd name="connsiteY9" fmla="*/ 304427 h 952178"/>
                  <a:gd name="connsiteX10" fmla="*/ -153 w 716148"/>
                  <a:gd name="connsiteY10" fmla="*/ 366882 h 952178"/>
                  <a:gd name="connsiteX11" fmla="*/ -324 w 716148"/>
                  <a:gd name="connsiteY11" fmla="*/ 674254 h 952178"/>
                  <a:gd name="connsiteX12" fmla="*/ 83267 w 716148"/>
                  <a:gd name="connsiteY12" fmla="*/ 882766 h 952178"/>
                  <a:gd name="connsiteX13" fmla="*/ 416499 w 716148"/>
                  <a:gd name="connsiteY13" fmla="*/ 882775 h 952178"/>
                  <a:gd name="connsiteX14" fmla="*/ 576881 w 716148"/>
                  <a:gd name="connsiteY14" fmla="*/ 722393 h 952178"/>
                  <a:gd name="connsiteX15" fmla="*/ 585749 w 716148"/>
                  <a:gd name="connsiteY15" fmla="*/ 650499 h 952178"/>
                  <a:gd name="connsiteX16" fmla="*/ 421766 w 716148"/>
                  <a:gd name="connsiteY16" fmla="*/ 377455 h 952178"/>
                  <a:gd name="connsiteX17" fmla="*/ 583282 w 716148"/>
                  <a:gd name="connsiteY17" fmla="*/ 215939 h 952178"/>
                  <a:gd name="connsiteX18" fmla="*/ 467429 w 716148"/>
                  <a:gd name="connsiteY18" fmla="*/ 331792 h 952178"/>
                  <a:gd name="connsiteX19" fmla="*/ 664607 w 716148"/>
                  <a:gd name="connsiteY19" fmla="*/ 297273 h 952178"/>
                  <a:gd name="connsiteX20" fmla="*/ 664797 w 716148"/>
                  <a:gd name="connsiteY20" fmla="*/ 50652 h 952178"/>
                  <a:gd name="connsiteX21" fmla="*/ 418176 w 716148"/>
                  <a:gd name="connsiteY21" fmla="*/ 50833 h 952178"/>
                  <a:gd name="connsiteX22" fmla="*/ 383838 w 716148"/>
                  <a:gd name="connsiteY22" fmla="*/ 248582 h 952178"/>
                  <a:gd name="connsiteX0" fmla="*/ 422123 w 708505"/>
                  <a:gd name="connsiteY0" fmla="*/ 327093 h 901470"/>
                  <a:gd name="connsiteX1" fmla="*/ 375327 w 708505"/>
                  <a:gd name="connsiteY1" fmla="*/ 373889 h 901470"/>
                  <a:gd name="connsiteX2" fmla="*/ 583639 w 708505"/>
                  <a:gd name="connsiteY2" fmla="*/ 165577 h 901470"/>
                  <a:gd name="connsiteX3" fmla="*/ 583639 w 708505"/>
                  <a:gd name="connsiteY3" fmla="*/ 82177 h 901470"/>
                  <a:gd name="connsiteX4" fmla="*/ 500238 w 708505"/>
                  <a:gd name="connsiteY4" fmla="*/ 82177 h 901470"/>
                  <a:gd name="connsiteX5" fmla="*/ 497409 w 708505"/>
                  <a:gd name="connsiteY5" fmla="*/ 85006 h 901470"/>
                  <a:gd name="connsiteX6" fmla="*/ 160786 w 708505"/>
                  <a:gd name="connsiteY6" fmla="*/ 421619 h 901470"/>
                  <a:gd name="connsiteX7" fmla="*/ 125124 w 708505"/>
                  <a:gd name="connsiteY7" fmla="*/ 406712 h 901470"/>
                  <a:gd name="connsiteX8" fmla="*/ 125124 w 708505"/>
                  <a:gd name="connsiteY8" fmla="*/ 316520 h 901470"/>
                  <a:gd name="connsiteX9" fmla="*/ 62660 w 708505"/>
                  <a:gd name="connsiteY9" fmla="*/ 254065 h 901470"/>
                  <a:gd name="connsiteX10" fmla="*/ 204 w 708505"/>
                  <a:gd name="connsiteY10" fmla="*/ 316520 h 901470"/>
                  <a:gd name="connsiteX11" fmla="*/ 33 w 708505"/>
                  <a:gd name="connsiteY11" fmla="*/ 623892 h 901470"/>
                  <a:gd name="connsiteX12" fmla="*/ 83624 w 708505"/>
                  <a:gd name="connsiteY12" fmla="*/ 832404 h 901470"/>
                  <a:gd name="connsiteX13" fmla="*/ 416856 w 708505"/>
                  <a:gd name="connsiteY13" fmla="*/ 832413 h 901470"/>
                  <a:gd name="connsiteX14" fmla="*/ 577238 w 708505"/>
                  <a:gd name="connsiteY14" fmla="*/ 672031 h 901470"/>
                  <a:gd name="connsiteX15" fmla="*/ 586106 w 708505"/>
                  <a:gd name="connsiteY15" fmla="*/ 600137 h 901470"/>
                  <a:gd name="connsiteX16" fmla="*/ 422123 w 708505"/>
                  <a:gd name="connsiteY16" fmla="*/ 327093 h 901470"/>
                  <a:gd name="connsiteX17" fmla="*/ 583639 w 708505"/>
                  <a:gd name="connsiteY17" fmla="*/ 165577 h 901470"/>
                  <a:gd name="connsiteX18" fmla="*/ 467786 w 708505"/>
                  <a:gd name="connsiteY18" fmla="*/ 281430 h 901470"/>
                  <a:gd name="connsiteX19" fmla="*/ 664964 w 708505"/>
                  <a:gd name="connsiteY19" fmla="*/ 246911 h 901470"/>
                  <a:gd name="connsiteX20" fmla="*/ 665154 w 708505"/>
                  <a:gd name="connsiteY20" fmla="*/ 290 h 901470"/>
                  <a:gd name="connsiteX21" fmla="*/ 384195 w 708505"/>
                  <a:gd name="connsiteY21" fmla="*/ 198220 h 901470"/>
                  <a:gd name="connsiteX0" fmla="*/ 422123 w 665891"/>
                  <a:gd name="connsiteY0" fmla="*/ 262183 h 836560"/>
                  <a:gd name="connsiteX1" fmla="*/ 375327 w 665891"/>
                  <a:gd name="connsiteY1" fmla="*/ 308979 h 836560"/>
                  <a:gd name="connsiteX2" fmla="*/ 583639 w 665891"/>
                  <a:gd name="connsiteY2" fmla="*/ 100667 h 836560"/>
                  <a:gd name="connsiteX3" fmla="*/ 583639 w 665891"/>
                  <a:gd name="connsiteY3" fmla="*/ 17267 h 836560"/>
                  <a:gd name="connsiteX4" fmla="*/ 500238 w 665891"/>
                  <a:gd name="connsiteY4" fmla="*/ 17267 h 836560"/>
                  <a:gd name="connsiteX5" fmla="*/ 497409 w 665891"/>
                  <a:gd name="connsiteY5" fmla="*/ 20096 h 836560"/>
                  <a:gd name="connsiteX6" fmla="*/ 160786 w 665891"/>
                  <a:gd name="connsiteY6" fmla="*/ 356709 h 836560"/>
                  <a:gd name="connsiteX7" fmla="*/ 125124 w 665891"/>
                  <a:gd name="connsiteY7" fmla="*/ 341802 h 836560"/>
                  <a:gd name="connsiteX8" fmla="*/ 125124 w 665891"/>
                  <a:gd name="connsiteY8" fmla="*/ 251610 h 836560"/>
                  <a:gd name="connsiteX9" fmla="*/ 62660 w 665891"/>
                  <a:gd name="connsiteY9" fmla="*/ 189155 h 836560"/>
                  <a:gd name="connsiteX10" fmla="*/ 204 w 665891"/>
                  <a:gd name="connsiteY10" fmla="*/ 251610 h 836560"/>
                  <a:gd name="connsiteX11" fmla="*/ 33 w 665891"/>
                  <a:gd name="connsiteY11" fmla="*/ 558982 h 836560"/>
                  <a:gd name="connsiteX12" fmla="*/ 83624 w 665891"/>
                  <a:gd name="connsiteY12" fmla="*/ 767494 h 836560"/>
                  <a:gd name="connsiteX13" fmla="*/ 416856 w 665891"/>
                  <a:gd name="connsiteY13" fmla="*/ 767503 h 836560"/>
                  <a:gd name="connsiteX14" fmla="*/ 577238 w 665891"/>
                  <a:gd name="connsiteY14" fmla="*/ 607121 h 836560"/>
                  <a:gd name="connsiteX15" fmla="*/ 586106 w 665891"/>
                  <a:gd name="connsiteY15" fmla="*/ 535227 h 836560"/>
                  <a:gd name="connsiteX16" fmla="*/ 422123 w 665891"/>
                  <a:gd name="connsiteY16" fmla="*/ 262183 h 836560"/>
                  <a:gd name="connsiteX17" fmla="*/ 583639 w 665891"/>
                  <a:gd name="connsiteY17" fmla="*/ 100667 h 836560"/>
                  <a:gd name="connsiteX18" fmla="*/ 467786 w 665891"/>
                  <a:gd name="connsiteY18" fmla="*/ 216520 h 836560"/>
                  <a:gd name="connsiteX19" fmla="*/ 664964 w 665891"/>
                  <a:gd name="connsiteY19" fmla="*/ 182001 h 836560"/>
                  <a:gd name="connsiteX20" fmla="*/ 384195 w 665891"/>
                  <a:gd name="connsiteY20" fmla="*/ 133310 h 836560"/>
                  <a:gd name="connsiteX0" fmla="*/ 422123 w 600905"/>
                  <a:gd name="connsiteY0" fmla="*/ 262183 h 836560"/>
                  <a:gd name="connsiteX1" fmla="*/ 375327 w 600905"/>
                  <a:gd name="connsiteY1" fmla="*/ 308979 h 836560"/>
                  <a:gd name="connsiteX2" fmla="*/ 583639 w 600905"/>
                  <a:gd name="connsiteY2" fmla="*/ 100667 h 836560"/>
                  <a:gd name="connsiteX3" fmla="*/ 583639 w 600905"/>
                  <a:gd name="connsiteY3" fmla="*/ 17267 h 836560"/>
                  <a:gd name="connsiteX4" fmla="*/ 500238 w 600905"/>
                  <a:gd name="connsiteY4" fmla="*/ 17267 h 836560"/>
                  <a:gd name="connsiteX5" fmla="*/ 497409 w 600905"/>
                  <a:gd name="connsiteY5" fmla="*/ 20096 h 836560"/>
                  <a:gd name="connsiteX6" fmla="*/ 160786 w 600905"/>
                  <a:gd name="connsiteY6" fmla="*/ 356709 h 836560"/>
                  <a:gd name="connsiteX7" fmla="*/ 125124 w 600905"/>
                  <a:gd name="connsiteY7" fmla="*/ 341802 h 836560"/>
                  <a:gd name="connsiteX8" fmla="*/ 125124 w 600905"/>
                  <a:gd name="connsiteY8" fmla="*/ 251610 h 836560"/>
                  <a:gd name="connsiteX9" fmla="*/ 62660 w 600905"/>
                  <a:gd name="connsiteY9" fmla="*/ 189155 h 836560"/>
                  <a:gd name="connsiteX10" fmla="*/ 204 w 600905"/>
                  <a:gd name="connsiteY10" fmla="*/ 251610 h 836560"/>
                  <a:gd name="connsiteX11" fmla="*/ 33 w 600905"/>
                  <a:gd name="connsiteY11" fmla="*/ 558982 h 836560"/>
                  <a:gd name="connsiteX12" fmla="*/ 83624 w 600905"/>
                  <a:gd name="connsiteY12" fmla="*/ 767494 h 836560"/>
                  <a:gd name="connsiteX13" fmla="*/ 416856 w 600905"/>
                  <a:gd name="connsiteY13" fmla="*/ 767503 h 836560"/>
                  <a:gd name="connsiteX14" fmla="*/ 577238 w 600905"/>
                  <a:gd name="connsiteY14" fmla="*/ 607121 h 836560"/>
                  <a:gd name="connsiteX15" fmla="*/ 586106 w 600905"/>
                  <a:gd name="connsiteY15" fmla="*/ 535227 h 836560"/>
                  <a:gd name="connsiteX16" fmla="*/ 422123 w 600905"/>
                  <a:gd name="connsiteY16" fmla="*/ 262183 h 836560"/>
                  <a:gd name="connsiteX17" fmla="*/ 583639 w 600905"/>
                  <a:gd name="connsiteY17" fmla="*/ 100667 h 836560"/>
                  <a:gd name="connsiteX18" fmla="*/ 467786 w 600905"/>
                  <a:gd name="connsiteY18" fmla="*/ 216520 h 836560"/>
                  <a:gd name="connsiteX19" fmla="*/ 384195 w 600905"/>
                  <a:gd name="connsiteY19" fmla="*/ 133310 h 836560"/>
                  <a:gd name="connsiteX0" fmla="*/ 422123 w 600905"/>
                  <a:gd name="connsiteY0" fmla="*/ 262183 h 836560"/>
                  <a:gd name="connsiteX1" fmla="*/ 375327 w 600905"/>
                  <a:gd name="connsiteY1" fmla="*/ 308979 h 836560"/>
                  <a:gd name="connsiteX2" fmla="*/ 583639 w 600905"/>
                  <a:gd name="connsiteY2" fmla="*/ 100667 h 836560"/>
                  <a:gd name="connsiteX3" fmla="*/ 583639 w 600905"/>
                  <a:gd name="connsiteY3" fmla="*/ 17267 h 836560"/>
                  <a:gd name="connsiteX4" fmla="*/ 500238 w 600905"/>
                  <a:gd name="connsiteY4" fmla="*/ 17267 h 836560"/>
                  <a:gd name="connsiteX5" fmla="*/ 497409 w 600905"/>
                  <a:gd name="connsiteY5" fmla="*/ 20096 h 836560"/>
                  <a:gd name="connsiteX6" fmla="*/ 160786 w 600905"/>
                  <a:gd name="connsiteY6" fmla="*/ 356709 h 836560"/>
                  <a:gd name="connsiteX7" fmla="*/ 125124 w 600905"/>
                  <a:gd name="connsiteY7" fmla="*/ 341802 h 836560"/>
                  <a:gd name="connsiteX8" fmla="*/ 125124 w 600905"/>
                  <a:gd name="connsiteY8" fmla="*/ 251610 h 836560"/>
                  <a:gd name="connsiteX9" fmla="*/ 62660 w 600905"/>
                  <a:gd name="connsiteY9" fmla="*/ 189155 h 836560"/>
                  <a:gd name="connsiteX10" fmla="*/ 204 w 600905"/>
                  <a:gd name="connsiteY10" fmla="*/ 251610 h 836560"/>
                  <a:gd name="connsiteX11" fmla="*/ 33 w 600905"/>
                  <a:gd name="connsiteY11" fmla="*/ 558982 h 836560"/>
                  <a:gd name="connsiteX12" fmla="*/ 83624 w 600905"/>
                  <a:gd name="connsiteY12" fmla="*/ 767494 h 836560"/>
                  <a:gd name="connsiteX13" fmla="*/ 416856 w 600905"/>
                  <a:gd name="connsiteY13" fmla="*/ 767503 h 836560"/>
                  <a:gd name="connsiteX14" fmla="*/ 577238 w 600905"/>
                  <a:gd name="connsiteY14" fmla="*/ 607121 h 836560"/>
                  <a:gd name="connsiteX15" fmla="*/ 586106 w 600905"/>
                  <a:gd name="connsiteY15" fmla="*/ 535227 h 836560"/>
                  <a:gd name="connsiteX16" fmla="*/ 422123 w 600905"/>
                  <a:gd name="connsiteY16" fmla="*/ 262183 h 836560"/>
                  <a:gd name="connsiteX17" fmla="*/ 583639 w 600905"/>
                  <a:gd name="connsiteY17" fmla="*/ 100667 h 836560"/>
                  <a:gd name="connsiteX0" fmla="*/ 422123 w 600905"/>
                  <a:gd name="connsiteY0" fmla="*/ 256414 h 830791"/>
                  <a:gd name="connsiteX1" fmla="*/ 375327 w 600905"/>
                  <a:gd name="connsiteY1" fmla="*/ 303210 h 830791"/>
                  <a:gd name="connsiteX2" fmla="*/ 583639 w 600905"/>
                  <a:gd name="connsiteY2" fmla="*/ 94898 h 830791"/>
                  <a:gd name="connsiteX3" fmla="*/ 583639 w 600905"/>
                  <a:gd name="connsiteY3" fmla="*/ 11498 h 830791"/>
                  <a:gd name="connsiteX4" fmla="*/ 500238 w 600905"/>
                  <a:gd name="connsiteY4" fmla="*/ 11498 h 830791"/>
                  <a:gd name="connsiteX5" fmla="*/ 468834 w 600905"/>
                  <a:gd name="connsiteY5" fmla="*/ 42902 h 830791"/>
                  <a:gd name="connsiteX6" fmla="*/ 160786 w 600905"/>
                  <a:gd name="connsiteY6" fmla="*/ 350940 h 830791"/>
                  <a:gd name="connsiteX7" fmla="*/ 125124 w 600905"/>
                  <a:gd name="connsiteY7" fmla="*/ 336033 h 830791"/>
                  <a:gd name="connsiteX8" fmla="*/ 125124 w 600905"/>
                  <a:gd name="connsiteY8" fmla="*/ 245841 h 830791"/>
                  <a:gd name="connsiteX9" fmla="*/ 62660 w 600905"/>
                  <a:gd name="connsiteY9" fmla="*/ 183386 h 830791"/>
                  <a:gd name="connsiteX10" fmla="*/ 204 w 600905"/>
                  <a:gd name="connsiteY10" fmla="*/ 245841 h 830791"/>
                  <a:gd name="connsiteX11" fmla="*/ 33 w 600905"/>
                  <a:gd name="connsiteY11" fmla="*/ 553213 h 830791"/>
                  <a:gd name="connsiteX12" fmla="*/ 83624 w 600905"/>
                  <a:gd name="connsiteY12" fmla="*/ 761725 h 830791"/>
                  <a:gd name="connsiteX13" fmla="*/ 416856 w 600905"/>
                  <a:gd name="connsiteY13" fmla="*/ 761734 h 830791"/>
                  <a:gd name="connsiteX14" fmla="*/ 577238 w 600905"/>
                  <a:gd name="connsiteY14" fmla="*/ 601352 h 830791"/>
                  <a:gd name="connsiteX15" fmla="*/ 586106 w 600905"/>
                  <a:gd name="connsiteY15" fmla="*/ 529458 h 830791"/>
                  <a:gd name="connsiteX16" fmla="*/ 422123 w 600905"/>
                  <a:gd name="connsiteY16" fmla="*/ 256414 h 830791"/>
                  <a:gd name="connsiteX17" fmla="*/ 583639 w 600905"/>
                  <a:gd name="connsiteY17" fmla="*/ 94898 h 830791"/>
                  <a:gd name="connsiteX0" fmla="*/ 422123 w 600905"/>
                  <a:gd name="connsiteY0" fmla="*/ 256414 h 830791"/>
                  <a:gd name="connsiteX1" fmla="*/ 375327 w 600905"/>
                  <a:gd name="connsiteY1" fmla="*/ 303210 h 830791"/>
                  <a:gd name="connsiteX2" fmla="*/ 583639 w 600905"/>
                  <a:gd name="connsiteY2" fmla="*/ 94898 h 830791"/>
                  <a:gd name="connsiteX3" fmla="*/ 583639 w 600905"/>
                  <a:gd name="connsiteY3" fmla="*/ 11498 h 830791"/>
                  <a:gd name="connsiteX4" fmla="*/ 500238 w 600905"/>
                  <a:gd name="connsiteY4" fmla="*/ 11498 h 830791"/>
                  <a:gd name="connsiteX5" fmla="*/ 468834 w 600905"/>
                  <a:gd name="connsiteY5" fmla="*/ 42902 h 830791"/>
                  <a:gd name="connsiteX6" fmla="*/ 198886 w 600905"/>
                  <a:gd name="connsiteY6" fmla="*/ 308077 h 830791"/>
                  <a:gd name="connsiteX7" fmla="*/ 125124 w 600905"/>
                  <a:gd name="connsiteY7" fmla="*/ 336033 h 830791"/>
                  <a:gd name="connsiteX8" fmla="*/ 125124 w 600905"/>
                  <a:gd name="connsiteY8" fmla="*/ 245841 h 830791"/>
                  <a:gd name="connsiteX9" fmla="*/ 62660 w 600905"/>
                  <a:gd name="connsiteY9" fmla="*/ 183386 h 830791"/>
                  <a:gd name="connsiteX10" fmla="*/ 204 w 600905"/>
                  <a:gd name="connsiteY10" fmla="*/ 245841 h 830791"/>
                  <a:gd name="connsiteX11" fmla="*/ 33 w 600905"/>
                  <a:gd name="connsiteY11" fmla="*/ 553213 h 830791"/>
                  <a:gd name="connsiteX12" fmla="*/ 83624 w 600905"/>
                  <a:gd name="connsiteY12" fmla="*/ 761725 h 830791"/>
                  <a:gd name="connsiteX13" fmla="*/ 416856 w 600905"/>
                  <a:gd name="connsiteY13" fmla="*/ 761734 h 830791"/>
                  <a:gd name="connsiteX14" fmla="*/ 577238 w 600905"/>
                  <a:gd name="connsiteY14" fmla="*/ 601352 h 830791"/>
                  <a:gd name="connsiteX15" fmla="*/ 586106 w 600905"/>
                  <a:gd name="connsiteY15" fmla="*/ 529458 h 830791"/>
                  <a:gd name="connsiteX16" fmla="*/ 422123 w 600905"/>
                  <a:gd name="connsiteY16" fmla="*/ 256414 h 830791"/>
                  <a:gd name="connsiteX17" fmla="*/ 583639 w 600905"/>
                  <a:gd name="connsiteY17" fmla="*/ 94898 h 830791"/>
                  <a:gd name="connsiteX0" fmla="*/ 422123 w 594425"/>
                  <a:gd name="connsiteY0" fmla="*/ 255022 h 829399"/>
                  <a:gd name="connsiteX1" fmla="*/ 375327 w 594425"/>
                  <a:gd name="connsiteY1" fmla="*/ 301818 h 829399"/>
                  <a:gd name="connsiteX2" fmla="*/ 552683 w 594425"/>
                  <a:gd name="connsiteY2" fmla="*/ 129225 h 829399"/>
                  <a:gd name="connsiteX3" fmla="*/ 583639 w 594425"/>
                  <a:gd name="connsiteY3" fmla="*/ 10106 h 829399"/>
                  <a:gd name="connsiteX4" fmla="*/ 500238 w 594425"/>
                  <a:gd name="connsiteY4" fmla="*/ 10106 h 829399"/>
                  <a:gd name="connsiteX5" fmla="*/ 468834 w 594425"/>
                  <a:gd name="connsiteY5" fmla="*/ 41510 h 829399"/>
                  <a:gd name="connsiteX6" fmla="*/ 198886 w 594425"/>
                  <a:gd name="connsiteY6" fmla="*/ 306685 h 829399"/>
                  <a:gd name="connsiteX7" fmla="*/ 125124 w 594425"/>
                  <a:gd name="connsiteY7" fmla="*/ 334641 h 829399"/>
                  <a:gd name="connsiteX8" fmla="*/ 125124 w 594425"/>
                  <a:gd name="connsiteY8" fmla="*/ 244449 h 829399"/>
                  <a:gd name="connsiteX9" fmla="*/ 62660 w 594425"/>
                  <a:gd name="connsiteY9" fmla="*/ 181994 h 829399"/>
                  <a:gd name="connsiteX10" fmla="*/ 204 w 594425"/>
                  <a:gd name="connsiteY10" fmla="*/ 244449 h 829399"/>
                  <a:gd name="connsiteX11" fmla="*/ 33 w 594425"/>
                  <a:gd name="connsiteY11" fmla="*/ 551821 h 829399"/>
                  <a:gd name="connsiteX12" fmla="*/ 83624 w 594425"/>
                  <a:gd name="connsiteY12" fmla="*/ 760333 h 829399"/>
                  <a:gd name="connsiteX13" fmla="*/ 416856 w 594425"/>
                  <a:gd name="connsiteY13" fmla="*/ 760342 h 829399"/>
                  <a:gd name="connsiteX14" fmla="*/ 577238 w 594425"/>
                  <a:gd name="connsiteY14" fmla="*/ 599960 h 829399"/>
                  <a:gd name="connsiteX15" fmla="*/ 586106 w 594425"/>
                  <a:gd name="connsiteY15" fmla="*/ 528066 h 829399"/>
                  <a:gd name="connsiteX16" fmla="*/ 422123 w 594425"/>
                  <a:gd name="connsiteY16" fmla="*/ 255022 h 829399"/>
                  <a:gd name="connsiteX17" fmla="*/ 552683 w 594425"/>
                  <a:gd name="connsiteY17" fmla="*/ 129225 h 829399"/>
                  <a:gd name="connsiteX0" fmla="*/ 422123 w 594425"/>
                  <a:gd name="connsiteY0" fmla="*/ 254441 h 828818"/>
                  <a:gd name="connsiteX1" fmla="*/ 375327 w 594425"/>
                  <a:gd name="connsiteY1" fmla="*/ 301237 h 828818"/>
                  <a:gd name="connsiteX2" fmla="*/ 552683 w 594425"/>
                  <a:gd name="connsiteY2" fmla="*/ 128644 h 828818"/>
                  <a:gd name="connsiteX3" fmla="*/ 500238 w 594425"/>
                  <a:gd name="connsiteY3" fmla="*/ 9525 h 828818"/>
                  <a:gd name="connsiteX4" fmla="*/ 468834 w 594425"/>
                  <a:gd name="connsiteY4" fmla="*/ 40929 h 828818"/>
                  <a:gd name="connsiteX5" fmla="*/ 198886 w 594425"/>
                  <a:gd name="connsiteY5" fmla="*/ 306104 h 828818"/>
                  <a:gd name="connsiteX6" fmla="*/ 125124 w 594425"/>
                  <a:gd name="connsiteY6" fmla="*/ 334060 h 828818"/>
                  <a:gd name="connsiteX7" fmla="*/ 125124 w 594425"/>
                  <a:gd name="connsiteY7" fmla="*/ 243868 h 828818"/>
                  <a:gd name="connsiteX8" fmla="*/ 62660 w 594425"/>
                  <a:gd name="connsiteY8" fmla="*/ 181413 h 828818"/>
                  <a:gd name="connsiteX9" fmla="*/ 204 w 594425"/>
                  <a:gd name="connsiteY9" fmla="*/ 243868 h 828818"/>
                  <a:gd name="connsiteX10" fmla="*/ 33 w 594425"/>
                  <a:gd name="connsiteY10" fmla="*/ 551240 h 828818"/>
                  <a:gd name="connsiteX11" fmla="*/ 83624 w 594425"/>
                  <a:gd name="connsiteY11" fmla="*/ 759752 h 828818"/>
                  <a:gd name="connsiteX12" fmla="*/ 416856 w 594425"/>
                  <a:gd name="connsiteY12" fmla="*/ 759761 h 828818"/>
                  <a:gd name="connsiteX13" fmla="*/ 577238 w 594425"/>
                  <a:gd name="connsiteY13" fmla="*/ 599379 h 828818"/>
                  <a:gd name="connsiteX14" fmla="*/ 586106 w 594425"/>
                  <a:gd name="connsiteY14" fmla="*/ 527485 h 828818"/>
                  <a:gd name="connsiteX15" fmla="*/ 422123 w 594425"/>
                  <a:gd name="connsiteY15" fmla="*/ 254441 h 828818"/>
                  <a:gd name="connsiteX16" fmla="*/ 552683 w 594425"/>
                  <a:gd name="connsiteY16" fmla="*/ 128644 h 828818"/>
                  <a:gd name="connsiteX0" fmla="*/ 422123 w 594425"/>
                  <a:gd name="connsiteY0" fmla="*/ 219842 h 794219"/>
                  <a:gd name="connsiteX1" fmla="*/ 375327 w 594425"/>
                  <a:gd name="connsiteY1" fmla="*/ 266638 h 794219"/>
                  <a:gd name="connsiteX2" fmla="*/ 552683 w 594425"/>
                  <a:gd name="connsiteY2" fmla="*/ 94045 h 794219"/>
                  <a:gd name="connsiteX3" fmla="*/ 468834 w 594425"/>
                  <a:gd name="connsiteY3" fmla="*/ 6330 h 794219"/>
                  <a:gd name="connsiteX4" fmla="*/ 198886 w 594425"/>
                  <a:gd name="connsiteY4" fmla="*/ 271505 h 794219"/>
                  <a:gd name="connsiteX5" fmla="*/ 125124 w 594425"/>
                  <a:gd name="connsiteY5" fmla="*/ 299461 h 794219"/>
                  <a:gd name="connsiteX6" fmla="*/ 125124 w 594425"/>
                  <a:gd name="connsiteY6" fmla="*/ 209269 h 794219"/>
                  <a:gd name="connsiteX7" fmla="*/ 62660 w 594425"/>
                  <a:gd name="connsiteY7" fmla="*/ 146814 h 794219"/>
                  <a:gd name="connsiteX8" fmla="*/ 204 w 594425"/>
                  <a:gd name="connsiteY8" fmla="*/ 209269 h 794219"/>
                  <a:gd name="connsiteX9" fmla="*/ 33 w 594425"/>
                  <a:gd name="connsiteY9" fmla="*/ 516641 h 794219"/>
                  <a:gd name="connsiteX10" fmla="*/ 83624 w 594425"/>
                  <a:gd name="connsiteY10" fmla="*/ 725153 h 794219"/>
                  <a:gd name="connsiteX11" fmla="*/ 416856 w 594425"/>
                  <a:gd name="connsiteY11" fmla="*/ 725162 h 794219"/>
                  <a:gd name="connsiteX12" fmla="*/ 577238 w 594425"/>
                  <a:gd name="connsiteY12" fmla="*/ 564780 h 794219"/>
                  <a:gd name="connsiteX13" fmla="*/ 586106 w 594425"/>
                  <a:gd name="connsiteY13" fmla="*/ 492886 h 794219"/>
                  <a:gd name="connsiteX14" fmla="*/ 422123 w 594425"/>
                  <a:gd name="connsiteY14" fmla="*/ 219842 h 794219"/>
                  <a:gd name="connsiteX15" fmla="*/ 552683 w 594425"/>
                  <a:gd name="connsiteY15" fmla="*/ 94045 h 794219"/>
                  <a:gd name="connsiteX0" fmla="*/ 422123 w 594425"/>
                  <a:gd name="connsiteY0" fmla="*/ 213512 h 787889"/>
                  <a:gd name="connsiteX1" fmla="*/ 375327 w 594425"/>
                  <a:gd name="connsiteY1" fmla="*/ 260308 h 787889"/>
                  <a:gd name="connsiteX2" fmla="*/ 552683 w 594425"/>
                  <a:gd name="connsiteY2" fmla="*/ 87715 h 787889"/>
                  <a:gd name="connsiteX3" fmla="*/ 468834 w 594425"/>
                  <a:gd name="connsiteY3" fmla="*/ 0 h 787889"/>
                  <a:gd name="connsiteX4" fmla="*/ 198886 w 594425"/>
                  <a:gd name="connsiteY4" fmla="*/ 265175 h 787889"/>
                  <a:gd name="connsiteX5" fmla="*/ 125124 w 594425"/>
                  <a:gd name="connsiteY5" fmla="*/ 293131 h 787889"/>
                  <a:gd name="connsiteX6" fmla="*/ 125124 w 594425"/>
                  <a:gd name="connsiteY6" fmla="*/ 202939 h 787889"/>
                  <a:gd name="connsiteX7" fmla="*/ 62660 w 594425"/>
                  <a:gd name="connsiteY7" fmla="*/ 140484 h 787889"/>
                  <a:gd name="connsiteX8" fmla="*/ 204 w 594425"/>
                  <a:gd name="connsiteY8" fmla="*/ 202939 h 787889"/>
                  <a:gd name="connsiteX9" fmla="*/ 33 w 594425"/>
                  <a:gd name="connsiteY9" fmla="*/ 510311 h 787889"/>
                  <a:gd name="connsiteX10" fmla="*/ 83624 w 594425"/>
                  <a:gd name="connsiteY10" fmla="*/ 718823 h 787889"/>
                  <a:gd name="connsiteX11" fmla="*/ 416856 w 594425"/>
                  <a:gd name="connsiteY11" fmla="*/ 718832 h 787889"/>
                  <a:gd name="connsiteX12" fmla="*/ 577238 w 594425"/>
                  <a:gd name="connsiteY12" fmla="*/ 558450 h 787889"/>
                  <a:gd name="connsiteX13" fmla="*/ 586106 w 594425"/>
                  <a:gd name="connsiteY13" fmla="*/ 486556 h 787889"/>
                  <a:gd name="connsiteX14" fmla="*/ 422123 w 594425"/>
                  <a:gd name="connsiteY14" fmla="*/ 213512 h 787889"/>
                  <a:gd name="connsiteX15" fmla="*/ 552683 w 594425"/>
                  <a:gd name="connsiteY15" fmla="*/ 87715 h 787889"/>
                  <a:gd name="connsiteX0" fmla="*/ 422123 w 594425"/>
                  <a:gd name="connsiteY0" fmla="*/ 218930 h 793307"/>
                  <a:gd name="connsiteX1" fmla="*/ 375327 w 594425"/>
                  <a:gd name="connsiteY1" fmla="*/ 265726 h 793307"/>
                  <a:gd name="connsiteX2" fmla="*/ 552683 w 594425"/>
                  <a:gd name="connsiteY2" fmla="*/ 93133 h 793307"/>
                  <a:gd name="connsiteX3" fmla="*/ 468834 w 594425"/>
                  <a:gd name="connsiteY3" fmla="*/ 5418 h 793307"/>
                  <a:gd name="connsiteX4" fmla="*/ 198886 w 594425"/>
                  <a:gd name="connsiteY4" fmla="*/ 270593 h 793307"/>
                  <a:gd name="connsiteX5" fmla="*/ 125124 w 594425"/>
                  <a:gd name="connsiteY5" fmla="*/ 298549 h 793307"/>
                  <a:gd name="connsiteX6" fmla="*/ 125124 w 594425"/>
                  <a:gd name="connsiteY6" fmla="*/ 208357 h 793307"/>
                  <a:gd name="connsiteX7" fmla="*/ 62660 w 594425"/>
                  <a:gd name="connsiteY7" fmla="*/ 145902 h 793307"/>
                  <a:gd name="connsiteX8" fmla="*/ 204 w 594425"/>
                  <a:gd name="connsiteY8" fmla="*/ 208357 h 793307"/>
                  <a:gd name="connsiteX9" fmla="*/ 33 w 594425"/>
                  <a:gd name="connsiteY9" fmla="*/ 515729 h 793307"/>
                  <a:gd name="connsiteX10" fmla="*/ 83624 w 594425"/>
                  <a:gd name="connsiteY10" fmla="*/ 724241 h 793307"/>
                  <a:gd name="connsiteX11" fmla="*/ 416856 w 594425"/>
                  <a:gd name="connsiteY11" fmla="*/ 724250 h 793307"/>
                  <a:gd name="connsiteX12" fmla="*/ 577238 w 594425"/>
                  <a:gd name="connsiteY12" fmla="*/ 563868 h 793307"/>
                  <a:gd name="connsiteX13" fmla="*/ 586106 w 594425"/>
                  <a:gd name="connsiteY13" fmla="*/ 491974 h 793307"/>
                  <a:gd name="connsiteX14" fmla="*/ 422123 w 594425"/>
                  <a:gd name="connsiteY14" fmla="*/ 218930 h 793307"/>
                  <a:gd name="connsiteX15" fmla="*/ 552683 w 594425"/>
                  <a:gd name="connsiteY15" fmla="*/ 93133 h 793307"/>
                  <a:gd name="connsiteX0" fmla="*/ 422123 w 594425"/>
                  <a:gd name="connsiteY0" fmla="*/ 213512 h 787889"/>
                  <a:gd name="connsiteX1" fmla="*/ 375327 w 594425"/>
                  <a:gd name="connsiteY1" fmla="*/ 260308 h 787889"/>
                  <a:gd name="connsiteX2" fmla="*/ 552683 w 594425"/>
                  <a:gd name="connsiteY2" fmla="*/ 87715 h 787889"/>
                  <a:gd name="connsiteX3" fmla="*/ 468834 w 594425"/>
                  <a:gd name="connsiteY3" fmla="*/ 0 h 787889"/>
                  <a:gd name="connsiteX4" fmla="*/ 198886 w 594425"/>
                  <a:gd name="connsiteY4" fmla="*/ 265175 h 787889"/>
                  <a:gd name="connsiteX5" fmla="*/ 125124 w 594425"/>
                  <a:gd name="connsiteY5" fmla="*/ 293131 h 787889"/>
                  <a:gd name="connsiteX6" fmla="*/ 125124 w 594425"/>
                  <a:gd name="connsiteY6" fmla="*/ 202939 h 787889"/>
                  <a:gd name="connsiteX7" fmla="*/ 62660 w 594425"/>
                  <a:gd name="connsiteY7" fmla="*/ 140484 h 787889"/>
                  <a:gd name="connsiteX8" fmla="*/ 204 w 594425"/>
                  <a:gd name="connsiteY8" fmla="*/ 202939 h 787889"/>
                  <a:gd name="connsiteX9" fmla="*/ 33 w 594425"/>
                  <a:gd name="connsiteY9" fmla="*/ 510311 h 787889"/>
                  <a:gd name="connsiteX10" fmla="*/ 83624 w 594425"/>
                  <a:gd name="connsiteY10" fmla="*/ 718823 h 787889"/>
                  <a:gd name="connsiteX11" fmla="*/ 416856 w 594425"/>
                  <a:gd name="connsiteY11" fmla="*/ 718832 h 787889"/>
                  <a:gd name="connsiteX12" fmla="*/ 577238 w 594425"/>
                  <a:gd name="connsiteY12" fmla="*/ 558450 h 787889"/>
                  <a:gd name="connsiteX13" fmla="*/ 586106 w 594425"/>
                  <a:gd name="connsiteY13" fmla="*/ 486556 h 787889"/>
                  <a:gd name="connsiteX14" fmla="*/ 422123 w 594425"/>
                  <a:gd name="connsiteY14" fmla="*/ 213512 h 787889"/>
                  <a:gd name="connsiteX15" fmla="*/ 552683 w 594425"/>
                  <a:gd name="connsiteY15" fmla="*/ 87715 h 787889"/>
                  <a:gd name="connsiteX0" fmla="*/ 422123 w 594425"/>
                  <a:gd name="connsiteY0" fmla="*/ 213512 h 787889"/>
                  <a:gd name="connsiteX1" fmla="*/ 375327 w 594425"/>
                  <a:gd name="connsiteY1" fmla="*/ 260308 h 787889"/>
                  <a:gd name="connsiteX2" fmla="*/ 552683 w 594425"/>
                  <a:gd name="connsiteY2" fmla="*/ 87715 h 787889"/>
                  <a:gd name="connsiteX3" fmla="*/ 504151 w 594425"/>
                  <a:gd name="connsiteY3" fmla="*/ 29324 h 787889"/>
                  <a:gd name="connsiteX4" fmla="*/ 468834 w 594425"/>
                  <a:gd name="connsiteY4" fmla="*/ 0 h 787889"/>
                  <a:gd name="connsiteX5" fmla="*/ 198886 w 594425"/>
                  <a:gd name="connsiteY5" fmla="*/ 265175 h 787889"/>
                  <a:gd name="connsiteX6" fmla="*/ 125124 w 594425"/>
                  <a:gd name="connsiteY6" fmla="*/ 293131 h 787889"/>
                  <a:gd name="connsiteX7" fmla="*/ 125124 w 594425"/>
                  <a:gd name="connsiteY7" fmla="*/ 202939 h 787889"/>
                  <a:gd name="connsiteX8" fmla="*/ 62660 w 594425"/>
                  <a:gd name="connsiteY8" fmla="*/ 140484 h 787889"/>
                  <a:gd name="connsiteX9" fmla="*/ 204 w 594425"/>
                  <a:gd name="connsiteY9" fmla="*/ 202939 h 787889"/>
                  <a:gd name="connsiteX10" fmla="*/ 33 w 594425"/>
                  <a:gd name="connsiteY10" fmla="*/ 510311 h 787889"/>
                  <a:gd name="connsiteX11" fmla="*/ 83624 w 594425"/>
                  <a:gd name="connsiteY11" fmla="*/ 718823 h 787889"/>
                  <a:gd name="connsiteX12" fmla="*/ 416856 w 594425"/>
                  <a:gd name="connsiteY12" fmla="*/ 718832 h 787889"/>
                  <a:gd name="connsiteX13" fmla="*/ 577238 w 594425"/>
                  <a:gd name="connsiteY13" fmla="*/ 558450 h 787889"/>
                  <a:gd name="connsiteX14" fmla="*/ 586106 w 594425"/>
                  <a:gd name="connsiteY14" fmla="*/ 486556 h 787889"/>
                  <a:gd name="connsiteX15" fmla="*/ 422123 w 594425"/>
                  <a:gd name="connsiteY15" fmla="*/ 213512 h 787889"/>
                  <a:gd name="connsiteX16" fmla="*/ 552683 w 594425"/>
                  <a:gd name="connsiteY16" fmla="*/ 87715 h 787889"/>
                  <a:gd name="connsiteX0" fmla="*/ 504151 w 610627"/>
                  <a:gd name="connsiteY0" fmla="*/ 29324 h 787889"/>
                  <a:gd name="connsiteX1" fmla="*/ 468834 w 610627"/>
                  <a:gd name="connsiteY1" fmla="*/ 0 h 787889"/>
                  <a:gd name="connsiteX2" fmla="*/ 198886 w 610627"/>
                  <a:gd name="connsiteY2" fmla="*/ 265175 h 787889"/>
                  <a:gd name="connsiteX3" fmla="*/ 125124 w 610627"/>
                  <a:gd name="connsiteY3" fmla="*/ 293131 h 787889"/>
                  <a:gd name="connsiteX4" fmla="*/ 125124 w 610627"/>
                  <a:gd name="connsiteY4" fmla="*/ 202939 h 787889"/>
                  <a:gd name="connsiteX5" fmla="*/ 62660 w 610627"/>
                  <a:gd name="connsiteY5" fmla="*/ 140484 h 787889"/>
                  <a:gd name="connsiteX6" fmla="*/ 204 w 610627"/>
                  <a:gd name="connsiteY6" fmla="*/ 202939 h 787889"/>
                  <a:gd name="connsiteX7" fmla="*/ 33 w 610627"/>
                  <a:gd name="connsiteY7" fmla="*/ 510311 h 787889"/>
                  <a:gd name="connsiteX8" fmla="*/ 83624 w 610627"/>
                  <a:gd name="connsiteY8" fmla="*/ 718823 h 787889"/>
                  <a:gd name="connsiteX9" fmla="*/ 416856 w 610627"/>
                  <a:gd name="connsiteY9" fmla="*/ 718832 h 787889"/>
                  <a:gd name="connsiteX10" fmla="*/ 577238 w 610627"/>
                  <a:gd name="connsiteY10" fmla="*/ 558450 h 787889"/>
                  <a:gd name="connsiteX11" fmla="*/ 586106 w 610627"/>
                  <a:gd name="connsiteY11" fmla="*/ 486556 h 787889"/>
                  <a:gd name="connsiteX12" fmla="*/ 422123 w 610627"/>
                  <a:gd name="connsiteY12" fmla="*/ 213512 h 787889"/>
                  <a:gd name="connsiteX13" fmla="*/ 552683 w 610627"/>
                  <a:gd name="connsiteY13" fmla="*/ 87715 h 787889"/>
                  <a:gd name="connsiteX14" fmla="*/ 375327 w 610627"/>
                  <a:gd name="connsiteY14" fmla="*/ 260308 h 787889"/>
                  <a:gd name="connsiteX15" fmla="*/ 552683 w 610627"/>
                  <a:gd name="connsiteY15" fmla="*/ 87715 h 787889"/>
                  <a:gd name="connsiteX16" fmla="*/ 610627 w 610627"/>
                  <a:gd name="connsiteY16" fmla="*/ 135800 h 787889"/>
                  <a:gd name="connsiteX0" fmla="*/ 468834 w 610627"/>
                  <a:gd name="connsiteY0" fmla="*/ 0 h 787889"/>
                  <a:gd name="connsiteX1" fmla="*/ 198886 w 610627"/>
                  <a:gd name="connsiteY1" fmla="*/ 265175 h 787889"/>
                  <a:gd name="connsiteX2" fmla="*/ 125124 w 610627"/>
                  <a:gd name="connsiteY2" fmla="*/ 293131 h 787889"/>
                  <a:gd name="connsiteX3" fmla="*/ 125124 w 610627"/>
                  <a:gd name="connsiteY3" fmla="*/ 202939 h 787889"/>
                  <a:gd name="connsiteX4" fmla="*/ 62660 w 610627"/>
                  <a:gd name="connsiteY4" fmla="*/ 140484 h 787889"/>
                  <a:gd name="connsiteX5" fmla="*/ 204 w 610627"/>
                  <a:gd name="connsiteY5" fmla="*/ 202939 h 787889"/>
                  <a:gd name="connsiteX6" fmla="*/ 33 w 610627"/>
                  <a:gd name="connsiteY6" fmla="*/ 510311 h 787889"/>
                  <a:gd name="connsiteX7" fmla="*/ 83624 w 610627"/>
                  <a:gd name="connsiteY7" fmla="*/ 718823 h 787889"/>
                  <a:gd name="connsiteX8" fmla="*/ 416856 w 610627"/>
                  <a:gd name="connsiteY8" fmla="*/ 718832 h 787889"/>
                  <a:gd name="connsiteX9" fmla="*/ 577238 w 610627"/>
                  <a:gd name="connsiteY9" fmla="*/ 558450 h 787889"/>
                  <a:gd name="connsiteX10" fmla="*/ 586106 w 610627"/>
                  <a:gd name="connsiteY10" fmla="*/ 486556 h 787889"/>
                  <a:gd name="connsiteX11" fmla="*/ 422123 w 610627"/>
                  <a:gd name="connsiteY11" fmla="*/ 213512 h 787889"/>
                  <a:gd name="connsiteX12" fmla="*/ 552683 w 610627"/>
                  <a:gd name="connsiteY12" fmla="*/ 87715 h 787889"/>
                  <a:gd name="connsiteX13" fmla="*/ 375327 w 610627"/>
                  <a:gd name="connsiteY13" fmla="*/ 260308 h 787889"/>
                  <a:gd name="connsiteX14" fmla="*/ 552683 w 610627"/>
                  <a:gd name="connsiteY14" fmla="*/ 87715 h 787889"/>
                  <a:gd name="connsiteX15" fmla="*/ 610627 w 610627"/>
                  <a:gd name="connsiteY15" fmla="*/ 135800 h 787889"/>
                  <a:gd name="connsiteX0" fmla="*/ 468834 w 594425"/>
                  <a:gd name="connsiteY0" fmla="*/ 0 h 787889"/>
                  <a:gd name="connsiteX1" fmla="*/ 198886 w 594425"/>
                  <a:gd name="connsiteY1" fmla="*/ 265175 h 787889"/>
                  <a:gd name="connsiteX2" fmla="*/ 125124 w 594425"/>
                  <a:gd name="connsiteY2" fmla="*/ 293131 h 787889"/>
                  <a:gd name="connsiteX3" fmla="*/ 125124 w 594425"/>
                  <a:gd name="connsiteY3" fmla="*/ 202939 h 787889"/>
                  <a:gd name="connsiteX4" fmla="*/ 62660 w 594425"/>
                  <a:gd name="connsiteY4" fmla="*/ 140484 h 787889"/>
                  <a:gd name="connsiteX5" fmla="*/ 204 w 594425"/>
                  <a:gd name="connsiteY5" fmla="*/ 202939 h 787889"/>
                  <a:gd name="connsiteX6" fmla="*/ 33 w 594425"/>
                  <a:gd name="connsiteY6" fmla="*/ 510311 h 787889"/>
                  <a:gd name="connsiteX7" fmla="*/ 83624 w 594425"/>
                  <a:gd name="connsiteY7" fmla="*/ 718823 h 787889"/>
                  <a:gd name="connsiteX8" fmla="*/ 416856 w 594425"/>
                  <a:gd name="connsiteY8" fmla="*/ 718832 h 787889"/>
                  <a:gd name="connsiteX9" fmla="*/ 577238 w 594425"/>
                  <a:gd name="connsiteY9" fmla="*/ 558450 h 787889"/>
                  <a:gd name="connsiteX10" fmla="*/ 586106 w 594425"/>
                  <a:gd name="connsiteY10" fmla="*/ 486556 h 787889"/>
                  <a:gd name="connsiteX11" fmla="*/ 422123 w 594425"/>
                  <a:gd name="connsiteY11" fmla="*/ 213512 h 787889"/>
                  <a:gd name="connsiteX12" fmla="*/ 552683 w 594425"/>
                  <a:gd name="connsiteY12" fmla="*/ 87715 h 787889"/>
                  <a:gd name="connsiteX13" fmla="*/ 375327 w 594425"/>
                  <a:gd name="connsiteY13" fmla="*/ 260308 h 7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4425" h="787889">
                    <a:moveTo>
                      <a:pt x="468834" y="0"/>
                    </a:moveTo>
                    <a:cubicBezTo>
                      <a:pt x="414631" y="51009"/>
                      <a:pt x="256171" y="216320"/>
                      <a:pt x="198886" y="265175"/>
                    </a:cubicBezTo>
                    <a:cubicBezTo>
                      <a:pt x="141601" y="314030"/>
                      <a:pt x="125315" y="311820"/>
                      <a:pt x="125124" y="293131"/>
                    </a:cubicBezTo>
                    <a:lnTo>
                      <a:pt x="125124" y="202939"/>
                    </a:lnTo>
                    <a:cubicBezTo>
                      <a:pt x="125124" y="168220"/>
                      <a:pt x="97197" y="140293"/>
                      <a:pt x="62660" y="140484"/>
                    </a:cubicBezTo>
                    <a:cubicBezTo>
                      <a:pt x="28131" y="140293"/>
                      <a:pt x="204" y="168220"/>
                      <a:pt x="204" y="202939"/>
                    </a:cubicBezTo>
                    <a:lnTo>
                      <a:pt x="33" y="510311"/>
                    </a:lnTo>
                    <a:cubicBezTo>
                      <a:pt x="-1101" y="586168"/>
                      <a:pt x="26446" y="661644"/>
                      <a:pt x="83624" y="718823"/>
                    </a:cubicBezTo>
                    <a:cubicBezTo>
                      <a:pt x="175712" y="810910"/>
                      <a:pt x="324778" y="810910"/>
                      <a:pt x="416856" y="718832"/>
                    </a:cubicBezTo>
                    <a:lnTo>
                      <a:pt x="577238" y="558450"/>
                    </a:lnTo>
                    <a:cubicBezTo>
                      <a:pt x="596298" y="539391"/>
                      <a:pt x="599879" y="509768"/>
                      <a:pt x="586106" y="486556"/>
                    </a:cubicBezTo>
                    <a:lnTo>
                      <a:pt x="422123" y="213512"/>
                    </a:lnTo>
                    <a:lnTo>
                      <a:pt x="552683" y="87715"/>
                    </a:lnTo>
                    <a:lnTo>
                      <a:pt x="375327" y="260308"/>
                    </a:lnTo>
                  </a:path>
                </a:pathLst>
              </a:custGeom>
              <a:noFill/>
              <a:ln w="12700" cap="sq">
                <a:solidFill>
                  <a:schemeClr val="tx2"/>
                </a:solid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id="{B90A4534-4D7E-452B-8AFF-17DD8AF7E05B}"/>
                  </a:ext>
                </a:extLst>
              </p:cNvPr>
              <p:cNvGrpSpPr/>
              <p:nvPr/>
            </p:nvGrpSpPr>
            <p:grpSpPr>
              <a:xfrm rot="16200000">
                <a:off x="2442510" y="2573139"/>
                <a:ext cx="289984" cy="291227"/>
                <a:chOff x="-174112" y="3256669"/>
                <a:chExt cx="289985" cy="291227"/>
              </a:xfrm>
            </p:grpSpPr>
            <p:sp>
              <p:nvSpPr>
                <p:cNvPr id="52" name="Freeform: Shape 51">
                  <a:extLst>
                    <a:ext uri="{FF2B5EF4-FFF2-40B4-BE49-F238E27FC236}">
                      <a16:creationId xmlns:a16="http://schemas.microsoft.com/office/drawing/2014/main" id="{50E1AA73-8DF4-4172-BBA9-84D30635F44D}"/>
                    </a:ext>
                  </a:extLst>
                </p:cNvPr>
                <p:cNvSpPr/>
                <p:nvPr/>
              </p:nvSpPr>
              <p:spPr>
                <a:xfrm>
                  <a:off x="-174112" y="3256669"/>
                  <a:ext cx="289985" cy="291227"/>
                </a:xfrm>
                <a:custGeom>
                  <a:avLst/>
                  <a:gdLst>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17 w 289984"/>
                    <a:gd name="connsiteY19" fmla="*/ 283424 h 291227"/>
                    <a:gd name="connsiteX20" fmla="*/ 78659 w 289984"/>
                    <a:gd name="connsiteY20" fmla="*/ 270252 h 291227"/>
                    <a:gd name="connsiteX21" fmla="*/ 91584 w 289984"/>
                    <a:gd name="connsiteY21" fmla="*/ 255146 h 291227"/>
                    <a:gd name="connsiteX22" fmla="*/ 41501 w 289984"/>
                    <a:gd name="connsiteY22" fmla="*/ 206140 h 291227"/>
                    <a:gd name="connsiteX23" fmla="*/ 27873 w 289984"/>
                    <a:gd name="connsiteY23" fmla="*/ 218228 h 291227"/>
                    <a:gd name="connsiteX24" fmla="*/ 15096 w 289984"/>
                    <a:gd name="connsiteY24" fmla="*/ 205139 h 291227"/>
                    <a:gd name="connsiteX25" fmla="*/ 28433 w 289984"/>
                    <a:gd name="connsiteY25" fmla="*/ 193310 h 291227"/>
                    <a:gd name="connsiteX26" fmla="*/ 2754 w 289984"/>
                    <a:gd name="connsiteY26" fmla="*/ 168183 h 291227"/>
                    <a:gd name="connsiteX27" fmla="*/ 1 w 289984"/>
                    <a:gd name="connsiteY27" fmla="*/ 161744 h 291227"/>
                    <a:gd name="connsiteX28" fmla="*/ 2611 w 289984"/>
                    <a:gd name="connsiteY28" fmla="*/ 155248 h 291227"/>
                    <a:gd name="connsiteX29" fmla="*/ 132656 w 289984"/>
                    <a:gd name="connsiteY29" fmla="*/ 22336 h 291227"/>
                    <a:gd name="connsiteX30" fmla="*/ 185767 w 289984"/>
                    <a:gd name="connsiteY30" fmla="*/ 0 h 291227"/>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17 w 289984"/>
                    <a:gd name="connsiteY19" fmla="*/ 283424 h 291227"/>
                    <a:gd name="connsiteX20" fmla="*/ 91584 w 289984"/>
                    <a:gd name="connsiteY20" fmla="*/ 255146 h 291227"/>
                    <a:gd name="connsiteX21" fmla="*/ 41501 w 289984"/>
                    <a:gd name="connsiteY21" fmla="*/ 206140 h 291227"/>
                    <a:gd name="connsiteX22" fmla="*/ 27873 w 289984"/>
                    <a:gd name="connsiteY22" fmla="*/ 218228 h 291227"/>
                    <a:gd name="connsiteX23" fmla="*/ 15096 w 289984"/>
                    <a:gd name="connsiteY23" fmla="*/ 205139 h 291227"/>
                    <a:gd name="connsiteX24" fmla="*/ 28433 w 289984"/>
                    <a:gd name="connsiteY24" fmla="*/ 193310 h 291227"/>
                    <a:gd name="connsiteX25" fmla="*/ 2754 w 289984"/>
                    <a:gd name="connsiteY25" fmla="*/ 168183 h 291227"/>
                    <a:gd name="connsiteX26" fmla="*/ 1 w 289984"/>
                    <a:gd name="connsiteY26" fmla="*/ 161744 h 291227"/>
                    <a:gd name="connsiteX27" fmla="*/ 2611 w 289984"/>
                    <a:gd name="connsiteY27" fmla="*/ 155248 h 291227"/>
                    <a:gd name="connsiteX28" fmla="*/ 132656 w 289984"/>
                    <a:gd name="connsiteY28" fmla="*/ 22336 h 291227"/>
                    <a:gd name="connsiteX29" fmla="*/ 185767 w 289984"/>
                    <a:gd name="connsiteY29" fmla="*/ 0 h 291227"/>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84 w 289984"/>
                    <a:gd name="connsiteY19" fmla="*/ 255146 h 291227"/>
                    <a:gd name="connsiteX20" fmla="*/ 41501 w 289984"/>
                    <a:gd name="connsiteY20" fmla="*/ 206140 h 291227"/>
                    <a:gd name="connsiteX21" fmla="*/ 27873 w 289984"/>
                    <a:gd name="connsiteY21" fmla="*/ 218228 h 291227"/>
                    <a:gd name="connsiteX22" fmla="*/ 15096 w 289984"/>
                    <a:gd name="connsiteY22" fmla="*/ 205139 h 291227"/>
                    <a:gd name="connsiteX23" fmla="*/ 28433 w 289984"/>
                    <a:gd name="connsiteY23" fmla="*/ 193310 h 291227"/>
                    <a:gd name="connsiteX24" fmla="*/ 2754 w 289984"/>
                    <a:gd name="connsiteY24" fmla="*/ 168183 h 291227"/>
                    <a:gd name="connsiteX25" fmla="*/ 1 w 289984"/>
                    <a:gd name="connsiteY25" fmla="*/ 161744 h 291227"/>
                    <a:gd name="connsiteX26" fmla="*/ 2611 w 289984"/>
                    <a:gd name="connsiteY26" fmla="*/ 155248 h 291227"/>
                    <a:gd name="connsiteX27" fmla="*/ 132656 w 289984"/>
                    <a:gd name="connsiteY27" fmla="*/ 22336 h 291227"/>
                    <a:gd name="connsiteX28" fmla="*/ 185767 w 289984"/>
                    <a:gd name="connsiteY28" fmla="*/ 0 h 291227"/>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84 w 289984"/>
                    <a:gd name="connsiteY19" fmla="*/ 255146 h 291227"/>
                    <a:gd name="connsiteX20" fmla="*/ 41501 w 289984"/>
                    <a:gd name="connsiteY20" fmla="*/ 206140 h 291227"/>
                    <a:gd name="connsiteX21" fmla="*/ 15096 w 289984"/>
                    <a:gd name="connsiteY21" fmla="*/ 205139 h 291227"/>
                    <a:gd name="connsiteX22" fmla="*/ 28433 w 289984"/>
                    <a:gd name="connsiteY22" fmla="*/ 193310 h 291227"/>
                    <a:gd name="connsiteX23" fmla="*/ 2754 w 289984"/>
                    <a:gd name="connsiteY23" fmla="*/ 168183 h 291227"/>
                    <a:gd name="connsiteX24" fmla="*/ 1 w 289984"/>
                    <a:gd name="connsiteY24" fmla="*/ 161744 h 291227"/>
                    <a:gd name="connsiteX25" fmla="*/ 2611 w 289984"/>
                    <a:gd name="connsiteY25" fmla="*/ 155248 h 291227"/>
                    <a:gd name="connsiteX26" fmla="*/ 132656 w 289984"/>
                    <a:gd name="connsiteY26" fmla="*/ 22336 h 291227"/>
                    <a:gd name="connsiteX27" fmla="*/ 185767 w 289984"/>
                    <a:gd name="connsiteY27" fmla="*/ 0 h 291227"/>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84 w 289984"/>
                    <a:gd name="connsiteY19" fmla="*/ 255146 h 291227"/>
                    <a:gd name="connsiteX20" fmla="*/ 41501 w 289984"/>
                    <a:gd name="connsiteY20" fmla="*/ 206140 h 291227"/>
                    <a:gd name="connsiteX21" fmla="*/ 15096 w 289984"/>
                    <a:gd name="connsiteY21" fmla="*/ 205139 h 291227"/>
                    <a:gd name="connsiteX22" fmla="*/ 2754 w 289984"/>
                    <a:gd name="connsiteY22" fmla="*/ 168183 h 291227"/>
                    <a:gd name="connsiteX23" fmla="*/ 1 w 289984"/>
                    <a:gd name="connsiteY23" fmla="*/ 161744 h 291227"/>
                    <a:gd name="connsiteX24" fmla="*/ 2611 w 289984"/>
                    <a:gd name="connsiteY24" fmla="*/ 155248 h 291227"/>
                    <a:gd name="connsiteX25" fmla="*/ 132656 w 289984"/>
                    <a:gd name="connsiteY25" fmla="*/ 22336 h 291227"/>
                    <a:gd name="connsiteX26" fmla="*/ 185767 w 289984"/>
                    <a:gd name="connsiteY26" fmla="*/ 0 h 291227"/>
                    <a:gd name="connsiteX0" fmla="*/ 185776 w 289984"/>
                    <a:gd name="connsiteY0" fmla="*/ 18288 h 291227"/>
                    <a:gd name="connsiteX1" fmla="*/ 145743 w 289984"/>
                    <a:gd name="connsiteY1" fmla="*/ 35128 h 291227"/>
                    <a:gd name="connsiteX2" fmla="*/ 22080 w 289984"/>
                    <a:gd name="connsiteY2" fmla="*/ 161506 h 291227"/>
                    <a:gd name="connsiteX3" fmla="*/ 132065 w 289984"/>
                    <a:gd name="connsiteY3" fmla="*/ 269129 h 291227"/>
                    <a:gd name="connsiteX4" fmla="*/ 255728 w 289984"/>
                    <a:gd name="connsiteY4" fmla="*/ 142742 h 291227"/>
                    <a:gd name="connsiteX5" fmla="*/ 271701 w 289984"/>
                    <a:gd name="connsiteY5" fmla="*/ 102965 h 291227"/>
                    <a:gd name="connsiteX6" fmla="*/ 254871 w 289984"/>
                    <a:gd name="connsiteY6" fmla="*/ 63541 h 291227"/>
                    <a:gd name="connsiteX7" fmla="*/ 224943 w 289984"/>
                    <a:gd name="connsiteY7" fmla="*/ 34261 h 291227"/>
                    <a:gd name="connsiteX8" fmla="*/ 185776 w 289984"/>
                    <a:gd name="connsiteY8" fmla="*/ 18288 h 291227"/>
                    <a:gd name="connsiteX9" fmla="*/ 185767 w 289984"/>
                    <a:gd name="connsiteY9" fmla="*/ 0 h 291227"/>
                    <a:gd name="connsiteX10" fmla="*/ 237726 w 289984"/>
                    <a:gd name="connsiteY10" fmla="*/ 21193 h 291227"/>
                    <a:gd name="connsiteX11" fmla="*/ 267653 w 289984"/>
                    <a:gd name="connsiteY11" fmla="*/ 50473 h 291227"/>
                    <a:gd name="connsiteX12" fmla="*/ 289980 w 289984"/>
                    <a:gd name="connsiteY12" fmla="*/ 102765 h 291227"/>
                    <a:gd name="connsiteX13" fmla="*/ 268796 w 289984"/>
                    <a:gd name="connsiteY13" fmla="*/ 155534 h 291227"/>
                    <a:gd name="connsiteX14" fmla="*/ 138742 w 289984"/>
                    <a:gd name="connsiteY14" fmla="*/ 288474 h 291227"/>
                    <a:gd name="connsiteX15" fmla="*/ 132303 w 289984"/>
                    <a:gd name="connsiteY15" fmla="*/ 291227 h 291227"/>
                    <a:gd name="connsiteX16" fmla="*/ 132198 w 289984"/>
                    <a:gd name="connsiteY16" fmla="*/ 291227 h 291227"/>
                    <a:gd name="connsiteX17" fmla="*/ 125807 w 289984"/>
                    <a:gd name="connsiteY17" fmla="*/ 288617 h 291227"/>
                    <a:gd name="connsiteX18" fmla="*/ 104728 w 289984"/>
                    <a:gd name="connsiteY18" fmla="*/ 267986 h 291227"/>
                    <a:gd name="connsiteX19" fmla="*/ 91584 w 289984"/>
                    <a:gd name="connsiteY19" fmla="*/ 255146 h 291227"/>
                    <a:gd name="connsiteX20" fmla="*/ 41501 w 289984"/>
                    <a:gd name="connsiteY20" fmla="*/ 206140 h 291227"/>
                    <a:gd name="connsiteX21" fmla="*/ 2754 w 289984"/>
                    <a:gd name="connsiteY21" fmla="*/ 168183 h 291227"/>
                    <a:gd name="connsiteX22" fmla="*/ 1 w 289984"/>
                    <a:gd name="connsiteY22" fmla="*/ 161744 h 291227"/>
                    <a:gd name="connsiteX23" fmla="*/ 2611 w 289984"/>
                    <a:gd name="connsiteY23" fmla="*/ 155248 h 291227"/>
                    <a:gd name="connsiteX24" fmla="*/ 132656 w 289984"/>
                    <a:gd name="connsiteY24" fmla="*/ 22336 h 291227"/>
                    <a:gd name="connsiteX25" fmla="*/ 185767 w 289984"/>
                    <a:gd name="connsiteY2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984" h="291227">
                      <a:moveTo>
                        <a:pt x="185776" y="18288"/>
                      </a:moveTo>
                      <a:cubicBezTo>
                        <a:pt x="170584" y="18288"/>
                        <a:pt x="156363" y="24270"/>
                        <a:pt x="145743" y="35128"/>
                      </a:cubicBezTo>
                      <a:lnTo>
                        <a:pt x="22080" y="161506"/>
                      </a:lnTo>
                      <a:lnTo>
                        <a:pt x="132065" y="269129"/>
                      </a:lnTo>
                      <a:lnTo>
                        <a:pt x="255728" y="142742"/>
                      </a:lnTo>
                      <a:cubicBezTo>
                        <a:pt x="266186" y="132055"/>
                        <a:pt x="271863" y="117929"/>
                        <a:pt x="271701" y="102965"/>
                      </a:cubicBezTo>
                      <a:cubicBezTo>
                        <a:pt x="271539" y="88001"/>
                        <a:pt x="265567" y="74009"/>
                        <a:pt x="254871" y="63541"/>
                      </a:cubicBezTo>
                      <a:lnTo>
                        <a:pt x="224943" y="34261"/>
                      </a:lnTo>
                      <a:cubicBezTo>
                        <a:pt x="214418" y="23965"/>
                        <a:pt x="200502" y="18288"/>
                        <a:pt x="185776" y="18288"/>
                      </a:cubicBezTo>
                      <a:close/>
                      <a:moveTo>
                        <a:pt x="185767" y="0"/>
                      </a:moveTo>
                      <a:cubicBezTo>
                        <a:pt x="205303" y="0"/>
                        <a:pt x="223762" y="7525"/>
                        <a:pt x="237726" y="21193"/>
                      </a:cubicBezTo>
                      <a:lnTo>
                        <a:pt x="267653" y="50473"/>
                      </a:lnTo>
                      <a:cubicBezTo>
                        <a:pt x="281836" y="64351"/>
                        <a:pt x="289770" y="82925"/>
                        <a:pt x="289980" y="102765"/>
                      </a:cubicBezTo>
                      <a:cubicBezTo>
                        <a:pt x="290199" y="122606"/>
                        <a:pt x="282674" y="141351"/>
                        <a:pt x="268796" y="155534"/>
                      </a:cubicBezTo>
                      <a:lnTo>
                        <a:pt x="138742" y="288474"/>
                      </a:lnTo>
                      <a:cubicBezTo>
                        <a:pt x="137047" y="290208"/>
                        <a:pt x="134732" y="291198"/>
                        <a:pt x="132303" y="291227"/>
                      </a:cubicBezTo>
                      <a:lnTo>
                        <a:pt x="132198" y="291227"/>
                      </a:lnTo>
                      <a:cubicBezTo>
                        <a:pt x="129817" y="291227"/>
                        <a:pt x="127522" y="290293"/>
                        <a:pt x="125807" y="288617"/>
                      </a:cubicBezTo>
                      <a:lnTo>
                        <a:pt x="104728" y="267986"/>
                      </a:lnTo>
                      <a:lnTo>
                        <a:pt x="91584" y="255146"/>
                      </a:lnTo>
                      <a:lnTo>
                        <a:pt x="41501" y="206140"/>
                      </a:lnTo>
                      <a:lnTo>
                        <a:pt x="2754" y="168183"/>
                      </a:lnTo>
                      <a:cubicBezTo>
                        <a:pt x="1020" y="166487"/>
                        <a:pt x="29" y="164173"/>
                        <a:pt x="1" y="161744"/>
                      </a:cubicBezTo>
                      <a:cubicBezTo>
                        <a:pt x="-28" y="159315"/>
                        <a:pt x="915" y="156982"/>
                        <a:pt x="2611" y="155248"/>
                      </a:cubicBezTo>
                      <a:lnTo>
                        <a:pt x="132656" y="22336"/>
                      </a:lnTo>
                      <a:cubicBezTo>
                        <a:pt x="146752" y="7934"/>
                        <a:pt x="165612" y="0"/>
                        <a:pt x="185767" y="0"/>
                      </a:cubicBezTo>
                      <a:close/>
                    </a:path>
                  </a:pathLst>
                </a:custGeom>
                <a:solidFill>
                  <a:schemeClr val="tx2"/>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EFCBE87-4F25-47BE-967F-50D1DFED41B0}"/>
                    </a:ext>
                  </a:extLst>
                </p:cNvPr>
                <p:cNvSpPr/>
                <p:nvPr/>
              </p:nvSpPr>
              <p:spPr>
                <a:xfrm>
                  <a:off x="-75260" y="3299718"/>
                  <a:ext cx="149935" cy="149589"/>
                </a:xfrm>
                <a:custGeom>
                  <a:avLst/>
                  <a:gdLst>
                    <a:gd name="connsiteX0" fmla="*/ 72638 w 149934"/>
                    <a:gd name="connsiteY0" fmla="*/ 2608 h 149588"/>
                    <a:gd name="connsiteX1" fmla="*/ 59703 w 149934"/>
                    <a:gd name="connsiteY1" fmla="*/ 2751 h 149588"/>
                    <a:gd name="connsiteX2" fmla="*/ 2611 w 149934"/>
                    <a:gd name="connsiteY2" fmla="*/ 61092 h 149588"/>
                    <a:gd name="connsiteX3" fmla="*/ 1 w 149934"/>
                    <a:gd name="connsiteY3" fmla="*/ 67588 h 149588"/>
                    <a:gd name="connsiteX4" fmla="*/ 2753 w 149934"/>
                    <a:gd name="connsiteY4" fmla="*/ 74026 h 149588"/>
                    <a:gd name="connsiteX5" fmla="*/ 77306 w 149934"/>
                    <a:gd name="connsiteY5" fmla="*/ 146978 h 149588"/>
                    <a:gd name="connsiteX6" fmla="*/ 83697 w 149934"/>
                    <a:gd name="connsiteY6" fmla="*/ 149588 h 149588"/>
                    <a:gd name="connsiteX7" fmla="*/ 90231 w 149934"/>
                    <a:gd name="connsiteY7" fmla="*/ 146836 h 149588"/>
                    <a:gd name="connsiteX8" fmla="*/ 147324 w 149934"/>
                    <a:gd name="connsiteY8" fmla="*/ 88495 h 149588"/>
                    <a:gd name="connsiteX9" fmla="*/ 149934 w 149934"/>
                    <a:gd name="connsiteY9" fmla="*/ 81999 h 149588"/>
                    <a:gd name="connsiteX10" fmla="*/ 147181 w 149934"/>
                    <a:gd name="connsiteY10" fmla="*/ 75560 h 149588"/>
                    <a:gd name="connsiteX11" fmla="*/ 72638 w 149934"/>
                    <a:gd name="connsiteY11" fmla="*/ 2608 h 149588"/>
                    <a:gd name="connsiteX12" fmla="*/ 83563 w 149934"/>
                    <a:gd name="connsiteY12" fmla="*/ 127500 h 149588"/>
                    <a:gd name="connsiteX13" fmla="*/ 22089 w 149934"/>
                    <a:gd name="connsiteY13" fmla="*/ 67340 h 149588"/>
                    <a:gd name="connsiteX14" fmla="*/ 66390 w 149934"/>
                    <a:gd name="connsiteY14" fmla="*/ 22068 h 149588"/>
                    <a:gd name="connsiteX15" fmla="*/ 127864 w 149934"/>
                    <a:gd name="connsiteY15" fmla="*/ 82228 h 149588"/>
                    <a:gd name="connsiteX16" fmla="*/ 83563 w 149934"/>
                    <a:gd name="connsiteY16" fmla="*/ 127500 h 1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934" h="149588">
                      <a:moveTo>
                        <a:pt x="72638" y="2608"/>
                      </a:moveTo>
                      <a:cubicBezTo>
                        <a:pt x="69028" y="-926"/>
                        <a:pt x="63247" y="-859"/>
                        <a:pt x="59703" y="2751"/>
                      </a:cubicBezTo>
                      <a:lnTo>
                        <a:pt x="2611" y="61092"/>
                      </a:lnTo>
                      <a:cubicBezTo>
                        <a:pt x="915" y="62825"/>
                        <a:pt x="-28" y="65159"/>
                        <a:pt x="1" y="67588"/>
                      </a:cubicBezTo>
                      <a:cubicBezTo>
                        <a:pt x="29" y="70016"/>
                        <a:pt x="1020" y="72331"/>
                        <a:pt x="2753" y="74026"/>
                      </a:cubicBezTo>
                      <a:lnTo>
                        <a:pt x="77306" y="146978"/>
                      </a:lnTo>
                      <a:cubicBezTo>
                        <a:pt x="79087" y="148722"/>
                        <a:pt x="81392" y="149588"/>
                        <a:pt x="83697" y="149588"/>
                      </a:cubicBezTo>
                      <a:cubicBezTo>
                        <a:pt x="86068" y="149588"/>
                        <a:pt x="88440" y="148674"/>
                        <a:pt x="90231" y="146836"/>
                      </a:cubicBezTo>
                      <a:lnTo>
                        <a:pt x="147324" y="88495"/>
                      </a:lnTo>
                      <a:cubicBezTo>
                        <a:pt x="149019" y="86761"/>
                        <a:pt x="149962" y="84428"/>
                        <a:pt x="149934" y="81999"/>
                      </a:cubicBezTo>
                      <a:cubicBezTo>
                        <a:pt x="149905" y="79570"/>
                        <a:pt x="148915" y="77255"/>
                        <a:pt x="147181" y="75560"/>
                      </a:cubicBezTo>
                      <a:lnTo>
                        <a:pt x="72638" y="2608"/>
                      </a:lnTo>
                      <a:close/>
                      <a:moveTo>
                        <a:pt x="83563" y="127500"/>
                      </a:moveTo>
                      <a:lnTo>
                        <a:pt x="22089" y="67340"/>
                      </a:lnTo>
                      <a:lnTo>
                        <a:pt x="66390" y="22068"/>
                      </a:lnTo>
                      <a:lnTo>
                        <a:pt x="127864" y="82228"/>
                      </a:lnTo>
                      <a:lnTo>
                        <a:pt x="83563" y="127500"/>
                      </a:lnTo>
                      <a:close/>
                    </a:path>
                  </a:pathLst>
                </a:custGeom>
                <a:solidFill>
                  <a:schemeClr val="tx2"/>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0891923-C6A5-49B2-8E21-CCF9F7BB56B2}"/>
                    </a:ext>
                  </a:extLst>
                </p:cNvPr>
                <p:cNvSpPr/>
                <p:nvPr/>
              </p:nvSpPr>
              <p:spPr>
                <a:xfrm>
                  <a:off x="-119139" y="3408078"/>
                  <a:ext cx="87226" cy="85761"/>
                </a:xfrm>
                <a:custGeom>
                  <a:avLst/>
                  <a:gdLst>
                    <a:gd name="connsiteX0" fmla="*/ 15543 w 87226"/>
                    <a:gd name="connsiteY0" fmla="*/ 2608 h 85761"/>
                    <a:gd name="connsiteX1" fmla="*/ 2608 w 87226"/>
                    <a:gd name="connsiteY1" fmla="*/ 2751 h 85761"/>
                    <a:gd name="connsiteX2" fmla="*/ 2751 w 87226"/>
                    <a:gd name="connsiteY2" fmla="*/ 15686 h 85761"/>
                    <a:gd name="connsiteX3" fmla="*/ 71693 w 87226"/>
                    <a:gd name="connsiteY3" fmla="*/ 83151 h 85761"/>
                    <a:gd name="connsiteX4" fmla="*/ 78084 w 87226"/>
                    <a:gd name="connsiteY4" fmla="*/ 85761 h 85761"/>
                    <a:gd name="connsiteX5" fmla="*/ 84618 w 87226"/>
                    <a:gd name="connsiteY5" fmla="*/ 83009 h 85761"/>
                    <a:gd name="connsiteX6" fmla="*/ 84475 w 87226"/>
                    <a:gd name="connsiteY6" fmla="*/ 70083 h 85761"/>
                    <a:gd name="connsiteX7" fmla="*/ 15543 w 87226"/>
                    <a:gd name="connsiteY7" fmla="*/ 2608 h 8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6" h="85761">
                      <a:moveTo>
                        <a:pt x="15543" y="2608"/>
                      </a:moveTo>
                      <a:cubicBezTo>
                        <a:pt x="11933" y="-926"/>
                        <a:pt x="6151" y="-859"/>
                        <a:pt x="2608" y="2751"/>
                      </a:cubicBezTo>
                      <a:cubicBezTo>
                        <a:pt x="-926" y="6361"/>
                        <a:pt x="-859" y="12152"/>
                        <a:pt x="2751" y="15686"/>
                      </a:cubicBezTo>
                      <a:lnTo>
                        <a:pt x="71693" y="83151"/>
                      </a:lnTo>
                      <a:cubicBezTo>
                        <a:pt x="73474" y="84895"/>
                        <a:pt x="75779" y="85761"/>
                        <a:pt x="78084" y="85761"/>
                      </a:cubicBezTo>
                      <a:cubicBezTo>
                        <a:pt x="80456" y="85761"/>
                        <a:pt x="82828" y="84847"/>
                        <a:pt x="84618" y="83009"/>
                      </a:cubicBezTo>
                      <a:cubicBezTo>
                        <a:pt x="88152" y="79399"/>
                        <a:pt x="88085" y="73607"/>
                        <a:pt x="84475" y="70083"/>
                      </a:cubicBezTo>
                      <a:lnTo>
                        <a:pt x="15543" y="2608"/>
                      </a:lnTo>
                      <a:close/>
                    </a:path>
                  </a:pathLst>
                </a:custGeom>
                <a:solidFill>
                  <a:schemeClr val="tx2"/>
                </a:solidFill>
                <a:ln w="9525" cap="flat">
                  <a:noFill/>
                  <a:prstDash val="solid"/>
                  <a:miter/>
                </a:ln>
              </p:spPr>
              <p:txBody>
                <a:bodyPr rtlCol="0" anchor="ctr"/>
                <a:lstStyle/>
                <a:p>
                  <a:endParaRPr lang="en-US"/>
                </a:p>
              </p:txBody>
            </p:sp>
          </p:grpSp>
        </p:grpSp>
        <p:sp>
          <p:nvSpPr>
            <p:cNvPr id="78" name="Health_E95E" title="Icon of a heart with a heartbeat monitor line through the middle">
              <a:extLst>
                <a:ext uri="{FF2B5EF4-FFF2-40B4-BE49-F238E27FC236}">
                  <a16:creationId xmlns:a16="http://schemas.microsoft.com/office/drawing/2014/main" id="{0BF085C4-441F-4610-88B8-B740D140FFB6}"/>
                </a:ext>
              </a:extLst>
            </p:cNvPr>
            <p:cNvSpPr>
              <a:spLocks noChangeAspect="1"/>
            </p:cNvSpPr>
            <p:nvPr/>
          </p:nvSpPr>
          <p:spPr bwMode="auto">
            <a:xfrm rot="19800000">
              <a:off x="2679570" y="2694796"/>
              <a:ext cx="51979" cy="44016"/>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31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2" name="Freeform: Shape 61">
              <a:extLst>
                <a:ext uri="{FF2B5EF4-FFF2-40B4-BE49-F238E27FC236}">
                  <a16:creationId xmlns:a16="http://schemas.microsoft.com/office/drawing/2014/main" id="{E3BE16EB-4E36-4092-A3BD-66DD191A28F1}"/>
                </a:ext>
              </a:extLst>
            </p:cNvPr>
            <p:cNvSpPr/>
            <p:nvPr/>
          </p:nvSpPr>
          <p:spPr>
            <a:xfrm>
              <a:off x="1428301" y="2796355"/>
              <a:ext cx="630880" cy="1063152"/>
            </a:xfrm>
            <a:custGeom>
              <a:avLst/>
              <a:gdLst>
                <a:gd name="connsiteX0" fmla="*/ 485600 w 514350"/>
                <a:gd name="connsiteY0" fmla="*/ 866406 h 866775"/>
                <a:gd name="connsiteX1" fmla="*/ 28400 w 514350"/>
                <a:gd name="connsiteY1" fmla="*/ 866406 h 866775"/>
                <a:gd name="connsiteX2" fmla="*/ -175 w 514350"/>
                <a:gd name="connsiteY2" fmla="*/ 837517 h 866775"/>
                <a:gd name="connsiteX3" fmla="*/ -175 w 514350"/>
                <a:gd name="connsiteY3" fmla="*/ 28520 h 866775"/>
                <a:gd name="connsiteX4" fmla="*/ 28400 w 514350"/>
                <a:gd name="connsiteY4" fmla="*/ -369 h 866775"/>
                <a:gd name="connsiteX5" fmla="*/ 485600 w 514350"/>
                <a:gd name="connsiteY5" fmla="*/ -369 h 866775"/>
                <a:gd name="connsiteX6" fmla="*/ 514175 w 514350"/>
                <a:gd name="connsiteY6" fmla="*/ 28520 h 866775"/>
                <a:gd name="connsiteX7" fmla="*/ 514175 w 514350"/>
                <a:gd name="connsiteY7" fmla="*/ 837517 h 866775"/>
                <a:gd name="connsiteX8" fmla="*/ 485600 w 514350"/>
                <a:gd name="connsiteY8" fmla="*/ 866406 h 866775"/>
                <a:gd name="connsiteX9" fmla="*/ 199850 w 514350"/>
                <a:gd name="connsiteY9" fmla="*/ 750839 h 866775"/>
                <a:gd name="connsiteX10" fmla="*/ 314150 w 514350"/>
                <a:gd name="connsiteY10" fmla="*/ 750839 h 866775"/>
                <a:gd name="connsiteX11" fmla="*/ 327409 w 514350"/>
                <a:gd name="connsiteY11" fmla="*/ 335473 h 866775"/>
                <a:gd name="connsiteX12" fmla="*/ 186591 w 514350"/>
                <a:gd name="connsiteY12" fmla="*/ 245567 h 866775"/>
                <a:gd name="connsiteX13" fmla="*/ 186591 w 514350"/>
                <a:gd name="connsiteY13" fmla="*/ 425618 h 866775"/>
                <a:gd name="connsiteX14" fmla="*/ 327409 w 514350"/>
                <a:gd name="connsiteY14" fmla="*/ 335473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 name="connsiteX11" fmla="*/ 186766 w 514350"/>
                <a:gd name="connsiteY11" fmla="*/ 425987 h 866775"/>
                <a:gd name="connsiteX12" fmla="*/ 186766 w 514350"/>
                <a:gd name="connsiteY12" fmla="*/ 245936 h 866775"/>
                <a:gd name="connsiteX13" fmla="*/ 186766 w 514350"/>
                <a:gd name="connsiteY13" fmla="*/ 425987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866775">
                  <a:moveTo>
                    <a:pt x="485775" y="866775"/>
                  </a:moveTo>
                  <a:lnTo>
                    <a:pt x="28575" y="866775"/>
                  </a:lnTo>
                  <a:cubicBezTo>
                    <a:pt x="12802" y="866775"/>
                    <a:pt x="0" y="853830"/>
                    <a:pt x="0" y="837886"/>
                  </a:cubicBezTo>
                  <a:lnTo>
                    <a:pt x="0" y="28889"/>
                  </a:lnTo>
                  <a:cubicBezTo>
                    <a:pt x="0" y="12945"/>
                    <a:pt x="12802" y="0"/>
                    <a:pt x="28575" y="0"/>
                  </a:cubicBezTo>
                  <a:lnTo>
                    <a:pt x="485775" y="0"/>
                  </a:lnTo>
                  <a:cubicBezTo>
                    <a:pt x="501548" y="0"/>
                    <a:pt x="514350" y="12945"/>
                    <a:pt x="514350" y="28889"/>
                  </a:cubicBezTo>
                  <a:lnTo>
                    <a:pt x="514350" y="837886"/>
                  </a:lnTo>
                  <a:cubicBezTo>
                    <a:pt x="514350" y="853830"/>
                    <a:pt x="501548" y="866775"/>
                    <a:pt x="485775" y="866775"/>
                  </a:cubicBezTo>
                  <a:close/>
                  <a:moveTo>
                    <a:pt x="200025" y="751208"/>
                  </a:moveTo>
                  <a:lnTo>
                    <a:pt x="314325" y="751208"/>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TextBox 70">
              <a:extLst>
                <a:ext uri="{FF2B5EF4-FFF2-40B4-BE49-F238E27FC236}">
                  <a16:creationId xmlns:a16="http://schemas.microsoft.com/office/drawing/2014/main" id="{D6DB9134-072A-4FD9-946B-5B6A6A6B6C21}"/>
                </a:ext>
              </a:extLst>
            </p:cNvPr>
            <p:cNvSpPr txBox="1"/>
            <p:nvPr/>
          </p:nvSpPr>
          <p:spPr>
            <a:xfrm>
              <a:off x="1594127" y="2897461"/>
              <a:ext cx="419549" cy="557087"/>
            </a:xfrm>
            <a:custGeom>
              <a:avLst/>
              <a:gdLst/>
              <a:ahLst/>
              <a:cxnLst/>
              <a:rect l="l" t="t" r="r" b="b"/>
              <a:pathLst>
                <a:path w="370461" h="491905">
                  <a:moveTo>
                    <a:pt x="165930" y="402748"/>
                  </a:moveTo>
                  <a:cubicBezTo>
                    <a:pt x="161409" y="402748"/>
                    <a:pt x="157202" y="403564"/>
                    <a:pt x="153309" y="405196"/>
                  </a:cubicBezTo>
                  <a:cubicBezTo>
                    <a:pt x="149417" y="406829"/>
                    <a:pt x="146068" y="409131"/>
                    <a:pt x="143263" y="412103"/>
                  </a:cubicBezTo>
                  <a:cubicBezTo>
                    <a:pt x="140459" y="415075"/>
                    <a:pt x="138261" y="418612"/>
                    <a:pt x="136671" y="422714"/>
                  </a:cubicBezTo>
                  <a:cubicBezTo>
                    <a:pt x="135080" y="426816"/>
                    <a:pt x="134285" y="431295"/>
                    <a:pt x="134285" y="436150"/>
                  </a:cubicBezTo>
                  <a:cubicBezTo>
                    <a:pt x="134285" y="441257"/>
                    <a:pt x="135038" y="445861"/>
                    <a:pt x="136545" y="449963"/>
                  </a:cubicBezTo>
                  <a:cubicBezTo>
                    <a:pt x="138052" y="454065"/>
                    <a:pt x="140187" y="457540"/>
                    <a:pt x="142950" y="460386"/>
                  </a:cubicBezTo>
                  <a:cubicBezTo>
                    <a:pt x="145712" y="463232"/>
                    <a:pt x="149040" y="465409"/>
                    <a:pt x="152933" y="466916"/>
                  </a:cubicBezTo>
                  <a:cubicBezTo>
                    <a:pt x="156825" y="468423"/>
                    <a:pt x="161158" y="469176"/>
                    <a:pt x="165930" y="469176"/>
                  </a:cubicBezTo>
                  <a:cubicBezTo>
                    <a:pt x="170534" y="469176"/>
                    <a:pt x="174762" y="468402"/>
                    <a:pt x="178612" y="466853"/>
                  </a:cubicBezTo>
                  <a:cubicBezTo>
                    <a:pt x="182463" y="465304"/>
                    <a:pt x="185791" y="463086"/>
                    <a:pt x="188596" y="460198"/>
                  </a:cubicBezTo>
                  <a:cubicBezTo>
                    <a:pt x="191400" y="457309"/>
                    <a:pt x="193598" y="453835"/>
                    <a:pt x="195188" y="449775"/>
                  </a:cubicBezTo>
                  <a:cubicBezTo>
                    <a:pt x="196779" y="445715"/>
                    <a:pt x="197574" y="441173"/>
                    <a:pt x="197574" y="436150"/>
                  </a:cubicBezTo>
                  <a:cubicBezTo>
                    <a:pt x="197574" y="431546"/>
                    <a:pt x="196821" y="427214"/>
                    <a:pt x="195314" y="423153"/>
                  </a:cubicBezTo>
                  <a:cubicBezTo>
                    <a:pt x="193807" y="419093"/>
                    <a:pt x="191672" y="415556"/>
                    <a:pt x="188910" y="412542"/>
                  </a:cubicBezTo>
                  <a:cubicBezTo>
                    <a:pt x="186147" y="409529"/>
                    <a:pt x="182819" y="407143"/>
                    <a:pt x="178926" y="405385"/>
                  </a:cubicBezTo>
                  <a:cubicBezTo>
                    <a:pt x="175034" y="403627"/>
                    <a:pt x="170701" y="402748"/>
                    <a:pt x="165930" y="402748"/>
                  </a:cubicBezTo>
                  <a:close/>
                  <a:moveTo>
                    <a:pt x="309684" y="329036"/>
                  </a:moveTo>
                  <a:cubicBezTo>
                    <a:pt x="287834" y="329036"/>
                    <a:pt x="276909" y="353104"/>
                    <a:pt x="276909" y="401241"/>
                  </a:cubicBezTo>
                  <a:cubicBezTo>
                    <a:pt x="276909" y="446280"/>
                    <a:pt x="287624" y="468799"/>
                    <a:pt x="309056" y="468799"/>
                  </a:cubicBezTo>
                  <a:cubicBezTo>
                    <a:pt x="330152" y="468799"/>
                    <a:pt x="340700" y="445903"/>
                    <a:pt x="340700" y="400111"/>
                  </a:cubicBezTo>
                  <a:cubicBezTo>
                    <a:pt x="340700" y="352727"/>
                    <a:pt x="330361" y="329036"/>
                    <a:pt x="309684" y="329036"/>
                  </a:cubicBezTo>
                  <a:close/>
                  <a:moveTo>
                    <a:pt x="165678" y="328282"/>
                  </a:moveTo>
                  <a:cubicBezTo>
                    <a:pt x="161911" y="328282"/>
                    <a:pt x="158479" y="328973"/>
                    <a:pt x="155381" y="330354"/>
                  </a:cubicBezTo>
                  <a:cubicBezTo>
                    <a:pt x="152284" y="331736"/>
                    <a:pt x="149626" y="333640"/>
                    <a:pt x="147407" y="336068"/>
                  </a:cubicBezTo>
                  <a:cubicBezTo>
                    <a:pt x="145189" y="338496"/>
                    <a:pt x="143473" y="341321"/>
                    <a:pt x="142259" y="344544"/>
                  </a:cubicBezTo>
                  <a:cubicBezTo>
                    <a:pt x="141045" y="347767"/>
                    <a:pt x="140438" y="351179"/>
                    <a:pt x="140438" y="354778"/>
                  </a:cubicBezTo>
                  <a:cubicBezTo>
                    <a:pt x="140438" y="358546"/>
                    <a:pt x="141108" y="362041"/>
                    <a:pt x="142447" y="365264"/>
                  </a:cubicBezTo>
                  <a:cubicBezTo>
                    <a:pt x="143787" y="368487"/>
                    <a:pt x="145587" y="371291"/>
                    <a:pt x="147847" y="373677"/>
                  </a:cubicBezTo>
                  <a:cubicBezTo>
                    <a:pt x="150107" y="376063"/>
                    <a:pt x="152765" y="377926"/>
                    <a:pt x="155821" y="379265"/>
                  </a:cubicBezTo>
                  <a:cubicBezTo>
                    <a:pt x="158876" y="380605"/>
                    <a:pt x="162162" y="381274"/>
                    <a:pt x="165678" y="381274"/>
                  </a:cubicBezTo>
                  <a:cubicBezTo>
                    <a:pt x="169194" y="381274"/>
                    <a:pt x="172480" y="380584"/>
                    <a:pt x="175536" y="379202"/>
                  </a:cubicBezTo>
                  <a:cubicBezTo>
                    <a:pt x="178592" y="377821"/>
                    <a:pt x="181270" y="375938"/>
                    <a:pt x="183573" y="373552"/>
                  </a:cubicBezTo>
                  <a:cubicBezTo>
                    <a:pt x="185875" y="371166"/>
                    <a:pt x="187696" y="368361"/>
                    <a:pt x="189035" y="365138"/>
                  </a:cubicBezTo>
                  <a:cubicBezTo>
                    <a:pt x="190375" y="361915"/>
                    <a:pt x="191044" y="358462"/>
                    <a:pt x="191044" y="354778"/>
                  </a:cubicBezTo>
                  <a:cubicBezTo>
                    <a:pt x="191044" y="351011"/>
                    <a:pt x="190395" y="347495"/>
                    <a:pt x="189098" y="344230"/>
                  </a:cubicBezTo>
                  <a:cubicBezTo>
                    <a:pt x="187800" y="340965"/>
                    <a:pt x="186021" y="338161"/>
                    <a:pt x="183761" y="335817"/>
                  </a:cubicBezTo>
                  <a:cubicBezTo>
                    <a:pt x="181501" y="333473"/>
                    <a:pt x="178822" y="331631"/>
                    <a:pt x="175724" y="330292"/>
                  </a:cubicBezTo>
                  <a:cubicBezTo>
                    <a:pt x="172627" y="328952"/>
                    <a:pt x="169278" y="328282"/>
                    <a:pt x="165678" y="328282"/>
                  </a:cubicBezTo>
                  <a:close/>
                  <a:moveTo>
                    <a:pt x="311065" y="305805"/>
                  </a:moveTo>
                  <a:cubicBezTo>
                    <a:pt x="350662" y="305805"/>
                    <a:pt x="370461" y="336570"/>
                    <a:pt x="370461" y="398101"/>
                  </a:cubicBezTo>
                  <a:cubicBezTo>
                    <a:pt x="370461" y="428574"/>
                    <a:pt x="364873" y="451826"/>
                    <a:pt x="353697" y="467858"/>
                  </a:cubicBezTo>
                  <a:cubicBezTo>
                    <a:pt x="342521" y="483889"/>
                    <a:pt x="326887" y="491905"/>
                    <a:pt x="306795" y="491905"/>
                  </a:cubicBezTo>
                  <a:cubicBezTo>
                    <a:pt x="288043" y="491905"/>
                    <a:pt x="273414" y="484245"/>
                    <a:pt x="262907" y="468925"/>
                  </a:cubicBezTo>
                  <a:cubicBezTo>
                    <a:pt x="252401" y="453605"/>
                    <a:pt x="247148" y="431462"/>
                    <a:pt x="247148" y="402496"/>
                  </a:cubicBezTo>
                  <a:cubicBezTo>
                    <a:pt x="247148" y="370684"/>
                    <a:pt x="252631" y="346616"/>
                    <a:pt x="263598" y="330292"/>
                  </a:cubicBezTo>
                  <a:cubicBezTo>
                    <a:pt x="274565" y="313967"/>
                    <a:pt x="290387" y="305805"/>
                    <a:pt x="311065" y="305805"/>
                  </a:cubicBezTo>
                  <a:close/>
                  <a:moveTo>
                    <a:pt x="165553" y="305805"/>
                  </a:moveTo>
                  <a:cubicBezTo>
                    <a:pt x="173338" y="305805"/>
                    <a:pt x="180517" y="306977"/>
                    <a:pt x="187089" y="309321"/>
                  </a:cubicBezTo>
                  <a:cubicBezTo>
                    <a:pt x="193660" y="311665"/>
                    <a:pt x="199353" y="314888"/>
                    <a:pt x="204167" y="318990"/>
                  </a:cubicBezTo>
                  <a:cubicBezTo>
                    <a:pt x="208980" y="323092"/>
                    <a:pt x="212727" y="327947"/>
                    <a:pt x="215406" y="333556"/>
                  </a:cubicBezTo>
                  <a:cubicBezTo>
                    <a:pt x="218084" y="339165"/>
                    <a:pt x="219424" y="345235"/>
                    <a:pt x="219424" y="351765"/>
                  </a:cubicBezTo>
                  <a:cubicBezTo>
                    <a:pt x="219424" y="360052"/>
                    <a:pt x="217122" y="367608"/>
                    <a:pt x="212517" y="374431"/>
                  </a:cubicBezTo>
                  <a:cubicBezTo>
                    <a:pt x="207913" y="381254"/>
                    <a:pt x="201802" y="386842"/>
                    <a:pt x="194184" y="391195"/>
                  </a:cubicBezTo>
                  <a:cubicBezTo>
                    <a:pt x="199374" y="393204"/>
                    <a:pt x="203957" y="395820"/>
                    <a:pt x="207934" y="399043"/>
                  </a:cubicBezTo>
                  <a:cubicBezTo>
                    <a:pt x="211910" y="402266"/>
                    <a:pt x="215238" y="405929"/>
                    <a:pt x="217917" y="410031"/>
                  </a:cubicBezTo>
                  <a:cubicBezTo>
                    <a:pt x="220596" y="414133"/>
                    <a:pt x="222605" y="418612"/>
                    <a:pt x="223945" y="423467"/>
                  </a:cubicBezTo>
                  <a:cubicBezTo>
                    <a:pt x="225284" y="428323"/>
                    <a:pt x="225954" y="433388"/>
                    <a:pt x="225954" y="438662"/>
                  </a:cubicBezTo>
                  <a:cubicBezTo>
                    <a:pt x="225954" y="446531"/>
                    <a:pt x="224489" y="453730"/>
                    <a:pt x="221559" y="460260"/>
                  </a:cubicBezTo>
                  <a:cubicBezTo>
                    <a:pt x="218629" y="466790"/>
                    <a:pt x="214527" y="472378"/>
                    <a:pt x="209252" y="477024"/>
                  </a:cubicBezTo>
                  <a:cubicBezTo>
                    <a:pt x="203978" y="481671"/>
                    <a:pt x="197658" y="485291"/>
                    <a:pt x="190291" y="487887"/>
                  </a:cubicBezTo>
                  <a:cubicBezTo>
                    <a:pt x="182924" y="490482"/>
                    <a:pt x="174803" y="491779"/>
                    <a:pt x="165930" y="491779"/>
                  </a:cubicBezTo>
                  <a:cubicBezTo>
                    <a:pt x="157139" y="491779"/>
                    <a:pt x="149082" y="490482"/>
                    <a:pt x="141757" y="487887"/>
                  </a:cubicBezTo>
                  <a:cubicBezTo>
                    <a:pt x="134431" y="485291"/>
                    <a:pt x="128111" y="481671"/>
                    <a:pt x="122795" y="477024"/>
                  </a:cubicBezTo>
                  <a:cubicBezTo>
                    <a:pt x="117479" y="472378"/>
                    <a:pt x="113335" y="466790"/>
                    <a:pt x="110363" y="460260"/>
                  </a:cubicBezTo>
                  <a:cubicBezTo>
                    <a:pt x="107391" y="453730"/>
                    <a:pt x="105905" y="446531"/>
                    <a:pt x="105905" y="438662"/>
                  </a:cubicBezTo>
                  <a:cubicBezTo>
                    <a:pt x="105905" y="433471"/>
                    <a:pt x="106554" y="428448"/>
                    <a:pt x="107852" y="423593"/>
                  </a:cubicBezTo>
                  <a:cubicBezTo>
                    <a:pt x="109149" y="418737"/>
                    <a:pt x="111096" y="414258"/>
                    <a:pt x="113691" y="410156"/>
                  </a:cubicBezTo>
                  <a:cubicBezTo>
                    <a:pt x="116286" y="406054"/>
                    <a:pt x="119551" y="402371"/>
                    <a:pt x="123486" y="399106"/>
                  </a:cubicBezTo>
                  <a:cubicBezTo>
                    <a:pt x="127420" y="395841"/>
                    <a:pt x="132025" y="393204"/>
                    <a:pt x="137299" y="391195"/>
                  </a:cubicBezTo>
                  <a:cubicBezTo>
                    <a:pt x="129513" y="386842"/>
                    <a:pt x="123318" y="381254"/>
                    <a:pt x="118714" y="374431"/>
                  </a:cubicBezTo>
                  <a:cubicBezTo>
                    <a:pt x="114109" y="367608"/>
                    <a:pt x="111807" y="360052"/>
                    <a:pt x="111807" y="351765"/>
                  </a:cubicBezTo>
                  <a:cubicBezTo>
                    <a:pt x="111807" y="345151"/>
                    <a:pt x="113168" y="339040"/>
                    <a:pt x="115888" y="333431"/>
                  </a:cubicBezTo>
                  <a:cubicBezTo>
                    <a:pt x="118609" y="327822"/>
                    <a:pt x="122376" y="322966"/>
                    <a:pt x="127190" y="318864"/>
                  </a:cubicBezTo>
                  <a:cubicBezTo>
                    <a:pt x="132004" y="314762"/>
                    <a:pt x="137675" y="311560"/>
                    <a:pt x="144205" y="309258"/>
                  </a:cubicBezTo>
                  <a:cubicBezTo>
                    <a:pt x="150735" y="306956"/>
                    <a:pt x="157851" y="305805"/>
                    <a:pt x="165553" y="305805"/>
                  </a:cubicBezTo>
                  <a:close/>
                  <a:moveTo>
                    <a:pt x="309684" y="24236"/>
                  </a:moveTo>
                  <a:cubicBezTo>
                    <a:pt x="287834" y="24236"/>
                    <a:pt x="276909" y="48304"/>
                    <a:pt x="276909" y="96441"/>
                  </a:cubicBezTo>
                  <a:cubicBezTo>
                    <a:pt x="276909" y="141480"/>
                    <a:pt x="287624" y="163999"/>
                    <a:pt x="309056" y="163999"/>
                  </a:cubicBezTo>
                  <a:cubicBezTo>
                    <a:pt x="330152" y="163999"/>
                    <a:pt x="340700" y="141103"/>
                    <a:pt x="340700" y="95311"/>
                  </a:cubicBezTo>
                  <a:cubicBezTo>
                    <a:pt x="340700" y="47927"/>
                    <a:pt x="330361" y="24236"/>
                    <a:pt x="309684" y="24236"/>
                  </a:cubicBezTo>
                  <a:close/>
                  <a:moveTo>
                    <a:pt x="311065" y="1005"/>
                  </a:moveTo>
                  <a:cubicBezTo>
                    <a:pt x="350662" y="1005"/>
                    <a:pt x="370461" y="31770"/>
                    <a:pt x="370461" y="93301"/>
                  </a:cubicBezTo>
                  <a:cubicBezTo>
                    <a:pt x="370461" y="123774"/>
                    <a:pt x="364873" y="147026"/>
                    <a:pt x="353697" y="163058"/>
                  </a:cubicBezTo>
                  <a:cubicBezTo>
                    <a:pt x="342521" y="179089"/>
                    <a:pt x="326887" y="187105"/>
                    <a:pt x="306795" y="187105"/>
                  </a:cubicBezTo>
                  <a:cubicBezTo>
                    <a:pt x="288043" y="187105"/>
                    <a:pt x="273414" y="179445"/>
                    <a:pt x="262907" y="164125"/>
                  </a:cubicBezTo>
                  <a:cubicBezTo>
                    <a:pt x="252401" y="148805"/>
                    <a:pt x="247148" y="126662"/>
                    <a:pt x="247148" y="97696"/>
                  </a:cubicBezTo>
                  <a:cubicBezTo>
                    <a:pt x="247148" y="65884"/>
                    <a:pt x="252631" y="41816"/>
                    <a:pt x="263598" y="25492"/>
                  </a:cubicBezTo>
                  <a:cubicBezTo>
                    <a:pt x="274565" y="9167"/>
                    <a:pt x="290387" y="1005"/>
                    <a:pt x="311065" y="1005"/>
                  </a:cubicBezTo>
                  <a:close/>
                  <a:moveTo>
                    <a:pt x="163292" y="1005"/>
                  </a:moveTo>
                  <a:cubicBezTo>
                    <a:pt x="171413" y="1005"/>
                    <a:pt x="178780" y="2072"/>
                    <a:pt x="185393" y="4207"/>
                  </a:cubicBezTo>
                  <a:cubicBezTo>
                    <a:pt x="192007" y="6342"/>
                    <a:pt x="197658" y="9481"/>
                    <a:pt x="202346" y="13625"/>
                  </a:cubicBezTo>
                  <a:cubicBezTo>
                    <a:pt x="207034" y="17769"/>
                    <a:pt x="210655" y="22938"/>
                    <a:pt x="213208" y="29133"/>
                  </a:cubicBezTo>
                  <a:cubicBezTo>
                    <a:pt x="215761" y="35328"/>
                    <a:pt x="217038" y="42444"/>
                    <a:pt x="217038" y="50481"/>
                  </a:cubicBezTo>
                  <a:cubicBezTo>
                    <a:pt x="217038" y="57764"/>
                    <a:pt x="216138" y="64315"/>
                    <a:pt x="214338" y="70133"/>
                  </a:cubicBezTo>
                  <a:cubicBezTo>
                    <a:pt x="212538" y="75951"/>
                    <a:pt x="209985" y="81372"/>
                    <a:pt x="206678" y="86395"/>
                  </a:cubicBezTo>
                  <a:cubicBezTo>
                    <a:pt x="203371" y="91418"/>
                    <a:pt x="199374" y="96190"/>
                    <a:pt x="194686" y="100710"/>
                  </a:cubicBezTo>
                  <a:cubicBezTo>
                    <a:pt x="189998" y="105231"/>
                    <a:pt x="184766" y="109877"/>
                    <a:pt x="178989" y="114649"/>
                  </a:cubicBezTo>
                  <a:cubicBezTo>
                    <a:pt x="174134" y="118584"/>
                    <a:pt x="169299" y="122414"/>
                    <a:pt x="164485" y="126139"/>
                  </a:cubicBezTo>
                  <a:cubicBezTo>
                    <a:pt x="159672" y="129864"/>
                    <a:pt x="155339" y="133506"/>
                    <a:pt x="151489" y="137064"/>
                  </a:cubicBezTo>
                  <a:cubicBezTo>
                    <a:pt x="147638" y="140622"/>
                    <a:pt x="144519" y="144180"/>
                    <a:pt x="142133" y="147738"/>
                  </a:cubicBezTo>
                  <a:cubicBezTo>
                    <a:pt x="139747" y="151295"/>
                    <a:pt x="138554" y="154874"/>
                    <a:pt x="138554" y="158474"/>
                  </a:cubicBezTo>
                  <a:lnTo>
                    <a:pt x="138554" y="159102"/>
                  </a:lnTo>
                  <a:lnTo>
                    <a:pt x="219801" y="159102"/>
                  </a:lnTo>
                  <a:lnTo>
                    <a:pt x="219801" y="184091"/>
                  </a:lnTo>
                  <a:lnTo>
                    <a:pt x="106784" y="184091"/>
                  </a:lnTo>
                  <a:lnTo>
                    <a:pt x="106784" y="170152"/>
                  </a:lnTo>
                  <a:cubicBezTo>
                    <a:pt x="106784" y="164460"/>
                    <a:pt x="107580" y="159123"/>
                    <a:pt x="109170" y="154142"/>
                  </a:cubicBezTo>
                  <a:cubicBezTo>
                    <a:pt x="110761" y="149161"/>
                    <a:pt x="112896" y="144473"/>
                    <a:pt x="115574" y="140078"/>
                  </a:cubicBezTo>
                  <a:cubicBezTo>
                    <a:pt x="118253" y="135682"/>
                    <a:pt x="121393" y="131539"/>
                    <a:pt x="124992" y="127646"/>
                  </a:cubicBezTo>
                  <a:cubicBezTo>
                    <a:pt x="128592" y="123753"/>
                    <a:pt x="132443" y="119986"/>
                    <a:pt x="136545" y="116344"/>
                  </a:cubicBezTo>
                  <a:cubicBezTo>
                    <a:pt x="140647" y="112702"/>
                    <a:pt x="144833" y="109186"/>
                    <a:pt x="149103" y="105796"/>
                  </a:cubicBezTo>
                  <a:cubicBezTo>
                    <a:pt x="153372" y="102405"/>
                    <a:pt x="157558" y="98994"/>
                    <a:pt x="161660" y="95562"/>
                  </a:cubicBezTo>
                  <a:cubicBezTo>
                    <a:pt x="165511" y="92297"/>
                    <a:pt x="169027" y="89095"/>
                    <a:pt x="172208" y="85955"/>
                  </a:cubicBezTo>
                  <a:cubicBezTo>
                    <a:pt x="175389" y="82816"/>
                    <a:pt x="178110" y="79572"/>
                    <a:pt x="180371" y="76223"/>
                  </a:cubicBezTo>
                  <a:cubicBezTo>
                    <a:pt x="182631" y="72875"/>
                    <a:pt x="184389" y="69338"/>
                    <a:pt x="185645" y="65612"/>
                  </a:cubicBezTo>
                  <a:cubicBezTo>
                    <a:pt x="186900" y="61887"/>
                    <a:pt x="187528" y="57848"/>
                    <a:pt x="187528" y="53494"/>
                  </a:cubicBezTo>
                  <a:cubicBezTo>
                    <a:pt x="187528" y="48723"/>
                    <a:pt x="186796" y="44558"/>
                    <a:pt x="185331" y="41000"/>
                  </a:cubicBezTo>
                  <a:cubicBezTo>
                    <a:pt x="183866" y="37442"/>
                    <a:pt x="181815" y="34470"/>
                    <a:pt x="179178" y="32084"/>
                  </a:cubicBezTo>
                  <a:cubicBezTo>
                    <a:pt x="176541" y="29698"/>
                    <a:pt x="173422" y="27898"/>
                    <a:pt x="169822" y="26684"/>
                  </a:cubicBezTo>
                  <a:cubicBezTo>
                    <a:pt x="166223" y="25471"/>
                    <a:pt x="162288" y="24864"/>
                    <a:pt x="158018" y="24864"/>
                  </a:cubicBezTo>
                  <a:cubicBezTo>
                    <a:pt x="150651" y="24864"/>
                    <a:pt x="143159" y="26580"/>
                    <a:pt x="135541" y="30012"/>
                  </a:cubicBezTo>
                  <a:cubicBezTo>
                    <a:pt x="127923" y="33445"/>
                    <a:pt x="120597" y="38593"/>
                    <a:pt x="113565" y="45458"/>
                  </a:cubicBezTo>
                  <a:lnTo>
                    <a:pt x="113565" y="17455"/>
                  </a:lnTo>
                  <a:cubicBezTo>
                    <a:pt x="117249" y="14692"/>
                    <a:pt x="120974" y="12285"/>
                    <a:pt x="124741" y="10234"/>
                  </a:cubicBezTo>
                  <a:cubicBezTo>
                    <a:pt x="128509" y="8183"/>
                    <a:pt x="132401" y="6467"/>
                    <a:pt x="136420" y="5086"/>
                  </a:cubicBezTo>
                  <a:cubicBezTo>
                    <a:pt x="140438" y="3704"/>
                    <a:pt x="144666" y="2679"/>
                    <a:pt x="149103" y="2009"/>
                  </a:cubicBezTo>
                  <a:cubicBezTo>
                    <a:pt x="153540" y="1339"/>
                    <a:pt x="158270" y="1005"/>
                    <a:pt x="163292" y="1005"/>
                  </a:cubicBezTo>
                  <a:close/>
                  <a:moveTo>
                    <a:pt x="54625" y="0"/>
                  </a:moveTo>
                  <a:lnTo>
                    <a:pt x="66931" y="0"/>
                  </a:lnTo>
                  <a:lnTo>
                    <a:pt x="66931" y="184091"/>
                  </a:lnTo>
                  <a:lnTo>
                    <a:pt x="37798" y="184091"/>
                  </a:lnTo>
                  <a:lnTo>
                    <a:pt x="37798" y="35663"/>
                  </a:lnTo>
                  <a:cubicBezTo>
                    <a:pt x="32524" y="39430"/>
                    <a:pt x="26852" y="42632"/>
                    <a:pt x="20783" y="45269"/>
                  </a:cubicBezTo>
                  <a:cubicBezTo>
                    <a:pt x="14713" y="47906"/>
                    <a:pt x="7786" y="50230"/>
                    <a:pt x="0" y="52239"/>
                  </a:cubicBezTo>
                  <a:lnTo>
                    <a:pt x="0" y="27375"/>
                  </a:lnTo>
                  <a:cubicBezTo>
                    <a:pt x="4856" y="25785"/>
                    <a:pt x="9544" y="24110"/>
                    <a:pt x="14064" y="22352"/>
                  </a:cubicBezTo>
                  <a:cubicBezTo>
                    <a:pt x="18585" y="20594"/>
                    <a:pt x="23043" y="18627"/>
                    <a:pt x="27438" y="16450"/>
                  </a:cubicBezTo>
                  <a:cubicBezTo>
                    <a:pt x="31833" y="14274"/>
                    <a:pt x="36270" y="11846"/>
                    <a:pt x="40749" y="9167"/>
                  </a:cubicBezTo>
                  <a:cubicBezTo>
                    <a:pt x="45228" y="6488"/>
                    <a:pt x="49853" y="3432"/>
                    <a:pt x="54625"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endParaRPr lang="en-US" sz="2000" dirty="0" err="1">
                <a:latin typeface="+mj-lt"/>
              </a:endParaRPr>
            </a:p>
          </p:txBody>
        </p:sp>
        <p:grpSp>
          <p:nvGrpSpPr>
            <p:cNvPr id="77" name="Group 76">
              <a:extLst>
                <a:ext uri="{FF2B5EF4-FFF2-40B4-BE49-F238E27FC236}">
                  <a16:creationId xmlns:a16="http://schemas.microsoft.com/office/drawing/2014/main" id="{1C26B0DB-8329-41F0-9009-B88FFB000343}"/>
                </a:ext>
              </a:extLst>
            </p:cNvPr>
            <p:cNvGrpSpPr/>
            <p:nvPr/>
          </p:nvGrpSpPr>
          <p:grpSpPr>
            <a:xfrm>
              <a:off x="1749887" y="2899402"/>
              <a:ext cx="93910" cy="211797"/>
              <a:chOff x="1318548" y="2994387"/>
              <a:chExt cx="65752" cy="196813"/>
            </a:xfrm>
          </p:grpSpPr>
          <p:cxnSp>
            <p:nvCxnSpPr>
              <p:cNvPr id="67" name="Straight Connector 66">
                <a:extLst>
                  <a:ext uri="{FF2B5EF4-FFF2-40B4-BE49-F238E27FC236}">
                    <a16:creationId xmlns:a16="http://schemas.microsoft.com/office/drawing/2014/main" id="{964A8CF6-BD97-408F-B9DB-0DA009D83D8C}"/>
                  </a:ext>
                </a:extLst>
              </p:cNvPr>
              <p:cNvCxnSpPr>
                <a:cxnSpLocks/>
              </p:cNvCxnSpPr>
              <p:nvPr/>
            </p:nvCxnSpPr>
            <p:spPr>
              <a:xfrm flipV="1">
                <a:off x="1318548" y="3076556"/>
                <a:ext cx="0" cy="114643"/>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4FF99E-C89F-4B0D-A78F-FCB7BE4D60EA}"/>
                  </a:ext>
                </a:extLst>
              </p:cNvPr>
              <p:cNvCxnSpPr>
                <a:cxnSpLocks/>
              </p:cNvCxnSpPr>
              <p:nvPr/>
            </p:nvCxnSpPr>
            <p:spPr>
              <a:xfrm flipV="1">
                <a:off x="1353473" y="3032106"/>
                <a:ext cx="0" cy="159094"/>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E6C8414-6AEF-46A0-BB5A-2AC784609F85}"/>
                  </a:ext>
                </a:extLst>
              </p:cNvPr>
              <p:cNvCxnSpPr>
                <a:cxnSpLocks/>
              </p:cNvCxnSpPr>
              <p:nvPr/>
            </p:nvCxnSpPr>
            <p:spPr>
              <a:xfrm flipV="1">
                <a:off x="1384300" y="2994387"/>
                <a:ext cx="0" cy="196813"/>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9" name="Health_E95E" title="Icon of a heart with a heartbeat monitor line through the middle">
              <a:extLst>
                <a:ext uri="{FF2B5EF4-FFF2-40B4-BE49-F238E27FC236}">
                  <a16:creationId xmlns:a16="http://schemas.microsoft.com/office/drawing/2014/main" id="{B83B8090-B6E4-43F3-A8C2-A2BC52A57181}"/>
                </a:ext>
              </a:extLst>
            </p:cNvPr>
            <p:cNvSpPr>
              <a:spLocks noChangeAspect="1"/>
            </p:cNvSpPr>
            <p:nvPr/>
          </p:nvSpPr>
          <p:spPr bwMode="auto">
            <a:xfrm>
              <a:off x="1471480" y="3265509"/>
              <a:ext cx="186247" cy="157715"/>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63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cxnSp>
          <p:nvCxnSpPr>
            <p:cNvPr id="84" name="Straight Connector 83">
              <a:extLst>
                <a:ext uri="{FF2B5EF4-FFF2-40B4-BE49-F238E27FC236}">
                  <a16:creationId xmlns:a16="http://schemas.microsoft.com/office/drawing/2014/main" id="{87BD86EA-57A1-4778-8829-D09F834FFCA3}"/>
                </a:ext>
              </a:extLst>
            </p:cNvPr>
            <p:cNvCxnSpPr>
              <a:cxnSpLocks/>
            </p:cNvCxnSpPr>
            <p:nvPr/>
          </p:nvCxnSpPr>
          <p:spPr>
            <a:xfrm>
              <a:off x="1428301" y="3663679"/>
              <a:ext cx="630880" cy="0"/>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7" name="Rectangle: Rounded Corners 4">
              <a:extLst>
                <a:ext uri="{FF2B5EF4-FFF2-40B4-BE49-F238E27FC236}">
                  <a16:creationId xmlns:a16="http://schemas.microsoft.com/office/drawing/2014/main" id="{72906361-A249-4DA0-84B4-B5BB081ADF69}"/>
                </a:ext>
              </a:extLst>
            </p:cNvPr>
            <p:cNvSpPr/>
            <p:nvPr/>
          </p:nvSpPr>
          <p:spPr bwMode="auto">
            <a:xfrm rot="16200000">
              <a:off x="3181352" y="3240689"/>
              <a:ext cx="347662" cy="947737"/>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112909"/>
                <a:gd name="connsiteY0" fmla="*/ 1946006 h 1946006"/>
                <a:gd name="connsiteX1" fmla="*/ 0 w 2112909"/>
                <a:gd name="connsiteY1" fmla="*/ 252251 h 1946006"/>
                <a:gd name="connsiteX2" fmla="*/ 249291 w 2112909"/>
                <a:gd name="connsiteY2" fmla="*/ 2960 h 1946006"/>
                <a:gd name="connsiteX3" fmla="*/ 422169 w 2112909"/>
                <a:gd name="connsiteY3" fmla="*/ 0 h 1946006"/>
                <a:gd name="connsiteX4" fmla="*/ 2112909 w 2112909"/>
                <a:gd name="connsiteY4" fmla="*/ 2960 h 1946006"/>
                <a:gd name="connsiteX0" fmla="*/ 0 w 422169"/>
                <a:gd name="connsiteY0" fmla="*/ 1946006 h 1946006"/>
                <a:gd name="connsiteX1" fmla="*/ 0 w 422169"/>
                <a:gd name="connsiteY1" fmla="*/ 252251 h 1946006"/>
                <a:gd name="connsiteX2" fmla="*/ 249291 w 422169"/>
                <a:gd name="connsiteY2" fmla="*/ 2960 h 1946006"/>
                <a:gd name="connsiteX3" fmla="*/ 422169 w 422169"/>
                <a:gd name="connsiteY3" fmla="*/ 0 h 1946006"/>
                <a:gd name="connsiteX0" fmla="*/ 0 w 422169"/>
                <a:gd name="connsiteY0" fmla="*/ 1946006 h 1946006"/>
                <a:gd name="connsiteX1" fmla="*/ 3814 w 422169"/>
                <a:gd name="connsiteY1" fmla="*/ 1120674 h 1946006"/>
                <a:gd name="connsiteX2" fmla="*/ 0 w 422169"/>
                <a:gd name="connsiteY2" fmla="*/ 252251 h 1946006"/>
                <a:gd name="connsiteX3" fmla="*/ 249291 w 422169"/>
                <a:gd name="connsiteY3" fmla="*/ 2960 h 1946006"/>
                <a:gd name="connsiteX4" fmla="*/ 422169 w 422169"/>
                <a:gd name="connsiteY4" fmla="*/ 0 h 1946006"/>
                <a:gd name="connsiteX0" fmla="*/ 3814 w 422169"/>
                <a:gd name="connsiteY0" fmla="*/ 1120674 h 1120674"/>
                <a:gd name="connsiteX1" fmla="*/ 0 w 422169"/>
                <a:gd name="connsiteY1" fmla="*/ 252251 h 1120674"/>
                <a:gd name="connsiteX2" fmla="*/ 249291 w 422169"/>
                <a:gd name="connsiteY2" fmla="*/ 2960 h 1120674"/>
                <a:gd name="connsiteX3" fmla="*/ 422169 w 422169"/>
                <a:gd name="connsiteY3" fmla="*/ 0 h 1120674"/>
              </a:gdLst>
              <a:ahLst/>
              <a:cxnLst>
                <a:cxn ang="0">
                  <a:pos x="connsiteX0" y="connsiteY0"/>
                </a:cxn>
                <a:cxn ang="0">
                  <a:pos x="connsiteX1" y="connsiteY1"/>
                </a:cxn>
                <a:cxn ang="0">
                  <a:pos x="connsiteX2" y="connsiteY2"/>
                </a:cxn>
                <a:cxn ang="0">
                  <a:pos x="connsiteX3" y="connsiteY3"/>
                </a:cxn>
              </a:cxnLst>
              <a:rect l="l" t="t" r="r" b="b"/>
              <a:pathLst>
                <a:path w="422169" h="1120674">
                  <a:moveTo>
                    <a:pt x="3814" y="1120674"/>
                  </a:moveTo>
                  <a:cubicBezTo>
                    <a:pt x="2543" y="831200"/>
                    <a:pt x="1271" y="541725"/>
                    <a:pt x="0" y="252251"/>
                  </a:cubicBezTo>
                  <a:cubicBezTo>
                    <a:pt x="0" y="114571"/>
                    <a:pt x="111611" y="2960"/>
                    <a:pt x="249291" y="2960"/>
                  </a:cubicBezTo>
                  <a:lnTo>
                    <a:pt x="422169"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89" name="Rectangle: Rounded Corners 4">
              <a:extLst>
                <a:ext uri="{FF2B5EF4-FFF2-40B4-BE49-F238E27FC236}">
                  <a16:creationId xmlns:a16="http://schemas.microsoft.com/office/drawing/2014/main" id="{13D2845A-7A93-439B-B5D4-1B7EA2719968}"/>
                </a:ext>
              </a:extLst>
            </p:cNvPr>
            <p:cNvSpPr/>
            <p:nvPr/>
          </p:nvSpPr>
          <p:spPr bwMode="auto">
            <a:xfrm rot="5400000">
              <a:off x="411480" y="1091550"/>
              <a:ext cx="0" cy="822960"/>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49291"/>
                <a:gd name="connsiteY0" fmla="*/ 1943046 h 1943046"/>
                <a:gd name="connsiteX1" fmla="*/ 0 w 249291"/>
                <a:gd name="connsiteY1" fmla="*/ 249291 h 1943046"/>
                <a:gd name="connsiteX2" fmla="*/ 249291 w 249291"/>
                <a:gd name="connsiteY2" fmla="*/ 0 h 1943046"/>
                <a:gd name="connsiteX0" fmla="*/ 0 w 0"/>
                <a:gd name="connsiteY0" fmla="*/ 1693755 h 1693755"/>
                <a:gd name="connsiteX1" fmla="*/ 0 w 0"/>
                <a:gd name="connsiteY1" fmla="*/ 0 h 1693755"/>
              </a:gdLst>
              <a:ahLst/>
              <a:cxnLst>
                <a:cxn ang="0">
                  <a:pos x="connsiteX0" y="connsiteY0"/>
                </a:cxn>
                <a:cxn ang="0">
                  <a:pos x="connsiteX1" y="connsiteY1"/>
                </a:cxn>
              </a:cxnLst>
              <a:rect l="l" t="t" r="r" b="b"/>
              <a:pathLst>
                <a:path h="1693755">
                  <a:moveTo>
                    <a:pt x="0" y="1693755"/>
                  </a:moveTo>
                  <a:lnTo>
                    <a:pt x="0"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31" name="Rectangle: Rounded Corners 4">
              <a:extLst>
                <a:ext uri="{FF2B5EF4-FFF2-40B4-BE49-F238E27FC236}">
                  <a16:creationId xmlns:a16="http://schemas.microsoft.com/office/drawing/2014/main" id="{4EB37B92-6A0A-465C-B1CE-8A030DE4D4E8}"/>
                </a:ext>
              </a:extLst>
            </p:cNvPr>
            <p:cNvSpPr/>
            <p:nvPr/>
          </p:nvSpPr>
          <p:spPr bwMode="auto">
            <a:xfrm rot="16200000" flipV="1">
              <a:off x="4225146" y="3083211"/>
              <a:ext cx="409085" cy="1201270"/>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112909"/>
                <a:gd name="connsiteY0" fmla="*/ 1946006 h 1946006"/>
                <a:gd name="connsiteX1" fmla="*/ 0 w 2112909"/>
                <a:gd name="connsiteY1" fmla="*/ 252251 h 1946006"/>
                <a:gd name="connsiteX2" fmla="*/ 249291 w 2112909"/>
                <a:gd name="connsiteY2" fmla="*/ 2960 h 1946006"/>
                <a:gd name="connsiteX3" fmla="*/ 422169 w 2112909"/>
                <a:gd name="connsiteY3" fmla="*/ 0 h 1946006"/>
                <a:gd name="connsiteX4" fmla="*/ 2112909 w 2112909"/>
                <a:gd name="connsiteY4" fmla="*/ 2960 h 1946006"/>
                <a:gd name="connsiteX0" fmla="*/ 0 w 422169"/>
                <a:gd name="connsiteY0" fmla="*/ 1946006 h 1946006"/>
                <a:gd name="connsiteX1" fmla="*/ 0 w 422169"/>
                <a:gd name="connsiteY1" fmla="*/ 252251 h 1946006"/>
                <a:gd name="connsiteX2" fmla="*/ 249291 w 422169"/>
                <a:gd name="connsiteY2" fmla="*/ 2960 h 1946006"/>
                <a:gd name="connsiteX3" fmla="*/ 422169 w 422169"/>
                <a:gd name="connsiteY3" fmla="*/ 0 h 1946006"/>
                <a:gd name="connsiteX0" fmla="*/ 0 w 422169"/>
                <a:gd name="connsiteY0" fmla="*/ 1946006 h 1946006"/>
                <a:gd name="connsiteX1" fmla="*/ 3814 w 422169"/>
                <a:gd name="connsiteY1" fmla="*/ 1120674 h 1946006"/>
                <a:gd name="connsiteX2" fmla="*/ 0 w 422169"/>
                <a:gd name="connsiteY2" fmla="*/ 252251 h 1946006"/>
                <a:gd name="connsiteX3" fmla="*/ 249291 w 422169"/>
                <a:gd name="connsiteY3" fmla="*/ 2960 h 1946006"/>
                <a:gd name="connsiteX4" fmla="*/ 422169 w 422169"/>
                <a:gd name="connsiteY4" fmla="*/ 0 h 1946006"/>
                <a:gd name="connsiteX0" fmla="*/ 3814 w 422169"/>
                <a:gd name="connsiteY0" fmla="*/ 1120674 h 1120674"/>
                <a:gd name="connsiteX1" fmla="*/ 0 w 422169"/>
                <a:gd name="connsiteY1" fmla="*/ 252251 h 1120674"/>
                <a:gd name="connsiteX2" fmla="*/ 249291 w 422169"/>
                <a:gd name="connsiteY2" fmla="*/ 2960 h 1120674"/>
                <a:gd name="connsiteX3" fmla="*/ 422169 w 422169"/>
                <a:gd name="connsiteY3" fmla="*/ 0 h 1120674"/>
              </a:gdLst>
              <a:ahLst/>
              <a:cxnLst>
                <a:cxn ang="0">
                  <a:pos x="connsiteX0" y="connsiteY0"/>
                </a:cxn>
                <a:cxn ang="0">
                  <a:pos x="connsiteX1" y="connsiteY1"/>
                </a:cxn>
                <a:cxn ang="0">
                  <a:pos x="connsiteX2" y="connsiteY2"/>
                </a:cxn>
                <a:cxn ang="0">
                  <a:pos x="connsiteX3" y="connsiteY3"/>
                </a:cxn>
              </a:cxnLst>
              <a:rect l="l" t="t" r="r" b="b"/>
              <a:pathLst>
                <a:path w="422169" h="1120674">
                  <a:moveTo>
                    <a:pt x="3814" y="1120674"/>
                  </a:moveTo>
                  <a:cubicBezTo>
                    <a:pt x="2543" y="831200"/>
                    <a:pt x="1271" y="541725"/>
                    <a:pt x="0" y="252251"/>
                  </a:cubicBezTo>
                  <a:cubicBezTo>
                    <a:pt x="0" y="114571"/>
                    <a:pt x="111611" y="2960"/>
                    <a:pt x="249291" y="2960"/>
                  </a:cubicBezTo>
                  <a:lnTo>
                    <a:pt x="422169"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grpSp>
          <p:nvGrpSpPr>
            <p:cNvPr id="147" name="Group 146">
              <a:extLst>
                <a:ext uri="{FF2B5EF4-FFF2-40B4-BE49-F238E27FC236}">
                  <a16:creationId xmlns:a16="http://schemas.microsoft.com/office/drawing/2014/main" id="{31B863BD-D83D-4CC2-9EF9-39CBBFC15A32}"/>
                </a:ext>
              </a:extLst>
            </p:cNvPr>
            <p:cNvGrpSpPr/>
            <p:nvPr/>
          </p:nvGrpSpPr>
          <p:grpSpPr>
            <a:xfrm>
              <a:off x="4200483" y="2000944"/>
              <a:ext cx="1485626" cy="1583935"/>
              <a:chOff x="3775048" y="2035559"/>
              <a:chExt cx="918427" cy="979204"/>
            </a:xfrm>
          </p:grpSpPr>
          <p:grpSp>
            <p:nvGrpSpPr>
              <p:cNvPr id="111" name="Group 110">
                <a:extLst>
                  <a:ext uri="{FF2B5EF4-FFF2-40B4-BE49-F238E27FC236}">
                    <a16:creationId xmlns:a16="http://schemas.microsoft.com/office/drawing/2014/main" id="{12CCD215-CEE0-40A6-BAB9-A5975F688D72}"/>
                  </a:ext>
                </a:extLst>
              </p:cNvPr>
              <p:cNvGrpSpPr/>
              <p:nvPr/>
            </p:nvGrpSpPr>
            <p:grpSpPr>
              <a:xfrm rot="2257922">
                <a:off x="3775048" y="2073335"/>
                <a:ext cx="918427" cy="941428"/>
                <a:chOff x="3948360" y="2147876"/>
                <a:chExt cx="918427" cy="941428"/>
              </a:xfrm>
            </p:grpSpPr>
            <p:sp>
              <p:nvSpPr>
                <p:cNvPr id="108" name="Freeform: Shape 107">
                  <a:extLst>
                    <a:ext uri="{FF2B5EF4-FFF2-40B4-BE49-F238E27FC236}">
                      <a16:creationId xmlns:a16="http://schemas.microsoft.com/office/drawing/2014/main" id="{185F32E1-B6F8-4C92-A3F8-598C43FB3A07}"/>
                    </a:ext>
                  </a:extLst>
                </p:cNvPr>
                <p:cNvSpPr/>
                <p:nvPr/>
              </p:nvSpPr>
              <p:spPr>
                <a:xfrm>
                  <a:off x="4572493" y="2564264"/>
                  <a:ext cx="294294" cy="294251"/>
                </a:xfrm>
                <a:custGeom>
                  <a:avLst/>
                  <a:gdLst>
                    <a:gd name="connsiteX0" fmla="*/ 783431 w 783431"/>
                    <a:gd name="connsiteY0" fmla="*/ 391716 h 783316"/>
                    <a:gd name="connsiteX1" fmla="*/ 391849 w 783431"/>
                    <a:gd name="connsiteY1" fmla="*/ 783317 h 783316"/>
                    <a:gd name="connsiteX2" fmla="*/ 0 w 783431"/>
                    <a:gd name="connsiteY2" fmla="*/ 391716 h 783316"/>
                    <a:gd name="connsiteX3" fmla="*/ 391849 w 783431"/>
                    <a:gd name="connsiteY3" fmla="*/ 0 h 783316"/>
                    <a:gd name="connsiteX4" fmla="*/ 783431 w 783431"/>
                    <a:gd name="connsiteY4" fmla="*/ 391716 h 78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31" h="783316">
                      <a:moveTo>
                        <a:pt x="783431" y="391716"/>
                      </a:moveTo>
                      <a:cubicBezTo>
                        <a:pt x="783431" y="607981"/>
                        <a:pt x="608095" y="783317"/>
                        <a:pt x="391849" y="783317"/>
                      </a:cubicBezTo>
                      <a:cubicBezTo>
                        <a:pt x="175346" y="783317"/>
                        <a:pt x="0" y="607981"/>
                        <a:pt x="0" y="391716"/>
                      </a:cubicBezTo>
                      <a:cubicBezTo>
                        <a:pt x="0" y="175336"/>
                        <a:pt x="175336" y="0"/>
                        <a:pt x="391849" y="0"/>
                      </a:cubicBezTo>
                      <a:cubicBezTo>
                        <a:pt x="608095" y="0"/>
                        <a:pt x="783431" y="175336"/>
                        <a:pt x="783431" y="391716"/>
                      </a:cubicBezTo>
                      <a:close/>
                    </a:path>
                  </a:pathLst>
                </a:custGeom>
                <a:noFill/>
                <a:ln w="9525" cap="rnd">
                  <a:solidFill>
                    <a:schemeClr val="tx2"/>
                  </a:solidFill>
                  <a:prstDash val="solid"/>
                  <a:round/>
                </a:ln>
              </p:spPr>
              <p:txBody>
                <a:bodyPr rtlCol="0" anchor="ctr"/>
                <a:lstStyle/>
                <a:p>
                  <a:endParaRPr lang="en-US"/>
                </a:p>
              </p:txBody>
            </p:sp>
            <p:sp>
              <p:nvSpPr>
                <p:cNvPr id="109" name="Freeform: Shape 108">
                  <a:extLst>
                    <a:ext uri="{FF2B5EF4-FFF2-40B4-BE49-F238E27FC236}">
                      <a16:creationId xmlns:a16="http://schemas.microsoft.com/office/drawing/2014/main" id="{DCEF5A95-9B04-4BD5-B0BC-FF684D30BAF3}"/>
                    </a:ext>
                  </a:extLst>
                </p:cNvPr>
                <p:cNvSpPr/>
                <p:nvPr/>
              </p:nvSpPr>
              <p:spPr>
                <a:xfrm>
                  <a:off x="4675484" y="2667298"/>
                  <a:ext cx="88406" cy="88227"/>
                </a:xfrm>
                <a:custGeom>
                  <a:avLst/>
                  <a:gdLst>
                    <a:gd name="connsiteX0" fmla="*/ 235344 w 235343"/>
                    <a:gd name="connsiteY0" fmla="*/ 117434 h 234867"/>
                    <a:gd name="connsiteX1" fmla="*/ 117672 w 235343"/>
                    <a:gd name="connsiteY1" fmla="*/ 234868 h 234867"/>
                    <a:gd name="connsiteX2" fmla="*/ 0 w 235343"/>
                    <a:gd name="connsiteY2" fmla="*/ 117434 h 234867"/>
                    <a:gd name="connsiteX3" fmla="*/ 117672 w 235343"/>
                    <a:gd name="connsiteY3" fmla="*/ 0 h 234867"/>
                    <a:gd name="connsiteX4" fmla="*/ 235344 w 235343"/>
                    <a:gd name="connsiteY4" fmla="*/ 117434 h 23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3" h="234867">
                      <a:moveTo>
                        <a:pt x="235344" y="117434"/>
                      </a:moveTo>
                      <a:cubicBezTo>
                        <a:pt x="235344" y="182318"/>
                        <a:pt x="182547" y="234868"/>
                        <a:pt x="117672" y="234868"/>
                      </a:cubicBezTo>
                      <a:cubicBezTo>
                        <a:pt x="52778" y="234868"/>
                        <a:pt x="0" y="182309"/>
                        <a:pt x="0" y="117434"/>
                      </a:cubicBezTo>
                      <a:cubicBezTo>
                        <a:pt x="0" y="52559"/>
                        <a:pt x="52778" y="0"/>
                        <a:pt x="117672" y="0"/>
                      </a:cubicBezTo>
                      <a:cubicBezTo>
                        <a:pt x="182556" y="0"/>
                        <a:pt x="235344" y="52559"/>
                        <a:pt x="235344" y="117434"/>
                      </a:cubicBezTo>
                      <a:close/>
                    </a:path>
                  </a:pathLst>
                </a:custGeom>
                <a:noFill/>
                <a:ln w="9525" cap="rnd">
                  <a:solidFill>
                    <a:schemeClr val="tx2"/>
                  </a:solidFill>
                  <a:prstDash val="solid"/>
                  <a:round/>
                </a:ln>
              </p:spPr>
              <p:txBody>
                <a:bodyPr rtlCol="0" anchor="ctr"/>
                <a:lstStyle/>
                <a:p>
                  <a:endParaRPr lang="en-US"/>
                </a:p>
              </p:txBody>
            </p:sp>
            <p:sp>
              <p:nvSpPr>
                <p:cNvPr id="102" name="Arrow: U-Turn 101">
                  <a:extLst>
                    <a:ext uri="{FF2B5EF4-FFF2-40B4-BE49-F238E27FC236}">
                      <a16:creationId xmlns:a16="http://schemas.microsoft.com/office/drawing/2014/main" id="{9CD5FC5B-F10A-4405-98B7-0A1ABBDA644B}"/>
                    </a:ext>
                  </a:extLst>
                </p:cNvPr>
                <p:cNvSpPr/>
                <p:nvPr/>
              </p:nvSpPr>
              <p:spPr bwMode="auto">
                <a:xfrm>
                  <a:off x="4442945" y="2273500"/>
                  <a:ext cx="273726" cy="536471"/>
                </a:xfrm>
                <a:prstGeom prst="uturnArrow">
                  <a:avLst>
                    <a:gd name="adj1" fmla="val 25000"/>
                    <a:gd name="adj2" fmla="val 0"/>
                    <a:gd name="adj3" fmla="val 25000"/>
                    <a:gd name="adj4" fmla="val 43750"/>
                    <a:gd name="adj5" fmla="val 54579"/>
                  </a:avLst>
                </a:pr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p>
              </p:txBody>
            </p:sp>
            <p:sp>
              <p:nvSpPr>
                <p:cNvPr id="112" name="Arrow: U-Turn 111">
                  <a:extLst>
                    <a:ext uri="{FF2B5EF4-FFF2-40B4-BE49-F238E27FC236}">
                      <a16:creationId xmlns:a16="http://schemas.microsoft.com/office/drawing/2014/main" id="{DC51FF45-6BE8-42A1-B89C-98987F1DF806}"/>
                    </a:ext>
                  </a:extLst>
                </p:cNvPr>
                <p:cNvSpPr/>
                <p:nvPr/>
              </p:nvSpPr>
              <p:spPr bwMode="auto">
                <a:xfrm rot="10800000">
                  <a:off x="4169219" y="2741641"/>
                  <a:ext cx="273726" cy="347663"/>
                </a:xfrm>
                <a:prstGeom prst="uturnArrow">
                  <a:avLst>
                    <a:gd name="adj1" fmla="val 25000"/>
                    <a:gd name="adj2" fmla="val 0"/>
                    <a:gd name="adj3" fmla="val 25000"/>
                    <a:gd name="adj4" fmla="val 44322"/>
                    <a:gd name="adj5" fmla="val 54579"/>
                  </a:avLst>
                </a:pr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p>
              </p:txBody>
            </p:sp>
            <p:sp>
              <p:nvSpPr>
                <p:cNvPr id="117" name="Freeform: Shape 116">
                  <a:extLst>
                    <a:ext uri="{FF2B5EF4-FFF2-40B4-BE49-F238E27FC236}">
                      <a16:creationId xmlns:a16="http://schemas.microsoft.com/office/drawing/2014/main" id="{F9EA85E8-ADCE-4C43-9A96-1827AD9A1B97}"/>
                    </a:ext>
                  </a:extLst>
                </p:cNvPr>
                <p:cNvSpPr/>
                <p:nvPr/>
              </p:nvSpPr>
              <p:spPr>
                <a:xfrm>
                  <a:off x="3948360" y="2147876"/>
                  <a:ext cx="441715" cy="744373"/>
                </a:xfrm>
                <a:custGeom>
                  <a:avLst/>
                  <a:gdLst>
                    <a:gd name="connsiteX0" fmla="*/ 485600 w 514350"/>
                    <a:gd name="connsiteY0" fmla="*/ 866406 h 866775"/>
                    <a:gd name="connsiteX1" fmla="*/ 28400 w 514350"/>
                    <a:gd name="connsiteY1" fmla="*/ 866406 h 866775"/>
                    <a:gd name="connsiteX2" fmla="*/ -175 w 514350"/>
                    <a:gd name="connsiteY2" fmla="*/ 837517 h 866775"/>
                    <a:gd name="connsiteX3" fmla="*/ -175 w 514350"/>
                    <a:gd name="connsiteY3" fmla="*/ 28520 h 866775"/>
                    <a:gd name="connsiteX4" fmla="*/ 28400 w 514350"/>
                    <a:gd name="connsiteY4" fmla="*/ -369 h 866775"/>
                    <a:gd name="connsiteX5" fmla="*/ 485600 w 514350"/>
                    <a:gd name="connsiteY5" fmla="*/ -369 h 866775"/>
                    <a:gd name="connsiteX6" fmla="*/ 514175 w 514350"/>
                    <a:gd name="connsiteY6" fmla="*/ 28520 h 866775"/>
                    <a:gd name="connsiteX7" fmla="*/ 514175 w 514350"/>
                    <a:gd name="connsiteY7" fmla="*/ 837517 h 866775"/>
                    <a:gd name="connsiteX8" fmla="*/ 485600 w 514350"/>
                    <a:gd name="connsiteY8" fmla="*/ 866406 h 866775"/>
                    <a:gd name="connsiteX9" fmla="*/ 199850 w 514350"/>
                    <a:gd name="connsiteY9" fmla="*/ 750839 h 866775"/>
                    <a:gd name="connsiteX10" fmla="*/ 314150 w 514350"/>
                    <a:gd name="connsiteY10" fmla="*/ 750839 h 866775"/>
                    <a:gd name="connsiteX11" fmla="*/ 327409 w 514350"/>
                    <a:gd name="connsiteY11" fmla="*/ 335473 h 866775"/>
                    <a:gd name="connsiteX12" fmla="*/ 186591 w 514350"/>
                    <a:gd name="connsiteY12" fmla="*/ 245567 h 866775"/>
                    <a:gd name="connsiteX13" fmla="*/ 186591 w 514350"/>
                    <a:gd name="connsiteY13" fmla="*/ 425618 h 866775"/>
                    <a:gd name="connsiteX14" fmla="*/ 327409 w 514350"/>
                    <a:gd name="connsiteY14" fmla="*/ 335473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 name="connsiteX11" fmla="*/ 186766 w 514350"/>
                    <a:gd name="connsiteY11" fmla="*/ 425987 h 866775"/>
                    <a:gd name="connsiteX12" fmla="*/ 186766 w 514350"/>
                    <a:gd name="connsiteY12" fmla="*/ 245936 h 866775"/>
                    <a:gd name="connsiteX13" fmla="*/ 186766 w 514350"/>
                    <a:gd name="connsiteY13" fmla="*/ 425987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866775">
                      <a:moveTo>
                        <a:pt x="485775" y="866775"/>
                      </a:moveTo>
                      <a:lnTo>
                        <a:pt x="28575" y="866775"/>
                      </a:lnTo>
                      <a:cubicBezTo>
                        <a:pt x="12802" y="866775"/>
                        <a:pt x="0" y="853830"/>
                        <a:pt x="0" y="837886"/>
                      </a:cubicBezTo>
                      <a:lnTo>
                        <a:pt x="0" y="28889"/>
                      </a:lnTo>
                      <a:cubicBezTo>
                        <a:pt x="0" y="12945"/>
                        <a:pt x="12802" y="0"/>
                        <a:pt x="28575" y="0"/>
                      </a:cubicBezTo>
                      <a:lnTo>
                        <a:pt x="485775" y="0"/>
                      </a:lnTo>
                      <a:cubicBezTo>
                        <a:pt x="501548" y="0"/>
                        <a:pt x="514350" y="12945"/>
                        <a:pt x="514350" y="28889"/>
                      </a:cubicBezTo>
                      <a:lnTo>
                        <a:pt x="514350" y="837886"/>
                      </a:lnTo>
                      <a:cubicBezTo>
                        <a:pt x="514350" y="853830"/>
                        <a:pt x="501548" y="866775"/>
                        <a:pt x="485775" y="866775"/>
                      </a:cubicBezTo>
                      <a:close/>
                      <a:moveTo>
                        <a:pt x="200025" y="751208"/>
                      </a:moveTo>
                      <a:lnTo>
                        <a:pt x="314325" y="751208"/>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22" name="Straight Connector 121">
                  <a:extLst>
                    <a:ext uri="{FF2B5EF4-FFF2-40B4-BE49-F238E27FC236}">
                      <a16:creationId xmlns:a16="http://schemas.microsoft.com/office/drawing/2014/main" id="{3329438D-311A-412A-BE13-83E1EE7CE1E7}"/>
                    </a:ext>
                  </a:extLst>
                </p:cNvPr>
                <p:cNvCxnSpPr>
                  <a:cxnSpLocks/>
                </p:cNvCxnSpPr>
                <p:nvPr/>
              </p:nvCxnSpPr>
              <p:spPr>
                <a:xfrm>
                  <a:off x="3948360" y="2755139"/>
                  <a:ext cx="441715" cy="0"/>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133" name="Graphic 132">
                <a:extLst>
                  <a:ext uri="{FF2B5EF4-FFF2-40B4-BE49-F238E27FC236}">
                    <a16:creationId xmlns:a16="http://schemas.microsoft.com/office/drawing/2014/main" id="{8E033024-6B44-4593-986A-4DE7550DE2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56942">
                <a:off x="4016658" y="2035559"/>
                <a:ext cx="357912" cy="357912"/>
              </a:xfrm>
              <a:prstGeom prst="rect">
                <a:avLst/>
              </a:prstGeom>
            </p:spPr>
          </p:pic>
          <p:grpSp>
            <p:nvGrpSpPr>
              <p:cNvPr id="134" name="Group 133">
                <a:extLst>
                  <a:ext uri="{FF2B5EF4-FFF2-40B4-BE49-F238E27FC236}">
                    <a16:creationId xmlns:a16="http://schemas.microsoft.com/office/drawing/2014/main" id="{6454F111-5240-4280-B98C-847D70EB5CE5}"/>
                  </a:ext>
                </a:extLst>
              </p:cNvPr>
              <p:cNvGrpSpPr/>
              <p:nvPr/>
            </p:nvGrpSpPr>
            <p:grpSpPr>
              <a:xfrm rot="2333648">
                <a:off x="3856667" y="2350641"/>
                <a:ext cx="345988" cy="125554"/>
                <a:chOff x="5458957" y="2221632"/>
                <a:chExt cx="429436" cy="155836"/>
              </a:xfrm>
            </p:grpSpPr>
            <p:sp>
              <p:nvSpPr>
                <p:cNvPr id="137" name="Freeform: Shape 136">
                  <a:extLst>
                    <a:ext uri="{FF2B5EF4-FFF2-40B4-BE49-F238E27FC236}">
                      <a16:creationId xmlns:a16="http://schemas.microsoft.com/office/drawing/2014/main" id="{97A08D66-0E52-4B99-A958-3C0615AB96C5}"/>
                    </a:ext>
                  </a:extLst>
                </p:cNvPr>
                <p:cNvSpPr/>
                <p:nvPr/>
              </p:nvSpPr>
              <p:spPr>
                <a:xfrm>
                  <a:off x="5760224" y="2221632"/>
                  <a:ext cx="32807" cy="32807"/>
                </a:xfrm>
                <a:custGeom>
                  <a:avLst/>
                  <a:gdLst>
                    <a:gd name="connsiteX0" fmla="*/ 32808 w 32807"/>
                    <a:gd name="connsiteY0" fmla="*/ 16404 h 32807"/>
                    <a:gd name="connsiteX1" fmla="*/ 16404 w 32807"/>
                    <a:gd name="connsiteY1" fmla="*/ 32808 h 32807"/>
                    <a:gd name="connsiteX2" fmla="*/ 0 w 32807"/>
                    <a:gd name="connsiteY2" fmla="*/ 16404 h 32807"/>
                    <a:gd name="connsiteX3" fmla="*/ 16404 w 32807"/>
                    <a:gd name="connsiteY3" fmla="*/ 0 h 32807"/>
                    <a:gd name="connsiteX4" fmla="*/ 32808 w 32807"/>
                    <a:gd name="connsiteY4" fmla="*/ 16404 h 3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7" h="32807">
                      <a:moveTo>
                        <a:pt x="32808" y="16404"/>
                      </a:moveTo>
                      <a:cubicBezTo>
                        <a:pt x="32808" y="25463"/>
                        <a:pt x="25463" y="32808"/>
                        <a:pt x="16404" y="32808"/>
                      </a:cubicBezTo>
                      <a:cubicBezTo>
                        <a:pt x="7344" y="32808"/>
                        <a:pt x="0" y="25463"/>
                        <a:pt x="0" y="16404"/>
                      </a:cubicBezTo>
                      <a:cubicBezTo>
                        <a:pt x="0" y="7344"/>
                        <a:pt x="7344" y="0"/>
                        <a:pt x="16404" y="0"/>
                      </a:cubicBezTo>
                      <a:cubicBezTo>
                        <a:pt x="25463" y="0"/>
                        <a:pt x="32808" y="7344"/>
                        <a:pt x="32808" y="16404"/>
                      </a:cubicBezTo>
                      <a:close/>
                    </a:path>
                  </a:pathLst>
                </a:custGeom>
                <a:noFill/>
                <a:ln w="9525" cap="flat">
                  <a:solidFill>
                    <a:schemeClr val="accent1"/>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5793B13-AF79-495C-A553-C903DF000362}"/>
                    </a:ext>
                  </a:extLst>
                </p:cNvPr>
                <p:cNvSpPr/>
                <p:nvPr/>
              </p:nvSpPr>
              <p:spPr>
                <a:xfrm>
                  <a:off x="5668412" y="2307691"/>
                  <a:ext cx="32807" cy="32807"/>
                </a:xfrm>
                <a:custGeom>
                  <a:avLst/>
                  <a:gdLst>
                    <a:gd name="connsiteX0" fmla="*/ 32808 w 32807"/>
                    <a:gd name="connsiteY0" fmla="*/ 16404 h 32807"/>
                    <a:gd name="connsiteX1" fmla="*/ 16404 w 32807"/>
                    <a:gd name="connsiteY1" fmla="*/ 32808 h 32807"/>
                    <a:gd name="connsiteX2" fmla="*/ 0 w 32807"/>
                    <a:gd name="connsiteY2" fmla="*/ 16404 h 32807"/>
                    <a:gd name="connsiteX3" fmla="*/ 16404 w 32807"/>
                    <a:gd name="connsiteY3" fmla="*/ 0 h 32807"/>
                    <a:gd name="connsiteX4" fmla="*/ 32808 w 32807"/>
                    <a:gd name="connsiteY4" fmla="*/ 16404 h 3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7" h="32807">
                      <a:moveTo>
                        <a:pt x="32808" y="16404"/>
                      </a:moveTo>
                      <a:cubicBezTo>
                        <a:pt x="32808" y="25463"/>
                        <a:pt x="25463" y="32808"/>
                        <a:pt x="16404" y="32808"/>
                      </a:cubicBezTo>
                      <a:cubicBezTo>
                        <a:pt x="7344" y="32808"/>
                        <a:pt x="0" y="25463"/>
                        <a:pt x="0" y="16404"/>
                      </a:cubicBezTo>
                      <a:cubicBezTo>
                        <a:pt x="0" y="7344"/>
                        <a:pt x="7344" y="0"/>
                        <a:pt x="16404" y="0"/>
                      </a:cubicBezTo>
                      <a:cubicBezTo>
                        <a:pt x="25463" y="0"/>
                        <a:pt x="32808" y="7344"/>
                        <a:pt x="32808" y="16404"/>
                      </a:cubicBezTo>
                      <a:close/>
                    </a:path>
                  </a:pathLst>
                </a:custGeom>
                <a:noFill/>
                <a:ln w="9525" cap="flat">
                  <a:solidFill>
                    <a:schemeClr val="accent1"/>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3E2AF57-4ED1-46B4-AD40-97F4921DB75E}"/>
                    </a:ext>
                  </a:extLst>
                </p:cNvPr>
                <p:cNvSpPr/>
                <p:nvPr/>
              </p:nvSpPr>
              <p:spPr>
                <a:xfrm>
                  <a:off x="5538528" y="2239872"/>
                  <a:ext cx="32807" cy="32807"/>
                </a:xfrm>
                <a:custGeom>
                  <a:avLst/>
                  <a:gdLst>
                    <a:gd name="connsiteX0" fmla="*/ 32808 w 32807"/>
                    <a:gd name="connsiteY0" fmla="*/ 16404 h 32807"/>
                    <a:gd name="connsiteX1" fmla="*/ 16404 w 32807"/>
                    <a:gd name="connsiteY1" fmla="*/ 32808 h 32807"/>
                    <a:gd name="connsiteX2" fmla="*/ 0 w 32807"/>
                    <a:gd name="connsiteY2" fmla="*/ 16404 h 32807"/>
                    <a:gd name="connsiteX3" fmla="*/ 16404 w 32807"/>
                    <a:gd name="connsiteY3" fmla="*/ 0 h 32807"/>
                    <a:gd name="connsiteX4" fmla="*/ 32808 w 32807"/>
                    <a:gd name="connsiteY4" fmla="*/ 16404 h 3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7" h="32807">
                      <a:moveTo>
                        <a:pt x="32808" y="16404"/>
                      </a:moveTo>
                      <a:cubicBezTo>
                        <a:pt x="32808" y="25463"/>
                        <a:pt x="25463" y="32808"/>
                        <a:pt x="16404" y="32808"/>
                      </a:cubicBezTo>
                      <a:cubicBezTo>
                        <a:pt x="7344" y="32808"/>
                        <a:pt x="0" y="25463"/>
                        <a:pt x="0" y="16404"/>
                      </a:cubicBezTo>
                      <a:cubicBezTo>
                        <a:pt x="0" y="7344"/>
                        <a:pt x="7344" y="0"/>
                        <a:pt x="16404" y="0"/>
                      </a:cubicBezTo>
                      <a:cubicBezTo>
                        <a:pt x="25463" y="0"/>
                        <a:pt x="32808" y="7344"/>
                        <a:pt x="32808" y="16404"/>
                      </a:cubicBezTo>
                      <a:close/>
                    </a:path>
                  </a:pathLst>
                </a:custGeom>
                <a:noFill/>
                <a:ln w="9525" cap="flat">
                  <a:solidFill>
                    <a:schemeClr val="accent1"/>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6CD9CC7-9F2B-48F2-B3FB-4831A59E1C52}"/>
                    </a:ext>
                  </a:extLst>
                </p:cNvPr>
                <p:cNvSpPr/>
                <p:nvPr/>
              </p:nvSpPr>
              <p:spPr>
                <a:xfrm>
                  <a:off x="5458957" y="2344661"/>
                  <a:ext cx="32807" cy="32807"/>
                </a:xfrm>
                <a:custGeom>
                  <a:avLst/>
                  <a:gdLst>
                    <a:gd name="connsiteX0" fmla="*/ 32808 w 32807"/>
                    <a:gd name="connsiteY0" fmla="*/ 16404 h 32807"/>
                    <a:gd name="connsiteX1" fmla="*/ 16404 w 32807"/>
                    <a:gd name="connsiteY1" fmla="*/ 32808 h 32807"/>
                    <a:gd name="connsiteX2" fmla="*/ 0 w 32807"/>
                    <a:gd name="connsiteY2" fmla="*/ 16404 h 32807"/>
                    <a:gd name="connsiteX3" fmla="*/ 16404 w 32807"/>
                    <a:gd name="connsiteY3" fmla="*/ 0 h 32807"/>
                    <a:gd name="connsiteX4" fmla="*/ 32808 w 32807"/>
                    <a:gd name="connsiteY4" fmla="*/ 16404 h 3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7" h="32807">
                      <a:moveTo>
                        <a:pt x="32808" y="16404"/>
                      </a:moveTo>
                      <a:cubicBezTo>
                        <a:pt x="32808" y="25463"/>
                        <a:pt x="25463" y="32808"/>
                        <a:pt x="16404" y="32808"/>
                      </a:cubicBezTo>
                      <a:cubicBezTo>
                        <a:pt x="7344" y="32808"/>
                        <a:pt x="0" y="25463"/>
                        <a:pt x="0" y="16404"/>
                      </a:cubicBezTo>
                      <a:cubicBezTo>
                        <a:pt x="0" y="7344"/>
                        <a:pt x="7344" y="0"/>
                        <a:pt x="16404" y="0"/>
                      </a:cubicBezTo>
                      <a:cubicBezTo>
                        <a:pt x="25463" y="0"/>
                        <a:pt x="32808" y="7344"/>
                        <a:pt x="32808" y="16404"/>
                      </a:cubicBezTo>
                      <a:close/>
                    </a:path>
                  </a:pathLst>
                </a:custGeom>
                <a:noFill/>
                <a:ln w="9525" cap="flat">
                  <a:solidFill>
                    <a:schemeClr val="accent1"/>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8FB01BC-4884-4D9F-B635-4A86CB986A5E}"/>
                    </a:ext>
                  </a:extLst>
                </p:cNvPr>
                <p:cNvSpPr/>
                <p:nvPr/>
              </p:nvSpPr>
              <p:spPr>
                <a:xfrm>
                  <a:off x="5855586" y="2344661"/>
                  <a:ext cx="32807" cy="32807"/>
                </a:xfrm>
                <a:custGeom>
                  <a:avLst/>
                  <a:gdLst>
                    <a:gd name="connsiteX0" fmla="*/ 32808 w 32807"/>
                    <a:gd name="connsiteY0" fmla="*/ 16404 h 32807"/>
                    <a:gd name="connsiteX1" fmla="*/ 16404 w 32807"/>
                    <a:gd name="connsiteY1" fmla="*/ 32808 h 32807"/>
                    <a:gd name="connsiteX2" fmla="*/ 0 w 32807"/>
                    <a:gd name="connsiteY2" fmla="*/ 16404 h 32807"/>
                    <a:gd name="connsiteX3" fmla="*/ 16404 w 32807"/>
                    <a:gd name="connsiteY3" fmla="*/ 0 h 32807"/>
                    <a:gd name="connsiteX4" fmla="*/ 32808 w 32807"/>
                    <a:gd name="connsiteY4" fmla="*/ 16404 h 3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7" h="32807">
                      <a:moveTo>
                        <a:pt x="32808" y="16404"/>
                      </a:moveTo>
                      <a:cubicBezTo>
                        <a:pt x="32808" y="25463"/>
                        <a:pt x="25463" y="32808"/>
                        <a:pt x="16404" y="32808"/>
                      </a:cubicBezTo>
                      <a:cubicBezTo>
                        <a:pt x="7344" y="32808"/>
                        <a:pt x="0" y="25463"/>
                        <a:pt x="0" y="16404"/>
                      </a:cubicBezTo>
                      <a:cubicBezTo>
                        <a:pt x="0" y="7344"/>
                        <a:pt x="7344" y="0"/>
                        <a:pt x="16404" y="0"/>
                      </a:cubicBezTo>
                      <a:cubicBezTo>
                        <a:pt x="25463" y="0"/>
                        <a:pt x="32808" y="7344"/>
                        <a:pt x="32808" y="16404"/>
                      </a:cubicBezTo>
                      <a:close/>
                    </a:path>
                  </a:pathLst>
                </a:custGeom>
                <a:noFill/>
                <a:ln w="9525" cap="flat">
                  <a:solidFill>
                    <a:schemeClr val="accent1"/>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6A8FAC8-5EFD-4813-AEE2-3F316225F7BA}"/>
                    </a:ext>
                  </a:extLst>
                </p:cNvPr>
                <p:cNvSpPr/>
                <p:nvPr/>
              </p:nvSpPr>
              <p:spPr>
                <a:xfrm>
                  <a:off x="5486745" y="2272680"/>
                  <a:ext cx="59616" cy="76632"/>
                </a:xfrm>
                <a:custGeom>
                  <a:avLst/>
                  <a:gdLst>
                    <a:gd name="connsiteX0" fmla="*/ 0 w 59616"/>
                    <a:gd name="connsiteY0" fmla="*/ 76633 h 76632"/>
                    <a:gd name="connsiteX1" fmla="*/ 59617 w 59616"/>
                    <a:gd name="connsiteY1" fmla="*/ 0 h 76632"/>
                  </a:gdLst>
                  <a:ahLst/>
                  <a:cxnLst>
                    <a:cxn ang="0">
                      <a:pos x="connsiteX0" y="connsiteY0"/>
                    </a:cxn>
                    <a:cxn ang="0">
                      <a:pos x="connsiteX1" y="connsiteY1"/>
                    </a:cxn>
                  </a:cxnLst>
                  <a:rect l="l" t="t" r="r" b="b"/>
                  <a:pathLst>
                    <a:path w="59616" h="76632">
                      <a:moveTo>
                        <a:pt x="0" y="76633"/>
                      </a:moveTo>
                      <a:lnTo>
                        <a:pt x="59617" y="0"/>
                      </a:lnTo>
                    </a:path>
                  </a:pathLst>
                </a:custGeom>
                <a:noFill/>
                <a:ln w="9525" cap="flat">
                  <a:solidFill>
                    <a:schemeClr val="accent1"/>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01DDF64-4674-48B8-A626-D873B66ED535}"/>
                    </a:ext>
                  </a:extLst>
                </p:cNvPr>
                <p:cNvSpPr/>
                <p:nvPr/>
              </p:nvSpPr>
              <p:spPr>
                <a:xfrm>
                  <a:off x="5571335" y="2266559"/>
                  <a:ext cx="97076" cy="53863"/>
                </a:xfrm>
                <a:custGeom>
                  <a:avLst/>
                  <a:gdLst>
                    <a:gd name="connsiteX0" fmla="*/ 0 w 97076"/>
                    <a:gd name="connsiteY0" fmla="*/ 0 h 53863"/>
                    <a:gd name="connsiteX1" fmla="*/ 97076 w 97076"/>
                    <a:gd name="connsiteY1" fmla="*/ 53863 h 53863"/>
                  </a:gdLst>
                  <a:ahLst/>
                  <a:cxnLst>
                    <a:cxn ang="0">
                      <a:pos x="connsiteX0" y="connsiteY0"/>
                    </a:cxn>
                    <a:cxn ang="0">
                      <a:pos x="connsiteX1" y="connsiteY1"/>
                    </a:cxn>
                  </a:cxnLst>
                  <a:rect l="l" t="t" r="r" b="b"/>
                  <a:pathLst>
                    <a:path w="97076" h="53863">
                      <a:moveTo>
                        <a:pt x="0" y="0"/>
                      </a:moveTo>
                      <a:lnTo>
                        <a:pt x="97076" y="53863"/>
                      </a:lnTo>
                    </a:path>
                  </a:pathLst>
                </a:custGeom>
                <a:noFill/>
                <a:ln w="9525" cap="flat">
                  <a:solidFill>
                    <a:schemeClr val="accent1"/>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0A2FC4D-AA6A-47EB-8622-9A39CF4D5924}"/>
                    </a:ext>
                  </a:extLst>
                </p:cNvPr>
                <p:cNvSpPr/>
                <p:nvPr/>
              </p:nvSpPr>
              <p:spPr>
                <a:xfrm>
                  <a:off x="5697424" y="2246482"/>
                  <a:ext cx="62799" cy="67206"/>
                </a:xfrm>
                <a:custGeom>
                  <a:avLst/>
                  <a:gdLst>
                    <a:gd name="connsiteX0" fmla="*/ 62800 w 62799"/>
                    <a:gd name="connsiteY0" fmla="*/ 0 h 67206"/>
                    <a:gd name="connsiteX1" fmla="*/ 0 w 62799"/>
                    <a:gd name="connsiteY1" fmla="*/ 67207 h 67206"/>
                  </a:gdLst>
                  <a:ahLst/>
                  <a:cxnLst>
                    <a:cxn ang="0">
                      <a:pos x="connsiteX0" y="connsiteY0"/>
                    </a:cxn>
                    <a:cxn ang="0">
                      <a:pos x="connsiteX1" y="connsiteY1"/>
                    </a:cxn>
                  </a:cxnLst>
                  <a:rect l="l" t="t" r="r" b="b"/>
                  <a:pathLst>
                    <a:path w="62799" h="67206">
                      <a:moveTo>
                        <a:pt x="62800" y="0"/>
                      </a:moveTo>
                      <a:lnTo>
                        <a:pt x="0" y="67207"/>
                      </a:lnTo>
                    </a:path>
                  </a:pathLst>
                </a:custGeom>
                <a:noFill/>
                <a:ln w="9525" cap="flat">
                  <a:solidFill>
                    <a:schemeClr val="accent1"/>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CD0AC233-535D-4E17-A212-1003C9D1034F}"/>
                    </a:ext>
                  </a:extLst>
                </p:cNvPr>
                <p:cNvSpPr/>
                <p:nvPr/>
              </p:nvSpPr>
              <p:spPr>
                <a:xfrm>
                  <a:off x="5787278" y="2250400"/>
                  <a:ext cx="75163" cy="94383"/>
                </a:xfrm>
                <a:custGeom>
                  <a:avLst/>
                  <a:gdLst>
                    <a:gd name="connsiteX0" fmla="*/ 75164 w 75163"/>
                    <a:gd name="connsiteY0" fmla="*/ 94383 h 94383"/>
                    <a:gd name="connsiteX1" fmla="*/ 0 w 75163"/>
                    <a:gd name="connsiteY1" fmla="*/ 0 h 94383"/>
                  </a:gdLst>
                  <a:ahLst/>
                  <a:cxnLst>
                    <a:cxn ang="0">
                      <a:pos x="connsiteX0" y="connsiteY0"/>
                    </a:cxn>
                    <a:cxn ang="0">
                      <a:pos x="connsiteX1" y="connsiteY1"/>
                    </a:cxn>
                  </a:cxnLst>
                  <a:rect l="l" t="t" r="r" b="b"/>
                  <a:pathLst>
                    <a:path w="75163" h="94383">
                      <a:moveTo>
                        <a:pt x="75164" y="94383"/>
                      </a:moveTo>
                      <a:lnTo>
                        <a:pt x="0" y="0"/>
                      </a:lnTo>
                    </a:path>
                  </a:pathLst>
                </a:custGeom>
                <a:noFill/>
                <a:ln w="9525" cap="flat">
                  <a:solidFill>
                    <a:schemeClr val="accent1"/>
                  </a:solidFill>
                  <a:prstDash val="solid"/>
                  <a:miter/>
                </a:ln>
              </p:spPr>
              <p:txBody>
                <a:bodyPr rtlCol="0" anchor="ctr"/>
                <a:lstStyle/>
                <a:p>
                  <a:endParaRPr lang="en-US"/>
                </a:p>
              </p:txBody>
            </p:sp>
          </p:grpSp>
        </p:grpSp>
        <p:grpSp>
          <p:nvGrpSpPr>
            <p:cNvPr id="176" name="Group 175">
              <a:extLst>
                <a:ext uri="{FF2B5EF4-FFF2-40B4-BE49-F238E27FC236}">
                  <a16:creationId xmlns:a16="http://schemas.microsoft.com/office/drawing/2014/main" id="{762533B7-0F78-48F9-869B-F00088224D6A}"/>
                </a:ext>
              </a:extLst>
            </p:cNvPr>
            <p:cNvGrpSpPr/>
            <p:nvPr/>
          </p:nvGrpSpPr>
          <p:grpSpPr>
            <a:xfrm>
              <a:off x="10743445" y="899894"/>
              <a:ext cx="899000" cy="1200349"/>
              <a:chOff x="13429704" y="1841605"/>
              <a:chExt cx="1261715" cy="1684649"/>
            </a:xfrm>
          </p:grpSpPr>
          <p:sp>
            <p:nvSpPr>
              <p:cNvPr id="27" name="Freeform: Shape 26">
                <a:extLst>
                  <a:ext uri="{FF2B5EF4-FFF2-40B4-BE49-F238E27FC236}">
                    <a16:creationId xmlns:a16="http://schemas.microsoft.com/office/drawing/2014/main" id="{B2F39A74-8A0A-45C9-AB1A-27A563B67030}"/>
                  </a:ext>
                </a:extLst>
              </p:cNvPr>
              <p:cNvSpPr/>
              <p:nvPr/>
            </p:nvSpPr>
            <p:spPr>
              <a:xfrm>
                <a:off x="13429704" y="1841605"/>
                <a:ext cx="486966" cy="601558"/>
              </a:xfrm>
              <a:custGeom>
                <a:avLst/>
                <a:gdLst>
                  <a:gd name="connsiteX0" fmla="*/ 437960 w 437959"/>
                  <a:gd name="connsiteY0" fmla="*/ 218980 h 541020"/>
                  <a:gd name="connsiteX1" fmla="*/ 218980 w 437959"/>
                  <a:gd name="connsiteY1" fmla="*/ 0 h 541020"/>
                  <a:gd name="connsiteX2" fmla="*/ 0 w 437959"/>
                  <a:gd name="connsiteY2" fmla="*/ 218980 h 541020"/>
                  <a:gd name="connsiteX3" fmla="*/ 218980 w 437959"/>
                  <a:gd name="connsiteY3" fmla="*/ 437960 h 541020"/>
                  <a:gd name="connsiteX4" fmla="*/ 236030 w 437959"/>
                  <a:gd name="connsiteY4" fmla="*/ 437198 h 541020"/>
                  <a:gd name="connsiteX5" fmla="*/ 235839 w 437959"/>
                  <a:gd name="connsiteY5" fmla="*/ 437293 h 541020"/>
                  <a:gd name="connsiteX6" fmla="*/ 399764 w 437959"/>
                  <a:gd name="connsiteY6" fmla="*/ 541020 h 541020"/>
                  <a:gd name="connsiteX7" fmla="*/ 349377 w 437959"/>
                  <a:gd name="connsiteY7" fmla="*/ 394907 h 541020"/>
                  <a:gd name="connsiteX8" fmla="*/ 349377 w 437959"/>
                  <a:gd name="connsiteY8" fmla="*/ 394907 h 541020"/>
                  <a:gd name="connsiteX9" fmla="*/ 437960 w 437959"/>
                  <a:gd name="connsiteY9" fmla="*/ 21898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959" h="541020">
                    <a:moveTo>
                      <a:pt x="437960" y="218980"/>
                    </a:moveTo>
                    <a:cubicBezTo>
                      <a:pt x="437960" y="98012"/>
                      <a:pt x="339947" y="0"/>
                      <a:pt x="218980" y="0"/>
                    </a:cubicBezTo>
                    <a:cubicBezTo>
                      <a:pt x="98012" y="0"/>
                      <a:pt x="0" y="98012"/>
                      <a:pt x="0" y="218980"/>
                    </a:cubicBezTo>
                    <a:cubicBezTo>
                      <a:pt x="0" y="339947"/>
                      <a:pt x="98012" y="437960"/>
                      <a:pt x="218980" y="437960"/>
                    </a:cubicBezTo>
                    <a:cubicBezTo>
                      <a:pt x="224695" y="437960"/>
                      <a:pt x="230410" y="437674"/>
                      <a:pt x="236030" y="437198"/>
                    </a:cubicBezTo>
                    <a:lnTo>
                      <a:pt x="235839" y="437293"/>
                    </a:lnTo>
                    <a:lnTo>
                      <a:pt x="399764" y="541020"/>
                    </a:lnTo>
                    <a:lnTo>
                      <a:pt x="349377" y="394907"/>
                    </a:lnTo>
                    <a:lnTo>
                      <a:pt x="349377" y="394907"/>
                    </a:lnTo>
                    <a:cubicBezTo>
                      <a:pt x="403098" y="354997"/>
                      <a:pt x="437960" y="291084"/>
                      <a:pt x="437960" y="218980"/>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4" name="Freeform: Shape 23">
                <a:extLst>
                  <a:ext uri="{FF2B5EF4-FFF2-40B4-BE49-F238E27FC236}">
                    <a16:creationId xmlns:a16="http://schemas.microsoft.com/office/drawing/2014/main" id="{361A40FF-7F35-4291-8C31-4E7DDA6D5D86}"/>
                  </a:ext>
                </a:extLst>
              </p:cNvPr>
              <p:cNvSpPr/>
              <p:nvPr/>
            </p:nvSpPr>
            <p:spPr>
              <a:xfrm>
                <a:off x="13883766" y="2044152"/>
                <a:ext cx="807653" cy="1482102"/>
              </a:xfrm>
              <a:custGeom>
                <a:avLst/>
                <a:gdLst>
                  <a:gd name="connsiteX0" fmla="*/ 0 w 1023366"/>
                  <a:gd name="connsiteY0" fmla="*/ 73343 h 1877949"/>
                  <a:gd name="connsiteX1" fmla="*/ 0 w 1023366"/>
                  <a:gd name="connsiteY1" fmla="*/ 29337 h 1877949"/>
                  <a:gd name="connsiteX2" fmla="*/ 29337 w 1023366"/>
                  <a:gd name="connsiteY2" fmla="*/ 0 h 1877949"/>
                  <a:gd name="connsiteX3" fmla="*/ 994029 w 1023366"/>
                  <a:gd name="connsiteY3" fmla="*/ 0 h 1877949"/>
                  <a:gd name="connsiteX4" fmla="*/ 1023366 w 1023366"/>
                  <a:gd name="connsiteY4" fmla="*/ 29337 h 1877949"/>
                  <a:gd name="connsiteX5" fmla="*/ 1023366 w 1023366"/>
                  <a:gd name="connsiteY5" fmla="*/ 1848612 h 1877949"/>
                  <a:gd name="connsiteX6" fmla="*/ 994029 w 1023366"/>
                  <a:gd name="connsiteY6" fmla="*/ 1877949 h 1877949"/>
                  <a:gd name="connsiteX7" fmla="*/ 29337 w 1023366"/>
                  <a:gd name="connsiteY7" fmla="*/ 1877949 h 1877949"/>
                  <a:gd name="connsiteX8" fmla="*/ 0 w 1023366"/>
                  <a:gd name="connsiteY8" fmla="*/ 1848612 h 1877949"/>
                  <a:gd name="connsiteX9" fmla="*/ 0 w 1023366"/>
                  <a:gd name="connsiteY9" fmla="*/ 539210 h 1877949"/>
                  <a:gd name="connsiteX0" fmla="*/ 0 w 1023366"/>
                  <a:gd name="connsiteY0" fmla="*/ 29337 h 1877949"/>
                  <a:gd name="connsiteX1" fmla="*/ 29337 w 1023366"/>
                  <a:gd name="connsiteY1" fmla="*/ 0 h 1877949"/>
                  <a:gd name="connsiteX2" fmla="*/ 994029 w 1023366"/>
                  <a:gd name="connsiteY2" fmla="*/ 0 h 1877949"/>
                  <a:gd name="connsiteX3" fmla="*/ 1023366 w 1023366"/>
                  <a:gd name="connsiteY3" fmla="*/ 29337 h 1877949"/>
                  <a:gd name="connsiteX4" fmla="*/ 1023366 w 1023366"/>
                  <a:gd name="connsiteY4" fmla="*/ 1848612 h 1877949"/>
                  <a:gd name="connsiteX5" fmla="*/ 994029 w 1023366"/>
                  <a:gd name="connsiteY5" fmla="*/ 1877949 h 1877949"/>
                  <a:gd name="connsiteX6" fmla="*/ 29337 w 1023366"/>
                  <a:gd name="connsiteY6" fmla="*/ 1877949 h 1877949"/>
                  <a:gd name="connsiteX7" fmla="*/ 0 w 1023366"/>
                  <a:gd name="connsiteY7" fmla="*/ 1848612 h 1877949"/>
                  <a:gd name="connsiteX8" fmla="*/ 0 w 1023366"/>
                  <a:gd name="connsiteY8" fmla="*/ 539210 h 1877949"/>
                  <a:gd name="connsiteX0" fmla="*/ 29337 w 1023366"/>
                  <a:gd name="connsiteY0" fmla="*/ 0 h 1877949"/>
                  <a:gd name="connsiteX1" fmla="*/ 994029 w 1023366"/>
                  <a:gd name="connsiteY1" fmla="*/ 0 h 1877949"/>
                  <a:gd name="connsiteX2" fmla="*/ 1023366 w 1023366"/>
                  <a:gd name="connsiteY2" fmla="*/ 29337 h 1877949"/>
                  <a:gd name="connsiteX3" fmla="*/ 1023366 w 1023366"/>
                  <a:gd name="connsiteY3" fmla="*/ 1848612 h 1877949"/>
                  <a:gd name="connsiteX4" fmla="*/ 994029 w 1023366"/>
                  <a:gd name="connsiteY4" fmla="*/ 1877949 h 1877949"/>
                  <a:gd name="connsiteX5" fmla="*/ 29337 w 1023366"/>
                  <a:gd name="connsiteY5" fmla="*/ 1877949 h 1877949"/>
                  <a:gd name="connsiteX6" fmla="*/ 0 w 1023366"/>
                  <a:gd name="connsiteY6" fmla="*/ 1848612 h 1877949"/>
                  <a:gd name="connsiteX7" fmla="*/ 0 w 1023366"/>
                  <a:gd name="connsiteY7" fmla="*/ 539210 h 18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366" h="1877949">
                    <a:moveTo>
                      <a:pt x="29337" y="0"/>
                    </a:moveTo>
                    <a:lnTo>
                      <a:pt x="994029" y="0"/>
                    </a:lnTo>
                    <a:cubicBezTo>
                      <a:pt x="1010222" y="0"/>
                      <a:pt x="1023366" y="13145"/>
                      <a:pt x="1023366" y="29337"/>
                    </a:cubicBezTo>
                    <a:lnTo>
                      <a:pt x="1023366" y="1848612"/>
                    </a:lnTo>
                    <a:cubicBezTo>
                      <a:pt x="1023366" y="1864805"/>
                      <a:pt x="1010222" y="1877949"/>
                      <a:pt x="994029" y="1877949"/>
                    </a:cubicBezTo>
                    <a:lnTo>
                      <a:pt x="29337" y="1877949"/>
                    </a:lnTo>
                    <a:cubicBezTo>
                      <a:pt x="13145" y="1877949"/>
                      <a:pt x="0" y="1864805"/>
                      <a:pt x="0" y="1848612"/>
                    </a:cubicBezTo>
                    <a:lnTo>
                      <a:pt x="0" y="53921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5DBDC745-ED2F-41E7-AFE8-51746B35A9C8}"/>
                  </a:ext>
                </a:extLst>
              </p:cNvPr>
              <p:cNvSpPr/>
              <p:nvPr/>
            </p:nvSpPr>
            <p:spPr>
              <a:xfrm>
                <a:off x="13883766" y="3355538"/>
                <a:ext cx="807653" cy="7518"/>
              </a:xfrm>
              <a:custGeom>
                <a:avLst/>
                <a:gdLst>
                  <a:gd name="connsiteX0" fmla="*/ 0 w 1023366"/>
                  <a:gd name="connsiteY0" fmla="*/ 0 h 9525"/>
                  <a:gd name="connsiteX1" fmla="*/ 1023366 w 1023366"/>
                  <a:gd name="connsiteY1" fmla="*/ 0 h 9525"/>
                </a:gdLst>
                <a:ahLst/>
                <a:cxnLst>
                  <a:cxn ang="0">
                    <a:pos x="connsiteX0" y="connsiteY0"/>
                  </a:cxn>
                  <a:cxn ang="0">
                    <a:pos x="connsiteX1" y="connsiteY1"/>
                  </a:cxn>
                </a:cxnLst>
                <a:rect l="l" t="t" r="r" b="b"/>
                <a:pathLst>
                  <a:path w="1023366" h="9525">
                    <a:moveTo>
                      <a:pt x="0" y="0"/>
                    </a:moveTo>
                    <a:lnTo>
                      <a:pt x="1023366" y="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B1320A8A-D23B-4692-8434-924DB2DD724D}"/>
                  </a:ext>
                </a:extLst>
              </p:cNvPr>
              <p:cNvSpPr/>
              <p:nvPr/>
            </p:nvSpPr>
            <p:spPr>
              <a:xfrm>
                <a:off x="14154386" y="3439430"/>
                <a:ext cx="266334" cy="7518"/>
              </a:xfrm>
              <a:custGeom>
                <a:avLst/>
                <a:gdLst>
                  <a:gd name="connsiteX0" fmla="*/ 0 w 337470"/>
                  <a:gd name="connsiteY0" fmla="*/ 0 h 9525"/>
                  <a:gd name="connsiteX1" fmla="*/ 337471 w 337470"/>
                  <a:gd name="connsiteY1" fmla="*/ 0 h 9525"/>
                </a:gdLst>
                <a:ahLst/>
                <a:cxnLst>
                  <a:cxn ang="0">
                    <a:pos x="connsiteX0" y="connsiteY0"/>
                  </a:cxn>
                  <a:cxn ang="0">
                    <a:pos x="connsiteX1" y="connsiteY1"/>
                  </a:cxn>
                </a:cxnLst>
                <a:rect l="l" t="t" r="r" b="b"/>
                <a:pathLst>
                  <a:path w="337470" h="9525">
                    <a:moveTo>
                      <a:pt x="0" y="0"/>
                    </a:moveTo>
                    <a:lnTo>
                      <a:pt x="337471" y="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7" name="Graphic 53">
                <a:extLst>
                  <a:ext uri="{FF2B5EF4-FFF2-40B4-BE49-F238E27FC236}">
                    <a16:creationId xmlns:a16="http://schemas.microsoft.com/office/drawing/2014/main" id="{2B411927-649F-4971-A1A6-E6ABD594387F}"/>
                  </a:ext>
                </a:extLst>
              </p:cNvPr>
              <p:cNvSpPr/>
              <p:nvPr/>
            </p:nvSpPr>
            <p:spPr>
              <a:xfrm>
                <a:off x="14044646" y="2453557"/>
                <a:ext cx="485892" cy="485888"/>
              </a:xfrm>
              <a:custGeom>
                <a:avLst/>
                <a:gdLst>
                  <a:gd name="connsiteX0" fmla="*/ 224314 w 333375"/>
                  <a:gd name="connsiteY0" fmla="*/ 112205 h 333375"/>
                  <a:gd name="connsiteX1" fmla="*/ 224314 w 333375"/>
                  <a:gd name="connsiteY1" fmla="*/ 0 h 333375"/>
                  <a:gd name="connsiteX2" fmla="*/ 112205 w 333375"/>
                  <a:gd name="connsiteY2" fmla="*/ 0 h 333375"/>
                  <a:gd name="connsiteX3" fmla="*/ 112205 w 333375"/>
                  <a:gd name="connsiteY3" fmla="*/ 112205 h 333375"/>
                  <a:gd name="connsiteX4" fmla="*/ 0 w 333375"/>
                  <a:gd name="connsiteY4" fmla="*/ 112205 h 333375"/>
                  <a:gd name="connsiteX5" fmla="*/ 0 w 333375"/>
                  <a:gd name="connsiteY5" fmla="*/ 224314 h 333375"/>
                  <a:gd name="connsiteX6" fmla="*/ 112205 w 333375"/>
                  <a:gd name="connsiteY6" fmla="*/ 224314 h 333375"/>
                  <a:gd name="connsiteX7" fmla="*/ 112205 w 333375"/>
                  <a:gd name="connsiteY7" fmla="*/ 336518 h 333375"/>
                  <a:gd name="connsiteX8" fmla="*/ 224314 w 333375"/>
                  <a:gd name="connsiteY8" fmla="*/ 336518 h 333375"/>
                  <a:gd name="connsiteX9" fmla="*/ 224314 w 333375"/>
                  <a:gd name="connsiteY9" fmla="*/ 224314 h 333375"/>
                  <a:gd name="connsiteX10" fmla="*/ 336518 w 333375"/>
                  <a:gd name="connsiteY10" fmla="*/ 224314 h 333375"/>
                  <a:gd name="connsiteX11" fmla="*/ 336518 w 333375"/>
                  <a:gd name="connsiteY11" fmla="*/ 11220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333375">
                    <a:moveTo>
                      <a:pt x="224314" y="112205"/>
                    </a:moveTo>
                    <a:lnTo>
                      <a:pt x="224314" y="0"/>
                    </a:lnTo>
                    <a:lnTo>
                      <a:pt x="112205" y="0"/>
                    </a:lnTo>
                    <a:lnTo>
                      <a:pt x="112205" y="112205"/>
                    </a:lnTo>
                    <a:lnTo>
                      <a:pt x="0" y="112205"/>
                    </a:lnTo>
                    <a:lnTo>
                      <a:pt x="0" y="224314"/>
                    </a:lnTo>
                    <a:lnTo>
                      <a:pt x="112205" y="224314"/>
                    </a:lnTo>
                    <a:lnTo>
                      <a:pt x="112205" y="336518"/>
                    </a:lnTo>
                    <a:lnTo>
                      <a:pt x="224314" y="336518"/>
                    </a:lnTo>
                    <a:lnTo>
                      <a:pt x="224314" y="224314"/>
                    </a:lnTo>
                    <a:lnTo>
                      <a:pt x="336518" y="224314"/>
                    </a:lnTo>
                    <a:lnTo>
                      <a:pt x="336518" y="112205"/>
                    </a:lnTo>
                    <a:close/>
                  </a:path>
                </a:pathLst>
              </a:custGeom>
              <a:noFill/>
              <a:ln w="12700" cap="sq">
                <a:solidFill>
                  <a:schemeClr val="accent1"/>
                </a:solidFill>
                <a:prstDash val="solid"/>
                <a:miter/>
              </a:ln>
            </p:spPr>
            <p:txBody>
              <a:bodyPr rtlCol="0" anchor="ctr"/>
              <a:lstStyle/>
              <a:p>
                <a:endParaRPr lang="en-US"/>
              </a:p>
            </p:txBody>
          </p:sp>
          <p:grpSp>
            <p:nvGrpSpPr>
              <p:cNvPr id="178" name="Graphic 5">
                <a:extLst>
                  <a:ext uri="{FF2B5EF4-FFF2-40B4-BE49-F238E27FC236}">
                    <a16:creationId xmlns:a16="http://schemas.microsoft.com/office/drawing/2014/main" id="{CC11B7F0-5014-4A96-8889-E5133B0C63B0}"/>
                  </a:ext>
                </a:extLst>
              </p:cNvPr>
              <p:cNvGrpSpPr/>
              <p:nvPr/>
            </p:nvGrpSpPr>
            <p:grpSpPr>
              <a:xfrm>
                <a:off x="13509313" y="1924051"/>
                <a:ext cx="348236" cy="350010"/>
                <a:chOff x="2558771" y="1933297"/>
                <a:chExt cx="532592" cy="535307"/>
              </a:xfrm>
              <a:noFill/>
            </p:grpSpPr>
            <p:sp>
              <p:nvSpPr>
                <p:cNvPr id="179" name="Freeform: Shape 178">
                  <a:extLst>
                    <a:ext uri="{FF2B5EF4-FFF2-40B4-BE49-F238E27FC236}">
                      <a16:creationId xmlns:a16="http://schemas.microsoft.com/office/drawing/2014/main" id="{A43348FB-5AB9-4F9E-99CF-82BFDD83DCB2}"/>
                    </a:ext>
                  </a:extLst>
                </p:cNvPr>
                <p:cNvSpPr/>
                <p:nvPr/>
              </p:nvSpPr>
              <p:spPr>
                <a:xfrm>
                  <a:off x="2834328" y="2077254"/>
                  <a:ext cx="257035" cy="257162"/>
                </a:xfrm>
                <a:custGeom>
                  <a:avLst/>
                  <a:gdLst>
                    <a:gd name="connsiteX0" fmla="*/ 225843 w 257035"/>
                    <a:gd name="connsiteY0" fmla="*/ 31149 h 257162"/>
                    <a:gd name="connsiteX1" fmla="*/ 75281 w 257035"/>
                    <a:gd name="connsiteY1" fmla="*/ 31149 h 257162"/>
                    <a:gd name="connsiteX2" fmla="*/ 0 w 257035"/>
                    <a:gd name="connsiteY2" fmla="*/ 106430 h 257162"/>
                    <a:gd name="connsiteX3" fmla="*/ 150562 w 257035"/>
                    <a:gd name="connsiteY3" fmla="*/ 257163 h 257162"/>
                    <a:gd name="connsiteX4" fmla="*/ 225843 w 257035"/>
                    <a:gd name="connsiteY4" fmla="*/ 181711 h 257162"/>
                    <a:gd name="connsiteX5" fmla="*/ 225843 w 257035"/>
                    <a:gd name="connsiteY5" fmla="*/ 31149 h 2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035" h="257162">
                      <a:moveTo>
                        <a:pt x="225843" y="31149"/>
                      </a:moveTo>
                      <a:cubicBezTo>
                        <a:pt x="184254" y="-10383"/>
                        <a:pt x="116870" y="-10383"/>
                        <a:pt x="75281" y="31149"/>
                      </a:cubicBezTo>
                      <a:lnTo>
                        <a:pt x="0" y="106430"/>
                      </a:lnTo>
                      <a:lnTo>
                        <a:pt x="150562" y="257163"/>
                      </a:lnTo>
                      <a:lnTo>
                        <a:pt x="225843" y="181711"/>
                      </a:lnTo>
                      <a:cubicBezTo>
                        <a:pt x="267432" y="140122"/>
                        <a:pt x="267432" y="72739"/>
                        <a:pt x="225843" y="31149"/>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180" name="Freeform: Shape 179">
                  <a:extLst>
                    <a:ext uri="{FF2B5EF4-FFF2-40B4-BE49-F238E27FC236}">
                      <a16:creationId xmlns:a16="http://schemas.microsoft.com/office/drawing/2014/main" id="{C5FBFBE7-C400-40EE-8AEC-CCA459BB565D}"/>
                    </a:ext>
                  </a:extLst>
                </p:cNvPr>
                <p:cNvSpPr/>
                <p:nvPr/>
              </p:nvSpPr>
              <p:spPr>
                <a:xfrm>
                  <a:off x="2699970" y="2208854"/>
                  <a:ext cx="259920" cy="259750"/>
                </a:xfrm>
                <a:custGeom>
                  <a:avLst/>
                  <a:gdLst>
                    <a:gd name="connsiteX0" fmla="*/ 33907 w 259920"/>
                    <a:gd name="connsiteY0" fmla="*/ 75281 h 259750"/>
                    <a:gd name="connsiteX1" fmla="*/ 28567 w 259920"/>
                    <a:gd name="connsiteY1" fmla="*/ 225843 h 259750"/>
                    <a:gd name="connsiteX2" fmla="*/ 179129 w 259920"/>
                    <a:gd name="connsiteY2" fmla="*/ 231184 h 259750"/>
                    <a:gd name="connsiteX3" fmla="*/ 184469 w 259920"/>
                    <a:gd name="connsiteY3" fmla="*/ 225843 h 259750"/>
                    <a:gd name="connsiteX4" fmla="*/ 259921 w 259920"/>
                    <a:gd name="connsiteY4" fmla="*/ 150562 h 259750"/>
                    <a:gd name="connsiteX5" fmla="*/ 109188 w 259920"/>
                    <a:gd name="connsiteY5" fmla="*/ 0 h 259750"/>
                    <a:gd name="connsiteX6" fmla="*/ 33907 w 259920"/>
                    <a:gd name="connsiteY6" fmla="*/ 75281 h 25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920" h="259750">
                      <a:moveTo>
                        <a:pt x="33907" y="75281"/>
                      </a:moveTo>
                      <a:cubicBezTo>
                        <a:pt x="-9159" y="115393"/>
                        <a:pt x="-11489" y="182777"/>
                        <a:pt x="28567" y="225843"/>
                      </a:cubicBezTo>
                      <a:cubicBezTo>
                        <a:pt x="68679" y="268910"/>
                        <a:pt x="136062" y="271239"/>
                        <a:pt x="179129" y="231184"/>
                      </a:cubicBezTo>
                      <a:cubicBezTo>
                        <a:pt x="180947" y="229479"/>
                        <a:pt x="182708" y="227718"/>
                        <a:pt x="184469" y="225843"/>
                      </a:cubicBezTo>
                      <a:lnTo>
                        <a:pt x="259921" y="150562"/>
                      </a:lnTo>
                      <a:lnTo>
                        <a:pt x="109188" y="0"/>
                      </a:lnTo>
                      <a:lnTo>
                        <a:pt x="33907" y="75281"/>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181" name="Freeform: Shape 180">
                  <a:extLst>
                    <a:ext uri="{FF2B5EF4-FFF2-40B4-BE49-F238E27FC236}">
                      <a16:creationId xmlns:a16="http://schemas.microsoft.com/office/drawing/2014/main" id="{62FE538C-0AFA-4485-B1BF-D340D77EE946}"/>
                    </a:ext>
                  </a:extLst>
                </p:cNvPr>
                <p:cNvSpPr/>
                <p:nvPr/>
              </p:nvSpPr>
              <p:spPr>
                <a:xfrm>
                  <a:off x="2558771" y="1933297"/>
                  <a:ext cx="239194" cy="216071"/>
                </a:xfrm>
                <a:custGeom>
                  <a:avLst/>
                  <a:gdLst>
                    <a:gd name="connsiteX0" fmla="*/ 142040 w 239194"/>
                    <a:gd name="connsiteY0" fmla="*/ 0 h 216071"/>
                    <a:gd name="connsiteX1" fmla="*/ 0 w 239194"/>
                    <a:gd name="connsiteY1" fmla="*/ 142040 h 216071"/>
                    <a:gd name="connsiteX2" fmla="*/ 21136 w 239194"/>
                    <a:gd name="connsiteY2" fmla="*/ 216071 h 216071"/>
                    <a:gd name="connsiteX3" fmla="*/ 239195 w 239194"/>
                    <a:gd name="connsiteY3" fmla="*/ 38578 h 216071"/>
                    <a:gd name="connsiteX4" fmla="*/ 142040 w 239194"/>
                    <a:gd name="connsiteY4" fmla="*/ 0 h 21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94" h="216071">
                      <a:moveTo>
                        <a:pt x="142040" y="0"/>
                      </a:moveTo>
                      <a:cubicBezTo>
                        <a:pt x="63577" y="0"/>
                        <a:pt x="0" y="63577"/>
                        <a:pt x="0" y="142040"/>
                      </a:cubicBezTo>
                      <a:cubicBezTo>
                        <a:pt x="0" y="168232"/>
                        <a:pt x="7329" y="193856"/>
                        <a:pt x="21136" y="216071"/>
                      </a:cubicBezTo>
                      <a:lnTo>
                        <a:pt x="239195" y="38578"/>
                      </a:lnTo>
                      <a:cubicBezTo>
                        <a:pt x="212946" y="13750"/>
                        <a:pt x="178175" y="-57"/>
                        <a:pt x="142040" y="0"/>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182" name="Freeform: Shape 181">
                  <a:extLst>
                    <a:ext uri="{FF2B5EF4-FFF2-40B4-BE49-F238E27FC236}">
                      <a16:creationId xmlns:a16="http://schemas.microsoft.com/office/drawing/2014/main" id="{D16E6FE3-28D4-44BB-B876-93FEE7A2464E}"/>
                    </a:ext>
                  </a:extLst>
                </p:cNvPr>
                <p:cNvSpPr/>
                <p:nvPr/>
              </p:nvSpPr>
              <p:spPr>
                <a:xfrm>
                  <a:off x="2602122" y="1999317"/>
                  <a:ext cx="240729" cy="217533"/>
                </a:xfrm>
                <a:custGeom>
                  <a:avLst/>
                  <a:gdLst>
                    <a:gd name="connsiteX0" fmla="*/ 240729 w 240729"/>
                    <a:gd name="connsiteY0" fmla="*/ 76020 h 217533"/>
                    <a:gd name="connsiteX1" fmla="*/ 218514 w 240729"/>
                    <a:gd name="connsiteY1" fmla="*/ 0 h 217533"/>
                    <a:gd name="connsiteX2" fmla="*/ 0 w 240729"/>
                    <a:gd name="connsiteY2" fmla="*/ 177606 h 217533"/>
                    <a:gd name="connsiteX3" fmla="*/ 200844 w 240729"/>
                    <a:gd name="connsiteY3" fmla="*/ 174198 h 217533"/>
                    <a:gd name="connsiteX4" fmla="*/ 240729 w 240729"/>
                    <a:gd name="connsiteY4" fmla="*/ 76020 h 21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29" h="217533">
                      <a:moveTo>
                        <a:pt x="240729" y="76020"/>
                      </a:moveTo>
                      <a:cubicBezTo>
                        <a:pt x="240786" y="49089"/>
                        <a:pt x="233059" y="22726"/>
                        <a:pt x="218514" y="0"/>
                      </a:cubicBezTo>
                      <a:lnTo>
                        <a:pt x="0" y="177606"/>
                      </a:lnTo>
                      <a:cubicBezTo>
                        <a:pt x="56418" y="232150"/>
                        <a:pt x="146301" y="230616"/>
                        <a:pt x="200844" y="174198"/>
                      </a:cubicBezTo>
                      <a:cubicBezTo>
                        <a:pt x="226298" y="147835"/>
                        <a:pt x="240615" y="112666"/>
                        <a:pt x="240729" y="76020"/>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grpSp>
        </p:grpSp>
        <p:sp>
          <p:nvSpPr>
            <p:cNvPr id="184" name="Rectangle: Rounded Corners 4">
              <a:extLst>
                <a:ext uri="{FF2B5EF4-FFF2-40B4-BE49-F238E27FC236}">
                  <a16:creationId xmlns:a16="http://schemas.microsoft.com/office/drawing/2014/main" id="{31974985-5268-4277-97BF-BA0281DDC26F}"/>
                </a:ext>
              </a:extLst>
            </p:cNvPr>
            <p:cNvSpPr/>
            <p:nvPr/>
          </p:nvSpPr>
          <p:spPr bwMode="auto">
            <a:xfrm rot="16200000" flipH="1">
              <a:off x="5569398" y="920659"/>
              <a:ext cx="400130" cy="1478280"/>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112909"/>
                <a:gd name="connsiteY0" fmla="*/ 1960764 h 1960764"/>
                <a:gd name="connsiteX1" fmla="*/ 0 w 2112909"/>
                <a:gd name="connsiteY1" fmla="*/ 267009 h 1960764"/>
                <a:gd name="connsiteX2" fmla="*/ 249291 w 2112909"/>
                <a:gd name="connsiteY2" fmla="*/ 17718 h 1960764"/>
                <a:gd name="connsiteX3" fmla="*/ 621268 w 2112909"/>
                <a:gd name="connsiteY3" fmla="*/ 0 h 1960764"/>
                <a:gd name="connsiteX4" fmla="*/ 2112909 w 2112909"/>
                <a:gd name="connsiteY4" fmla="*/ 17718 h 1960764"/>
                <a:gd name="connsiteX0" fmla="*/ 0 w 621268"/>
                <a:gd name="connsiteY0" fmla="*/ 1960764 h 1960764"/>
                <a:gd name="connsiteX1" fmla="*/ 0 w 621268"/>
                <a:gd name="connsiteY1" fmla="*/ 267009 h 1960764"/>
                <a:gd name="connsiteX2" fmla="*/ 249291 w 621268"/>
                <a:gd name="connsiteY2" fmla="*/ 17718 h 1960764"/>
                <a:gd name="connsiteX3" fmla="*/ 621268 w 621268"/>
                <a:gd name="connsiteY3" fmla="*/ 0 h 1960764"/>
                <a:gd name="connsiteX0" fmla="*/ 0 w 631286"/>
                <a:gd name="connsiteY0" fmla="*/ 1943046 h 1943046"/>
                <a:gd name="connsiteX1" fmla="*/ 0 w 631286"/>
                <a:gd name="connsiteY1" fmla="*/ 249291 h 1943046"/>
                <a:gd name="connsiteX2" fmla="*/ 249291 w 631286"/>
                <a:gd name="connsiteY2" fmla="*/ 0 h 1943046"/>
                <a:gd name="connsiteX3" fmla="*/ 631286 w 631286"/>
                <a:gd name="connsiteY3" fmla="*/ 11494 h 1943046"/>
              </a:gdLst>
              <a:ahLst/>
              <a:cxnLst>
                <a:cxn ang="0">
                  <a:pos x="connsiteX0" y="connsiteY0"/>
                </a:cxn>
                <a:cxn ang="0">
                  <a:pos x="connsiteX1" y="connsiteY1"/>
                </a:cxn>
                <a:cxn ang="0">
                  <a:pos x="connsiteX2" y="connsiteY2"/>
                </a:cxn>
                <a:cxn ang="0">
                  <a:pos x="connsiteX3" y="connsiteY3"/>
                </a:cxn>
              </a:cxnLst>
              <a:rect l="l" t="t" r="r" b="b"/>
              <a:pathLst>
                <a:path w="631286" h="1943046">
                  <a:moveTo>
                    <a:pt x="0" y="1943046"/>
                  </a:moveTo>
                  <a:lnTo>
                    <a:pt x="0" y="249291"/>
                  </a:lnTo>
                  <a:cubicBezTo>
                    <a:pt x="0" y="111611"/>
                    <a:pt x="111611" y="0"/>
                    <a:pt x="249291" y="0"/>
                  </a:cubicBezTo>
                  <a:lnTo>
                    <a:pt x="631286" y="11494"/>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grpSp>
          <p:nvGrpSpPr>
            <p:cNvPr id="2" name="Group 1">
              <a:extLst>
                <a:ext uri="{FF2B5EF4-FFF2-40B4-BE49-F238E27FC236}">
                  <a16:creationId xmlns:a16="http://schemas.microsoft.com/office/drawing/2014/main" id="{750D0BD6-FB28-441C-8CF9-66EE4DF5C9EF}"/>
                </a:ext>
              </a:extLst>
            </p:cNvPr>
            <p:cNvGrpSpPr/>
            <p:nvPr/>
          </p:nvGrpSpPr>
          <p:grpSpPr>
            <a:xfrm>
              <a:off x="6671004" y="1061481"/>
              <a:ext cx="1553572" cy="1479854"/>
              <a:chOff x="6671004" y="1061481"/>
              <a:chExt cx="1553572" cy="1479854"/>
            </a:xfrm>
          </p:grpSpPr>
          <p:sp>
            <p:nvSpPr>
              <p:cNvPr id="185" name="Arrow: U-Turn 184">
                <a:extLst>
                  <a:ext uri="{FF2B5EF4-FFF2-40B4-BE49-F238E27FC236}">
                    <a16:creationId xmlns:a16="http://schemas.microsoft.com/office/drawing/2014/main" id="{A3588DF9-27F6-484C-BF71-E089415F3B69}"/>
                  </a:ext>
                </a:extLst>
              </p:cNvPr>
              <p:cNvSpPr/>
              <p:nvPr/>
            </p:nvSpPr>
            <p:spPr bwMode="auto">
              <a:xfrm rot="10280513">
                <a:off x="7060488" y="1593696"/>
                <a:ext cx="658753" cy="934578"/>
              </a:xfrm>
              <a:prstGeom prst="uturnArrow">
                <a:avLst>
                  <a:gd name="adj1" fmla="val 25000"/>
                  <a:gd name="adj2" fmla="val 0"/>
                  <a:gd name="adj3" fmla="val 25000"/>
                  <a:gd name="adj4" fmla="val 44322"/>
                  <a:gd name="adj5" fmla="val 32667"/>
                </a:avLst>
              </a:pr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p>
            </p:txBody>
          </p:sp>
          <p:sp>
            <p:nvSpPr>
              <p:cNvPr id="186" name="Arrow: U-Turn 185">
                <a:extLst>
                  <a:ext uri="{FF2B5EF4-FFF2-40B4-BE49-F238E27FC236}">
                    <a16:creationId xmlns:a16="http://schemas.microsoft.com/office/drawing/2014/main" id="{BFAA6F3D-E8C2-4DDB-8E9B-C9D0F01C1D17}"/>
                  </a:ext>
                </a:extLst>
              </p:cNvPr>
              <p:cNvSpPr/>
              <p:nvPr/>
            </p:nvSpPr>
            <p:spPr bwMode="auto">
              <a:xfrm rot="10280513" flipV="1">
                <a:off x="7626230" y="1061481"/>
                <a:ext cx="294827" cy="705198"/>
              </a:xfrm>
              <a:prstGeom prst="uturnArrow">
                <a:avLst>
                  <a:gd name="adj1" fmla="val 25000"/>
                  <a:gd name="adj2" fmla="val 0"/>
                  <a:gd name="adj3" fmla="val 25000"/>
                  <a:gd name="adj4" fmla="val 44322"/>
                  <a:gd name="adj5" fmla="val 72138"/>
                </a:avLst>
              </a:prstGeom>
              <a:noFill/>
              <a:ln w="952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err="1"/>
              </a:p>
            </p:txBody>
          </p:sp>
          <p:sp>
            <p:nvSpPr>
              <p:cNvPr id="192" name="Freeform: Shape 191">
                <a:extLst>
                  <a:ext uri="{FF2B5EF4-FFF2-40B4-BE49-F238E27FC236}">
                    <a16:creationId xmlns:a16="http://schemas.microsoft.com/office/drawing/2014/main" id="{77382DDD-A7A4-4D5E-8EFE-926752BC1ACD}"/>
                  </a:ext>
                </a:extLst>
              </p:cNvPr>
              <p:cNvSpPr/>
              <p:nvPr/>
            </p:nvSpPr>
            <p:spPr>
              <a:xfrm rot="21080513">
                <a:off x="6755019" y="2012363"/>
                <a:ext cx="638089" cy="256980"/>
              </a:xfrm>
              <a:custGeom>
                <a:avLst/>
                <a:gdLst>
                  <a:gd name="connsiteX0" fmla="*/ 0 w 984313"/>
                  <a:gd name="connsiteY0" fmla="*/ 0 h 172593"/>
                  <a:gd name="connsiteX1" fmla="*/ 984313 w 984313"/>
                  <a:gd name="connsiteY1" fmla="*/ 0 h 172593"/>
                  <a:gd name="connsiteX2" fmla="*/ 984313 w 984313"/>
                  <a:gd name="connsiteY2" fmla="*/ 172593 h 172593"/>
                  <a:gd name="connsiteX3" fmla="*/ 0 w 984313"/>
                  <a:gd name="connsiteY3" fmla="*/ 172593 h 172593"/>
                </a:gdLst>
                <a:ahLst/>
                <a:cxnLst>
                  <a:cxn ang="0">
                    <a:pos x="connsiteX0" y="connsiteY0"/>
                  </a:cxn>
                  <a:cxn ang="0">
                    <a:pos x="connsiteX1" y="connsiteY1"/>
                  </a:cxn>
                  <a:cxn ang="0">
                    <a:pos x="connsiteX2" y="connsiteY2"/>
                  </a:cxn>
                  <a:cxn ang="0">
                    <a:pos x="connsiteX3" y="connsiteY3"/>
                  </a:cxn>
                </a:cxnLst>
                <a:rect l="l" t="t" r="r" b="b"/>
                <a:pathLst>
                  <a:path w="984313" h="172593">
                    <a:moveTo>
                      <a:pt x="0" y="0"/>
                    </a:moveTo>
                    <a:lnTo>
                      <a:pt x="984313" y="0"/>
                    </a:lnTo>
                    <a:lnTo>
                      <a:pt x="984313" y="172593"/>
                    </a:lnTo>
                    <a:lnTo>
                      <a:pt x="0" y="172593"/>
                    </a:lnTo>
                    <a:close/>
                  </a:path>
                </a:pathLst>
              </a:custGeom>
              <a:noFill/>
              <a:ln w="12700" cap="rnd">
                <a:solidFill>
                  <a:srgbClr val="140404"/>
                </a:solidFill>
                <a:prstDash val="solid"/>
                <a:round/>
              </a:ln>
            </p:spPr>
            <p:txBody>
              <a:bodyPr rtlCol="0" anchor="ctr"/>
              <a:lstStyle/>
              <a:p>
                <a:endParaRPr lang="en-US"/>
              </a:p>
            </p:txBody>
          </p:sp>
          <p:sp>
            <p:nvSpPr>
              <p:cNvPr id="193" name="Freeform: Shape 192">
                <a:extLst>
                  <a:ext uri="{FF2B5EF4-FFF2-40B4-BE49-F238E27FC236}">
                    <a16:creationId xmlns:a16="http://schemas.microsoft.com/office/drawing/2014/main" id="{3B998E8C-3F82-426F-B856-00C1AB22F4EA}"/>
                  </a:ext>
                </a:extLst>
              </p:cNvPr>
              <p:cNvSpPr/>
              <p:nvPr/>
            </p:nvSpPr>
            <p:spPr>
              <a:xfrm rot="21080513">
                <a:off x="6671004" y="1159510"/>
                <a:ext cx="638089" cy="859213"/>
              </a:xfrm>
              <a:custGeom>
                <a:avLst/>
                <a:gdLst>
                  <a:gd name="connsiteX0" fmla="*/ 0 w 984313"/>
                  <a:gd name="connsiteY0" fmla="*/ 0 h 671607"/>
                  <a:gd name="connsiteX1" fmla="*/ 984313 w 984313"/>
                  <a:gd name="connsiteY1" fmla="*/ 0 h 671607"/>
                  <a:gd name="connsiteX2" fmla="*/ 984313 w 984313"/>
                  <a:gd name="connsiteY2" fmla="*/ 671608 h 671607"/>
                  <a:gd name="connsiteX3" fmla="*/ 0 w 984313"/>
                  <a:gd name="connsiteY3" fmla="*/ 671608 h 671607"/>
                </a:gdLst>
                <a:ahLst/>
                <a:cxnLst>
                  <a:cxn ang="0">
                    <a:pos x="connsiteX0" y="connsiteY0"/>
                  </a:cxn>
                  <a:cxn ang="0">
                    <a:pos x="connsiteX1" y="connsiteY1"/>
                  </a:cxn>
                  <a:cxn ang="0">
                    <a:pos x="connsiteX2" y="connsiteY2"/>
                  </a:cxn>
                  <a:cxn ang="0">
                    <a:pos x="connsiteX3" y="connsiteY3"/>
                  </a:cxn>
                </a:cxnLst>
                <a:rect l="l" t="t" r="r" b="b"/>
                <a:pathLst>
                  <a:path w="984313" h="671607">
                    <a:moveTo>
                      <a:pt x="0" y="0"/>
                    </a:moveTo>
                    <a:lnTo>
                      <a:pt x="984313" y="0"/>
                    </a:lnTo>
                    <a:lnTo>
                      <a:pt x="984313" y="671608"/>
                    </a:lnTo>
                    <a:lnTo>
                      <a:pt x="0" y="671608"/>
                    </a:lnTo>
                    <a:close/>
                  </a:path>
                </a:pathLst>
              </a:custGeom>
              <a:noFill/>
              <a:ln w="12700" cap="rnd">
                <a:solidFill>
                  <a:srgbClr val="140404"/>
                </a:solidFill>
                <a:prstDash val="solid"/>
                <a:round/>
              </a:ln>
            </p:spPr>
            <p:txBody>
              <a:bodyPr rtlCol="0" anchor="ctr"/>
              <a:lstStyle/>
              <a:p>
                <a:endParaRPr lang="en-US"/>
              </a:p>
            </p:txBody>
          </p:sp>
          <p:sp>
            <p:nvSpPr>
              <p:cNvPr id="194" name="Freeform: Shape 193">
                <a:extLst>
                  <a:ext uri="{FF2B5EF4-FFF2-40B4-BE49-F238E27FC236}">
                    <a16:creationId xmlns:a16="http://schemas.microsoft.com/office/drawing/2014/main" id="{1FCA7797-FE58-41FC-9CEE-AD95272B69BF}"/>
                  </a:ext>
                </a:extLst>
              </p:cNvPr>
              <p:cNvSpPr/>
              <p:nvPr/>
            </p:nvSpPr>
            <p:spPr>
              <a:xfrm rot="21080513">
                <a:off x="6680413" y="1221010"/>
                <a:ext cx="563540" cy="370216"/>
              </a:xfrm>
              <a:custGeom>
                <a:avLst/>
                <a:gdLst>
                  <a:gd name="connsiteX0" fmla="*/ 350813 w 426217"/>
                  <a:gd name="connsiteY0" fmla="*/ 0 h 358694"/>
                  <a:gd name="connsiteX1" fmla="*/ 426217 w 426217"/>
                  <a:gd name="connsiteY1" fmla="*/ 204944 h 358694"/>
                  <a:gd name="connsiteX2" fmla="*/ 0 w 426217"/>
                  <a:gd name="connsiteY2" fmla="*/ 204944 h 358694"/>
                  <a:gd name="connsiteX3" fmla="*/ 75404 w 426217"/>
                  <a:gd name="connsiteY3" fmla="*/ 0 h 358694"/>
                  <a:gd name="connsiteX4" fmla="*/ 101924 w 426217"/>
                  <a:gd name="connsiteY4" fmla="*/ 24178 h 358694"/>
                  <a:gd name="connsiteX5" fmla="*/ 324293 w 426217"/>
                  <a:gd name="connsiteY5" fmla="*/ 24178 h 35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17" h="358694">
                    <a:moveTo>
                      <a:pt x="350813" y="0"/>
                    </a:moveTo>
                    <a:lnTo>
                      <a:pt x="426217" y="204944"/>
                    </a:lnTo>
                    <a:cubicBezTo>
                      <a:pt x="300610" y="409945"/>
                      <a:pt x="125607" y="409945"/>
                      <a:pt x="0" y="204944"/>
                    </a:cubicBezTo>
                    <a:lnTo>
                      <a:pt x="75404" y="0"/>
                    </a:lnTo>
                    <a:lnTo>
                      <a:pt x="101924" y="24178"/>
                    </a:lnTo>
                    <a:cubicBezTo>
                      <a:pt x="173989" y="75429"/>
                      <a:pt x="252228" y="75429"/>
                      <a:pt x="324293" y="24178"/>
                    </a:cubicBezTo>
                    <a:close/>
                  </a:path>
                </a:pathLst>
              </a:custGeom>
              <a:noFill/>
              <a:ln w="12700" cap="rnd">
                <a:solidFill>
                  <a:schemeClr val="accent1"/>
                </a:solidFill>
                <a:prstDash val="solid"/>
                <a:round/>
              </a:ln>
            </p:spPr>
            <p:txBody>
              <a:bodyPr rtlCol="0" anchor="ctr"/>
              <a:lstStyle/>
              <a:p>
                <a:endParaRPr lang="en-US" dirty="0"/>
              </a:p>
            </p:txBody>
          </p:sp>
          <p:sp>
            <p:nvSpPr>
              <p:cNvPr id="195" name="Freeform: Shape 194">
                <a:extLst>
                  <a:ext uri="{FF2B5EF4-FFF2-40B4-BE49-F238E27FC236}">
                    <a16:creationId xmlns:a16="http://schemas.microsoft.com/office/drawing/2014/main" id="{205157A2-D0BB-499E-BC01-BB41961E813B}"/>
                  </a:ext>
                </a:extLst>
              </p:cNvPr>
              <p:cNvSpPr/>
              <p:nvPr/>
            </p:nvSpPr>
            <p:spPr>
              <a:xfrm rot="21080513">
                <a:off x="7008071" y="2075238"/>
                <a:ext cx="131984" cy="131227"/>
              </a:xfrm>
              <a:custGeom>
                <a:avLst/>
                <a:gdLst>
                  <a:gd name="connsiteX0" fmla="*/ 99822 w 99822"/>
                  <a:gd name="connsiteY0" fmla="*/ 49625 h 99250"/>
                  <a:gd name="connsiteX1" fmla="*/ 49911 w 99822"/>
                  <a:gd name="connsiteY1" fmla="*/ 99251 h 99250"/>
                  <a:gd name="connsiteX2" fmla="*/ 0 w 99822"/>
                  <a:gd name="connsiteY2" fmla="*/ 49625 h 99250"/>
                  <a:gd name="connsiteX3" fmla="*/ 49911 w 99822"/>
                  <a:gd name="connsiteY3" fmla="*/ 0 h 99250"/>
                  <a:gd name="connsiteX4" fmla="*/ 99822 w 99822"/>
                  <a:gd name="connsiteY4" fmla="*/ 49625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2" h="99250">
                    <a:moveTo>
                      <a:pt x="99822" y="49625"/>
                    </a:moveTo>
                    <a:cubicBezTo>
                      <a:pt x="99822" y="77033"/>
                      <a:pt x="77476" y="99251"/>
                      <a:pt x="49911" y="99251"/>
                    </a:cubicBezTo>
                    <a:cubicBezTo>
                      <a:pt x="22346" y="99251"/>
                      <a:pt x="0" y="77033"/>
                      <a:pt x="0" y="49625"/>
                    </a:cubicBezTo>
                    <a:cubicBezTo>
                      <a:pt x="0" y="22218"/>
                      <a:pt x="22346" y="0"/>
                      <a:pt x="49911" y="0"/>
                    </a:cubicBezTo>
                    <a:cubicBezTo>
                      <a:pt x="77476" y="0"/>
                      <a:pt x="99822" y="22218"/>
                      <a:pt x="99822" y="49625"/>
                    </a:cubicBezTo>
                    <a:close/>
                  </a:path>
                </a:pathLst>
              </a:custGeom>
              <a:noFill/>
              <a:ln w="12700" cap="rnd">
                <a:solidFill>
                  <a:srgbClr val="140404"/>
                </a:solidFill>
                <a:prstDash val="solid"/>
                <a:round/>
              </a:ln>
            </p:spPr>
            <p:txBody>
              <a:bodyPr rtlCol="0" anchor="ctr"/>
              <a:lstStyle/>
              <a:p>
                <a:endParaRPr lang="en-US"/>
              </a:p>
            </p:txBody>
          </p:sp>
          <p:sp>
            <p:nvSpPr>
              <p:cNvPr id="196" name="Graphic 172">
                <a:extLst>
                  <a:ext uri="{FF2B5EF4-FFF2-40B4-BE49-F238E27FC236}">
                    <a16:creationId xmlns:a16="http://schemas.microsoft.com/office/drawing/2014/main" id="{733696C6-4198-44A2-8EA5-A56F89BA33B4}"/>
                  </a:ext>
                </a:extLst>
              </p:cNvPr>
              <p:cNvSpPr/>
              <p:nvPr/>
            </p:nvSpPr>
            <p:spPr>
              <a:xfrm rot="21080513">
                <a:off x="6780175" y="1656544"/>
                <a:ext cx="488202" cy="314697"/>
              </a:xfrm>
              <a:custGeom>
                <a:avLst/>
                <a:gdLst>
                  <a:gd name="connsiteX0" fmla="*/ 436390 w 503543"/>
                  <a:gd name="connsiteY0" fmla="*/ 237942 h 339967"/>
                  <a:gd name="connsiteX1" fmla="*/ 67153 w 503543"/>
                  <a:gd name="connsiteY1" fmla="*/ 237942 h 339967"/>
                  <a:gd name="connsiteX2" fmla="*/ 67153 w 503543"/>
                  <a:gd name="connsiteY2" fmla="*/ 0 h 339967"/>
                  <a:gd name="connsiteX3" fmla="*/ 436390 w 503543"/>
                  <a:gd name="connsiteY3" fmla="*/ 0 h 339967"/>
                  <a:gd name="connsiteX4" fmla="*/ 436390 w 503543"/>
                  <a:gd name="connsiteY4" fmla="*/ 237942 h 339967"/>
                  <a:gd name="connsiteX5" fmla="*/ 436390 w 503543"/>
                  <a:gd name="connsiteY5" fmla="*/ 237942 h 339967"/>
                  <a:gd name="connsiteX6" fmla="*/ 436390 w 503543"/>
                  <a:gd name="connsiteY6" fmla="*/ 237942 h 339967"/>
                  <a:gd name="connsiteX7" fmla="*/ 0 w 503543"/>
                  <a:gd name="connsiteY7" fmla="*/ 322952 h 339967"/>
                  <a:gd name="connsiteX8" fmla="*/ 16806 w 503543"/>
                  <a:gd name="connsiteY8" fmla="*/ 339968 h 339967"/>
                  <a:gd name="connsiteX9" fmla="*/ 486738 w 503543"/>
                  <a:gd name="connsiteY9" fmla="*/ 339968 h 339967"/>
                  <a:gd name="connsiteX10" fmla="*/ 503543 w 503543"/>
                  <a:gd name="connsiteY10" fmla="*/ 322952 h 339967"/>
                  <a:gd name="connsiteX11" fmla="*/ 495211 w 503543"/>
                  <a:gd name="connsiteY11" fmla="*/ 297393 h 339967"/>
                  <a:gd name="connsiteX12" fmla="*/ 436390 w 503543"/>
                  <a:gd name="connsiteY12" fmla="*/ 238012 h 339967"/>
                  <a:gd name="connsiteX13" fmla="*/ 67153 w 503543"/>
                  <a:gd name="connsiteY13" fmla="*/ 238012 h 339967"/>
                  <a:gd name="connsiteX14" fmla="*/ 8473 w 503543"/>
                  <a:gd name="connsiteY14" fmla="*/ 297393 h 339967"/>
                  <a:gd name="connsiteX15" fmla="*/ 0 w 503543"/>
                  <a:gd name="connsiteY15" fmla="*/ 322952 h 339967"/>
                  <a:gd name="connsiteX16" fmla="*/ 0 w 503543"/>
                  <a:gd name="connsiteY16" fmla="*/ 322952 h 339967"/>
                  <a:gd name="connsiteX17" fmla="*/ 177931 w 503543"/>
                  <a:gd name="connsiteY17" fmla="*/ 131856 h 339967"/>
                  <a:gd name="connsiteX18" fmla="*/ 221206 w 503543"/>
                  <a:gd name="connsiteY18" fmla="*/ 89071 h 339967"/>
                  <a:gd name="connsiteX19" fmla="*/ 177931 w 503543"/>
                  <a:gd name="connsiteY19" fmla="*/ 45516 h 339967"/>
                  <a:gd name="connsiteX20" fmla="*/ 134656 w 503543"/>
                  <a:gd name="connsiteY20" fmla="*/ 89071 h 339967"/>
                  <a:gd name="connsiteX21" fmla="*/ 177931 w 503543"/>
                  <a:gd name="connsiteY21" fmla="*/ 131856 h 339967"/>
                  <a:gd name="connsiteX22" fmla="*/ 177931 w 503543"/>
                  <a:gd name="connsiteY22" fmla="*/ 131856 h 339967"/>
                  <a:gd name="connsiteX23" fmla="*/ 246625 w 503543"/>
                  <a:gd name="connsiteY23" fmla="*/ 202580 h 339967"/>
                  <a:gd name="connsiteX24" fmla="*/ 177091 w 503543"/>
                  <a:gd name="connsiteY24" fmla="*/ 131856 h 339967"/>
                  <a:gd name="connsiteX25" fmla="*/ 107557 w 503543"/>
                  <a:gd name="connsiteY25" fmla="*/ 202580 h 339967"/>
                  <a:gd name="connsiteX26" fmla="*/ 246765 w 503543"/>
                  <a:gd name="connsiteY26" fmla="*/ 202580 h 339967"/>
                  <a:gd name="connsiteX27" fmla="*/ 277926 w 503543"/>
                  <a:gd name="connsiteY27" fmla="*/ 103356 h 339967"/>
                  <a:gd name="connsiteX28" fmla="*/ 401028 w 503543"/>
                  <a:gd name="connsiteY28" fmla="*/ 103356 h 339967"/>
                  <a:gd name="connsiteX29" fmla="*/ 335906 w 503543"/>
                  <a:gd name="connsiteY29" fmla="*/ 62392 h 339967"/>
                  <a:gd name="connsiteX30" fmla="*/ 401028 w 503543"/>
                  <a:gd name="connsiteY30" fmla="*/ 62392 h 339967"/>
                  <a:gd name="connsiteX31" fmla="*/ 277926 w 503543"/>
                  <a:gd name="connsiteY31" fmla="*/ 144250 h 339967"/>
                  <a:gd name="connsiteX32" fmla="*/ 401028 w 503543"/>
                  <a:gd name="connsiteY32" fmla="*/ 144250 h 339967"/>
                  <a:gd name="connsiteX33" fmla="*/ 277926 w 503543"/>
                  <a:gd name="connsiteY33" fmla="*/ 185144 h 339967"/>
                  <a:gd name="connsiteX34" fmla="*/ 401028 w 503543"/>
                  <a:gd name="connsiteY34" fmla="*/ 185144 h 339967"/>
                  <a:gd name="connsiteX0" fmla="*/ 436390 w 503543"/>
                  <a:gd name="connsiteY0" fmla="*/ 237942 h 339968"/>
                  <a:gd name="connsiteX1" fmla="*/ 67153 w 503543"/>
                  <a:gd name="connsiteY1" fmla="*/ 237942 h 339968"/>
                  <a:gd name="connsiteX2" fmla="*/ 67153 w 503543"/>
                  <a:gd name="connsiteY2" fmla="*/ 0 h 339968"/>
                  <a:gd name="connsiteX3" fmla="*/ 436390 w 503543"/>
                  <a:gd name="connsiteY3" fmla="*/ 0 h 339968"/>
                  <a:gd name="connsiteX4" fmla="*/ 436390 w 503543"/>
                  <a:gd name="connsiteY4" fmla="*/ 237942 h 339968"/>
                  <a:gd name="connsiteX5" fmla="*/ 436390 w 503543"/>
                  <a:gd name="connsiteY5" fmla="*/ 237942 h 339968"/>
                  <a:gd name="connsiteX6" fmla="*/ 436390 w 503543"/>
                  <a:gd name="connsiteY6" fmla="*/ 237942 h 339968"/>
                  <a:gd name="connsiteX7" fmla="*/ 0 w 503543"/>
                  <a:gd name="connsiteY7" fmla="*/ 322952 h 339968"/>
                  <a:gd name="connsiteX8" fmla="*/ 16806 w 503543"/>
                  <a:gd name="connsiteY8" fmla="*/ 339968 h 339968"/>
                  <a:gd name="connsiteX9" fmla="*/ 486738 w 503543"/>
                  <a:gd name="connsiteY9" fmla="*/ 339968 h 339968"/>
                  <a:gd name="connsiteX10" fmla="*/ 503543 w 503543"/>
                  <a:gd name="connsiteY10" fmla="*/ 322952 h 339968"/>
                  <a:gd name="connsiteX11" fmla="*/ 495211 w 503543"/>
                  <a:gd name="connsiteY11" fmla="*/ 297393 h 339968"/>
                  <a:gd name="connsiteX12" fmla="*/ 436390 w 503543"/>
                  <a:gd name="connsiteY12" fmla="*/ 238012 h 339968"/>
                  <a:gd name="connsiteX13" fmla="*/ 67153 w 503543"/>
                  <a:gd name="connsiteY13" fmla="*/ 238012 h 339968"/>
                  <a:gd name="connsiteX14" fmla="*/ 0 w 503543"/>
                  <a:gd name="connsiteY14" fmla="*/ 322952 h 339968"/>
                  <a:gd name="connsiteX15" fmla="*/ 0 w 503543"/>
                  <a:gd name="connsiteY15" fmla="*/ 322952 h 339968"/>
                  <a:gd name="connsiteX16" fmla="*/ 177931 w 503543"/>
                  <a:gd name="connsiteY16" fmla="*/ 131856 h 339968"/>
                  <a:gd name="connsiteX17" fmla="*/ 221206 w 503543"/>
                  <a:gd name="connsiteY17" fmla="*/ 89071 h 339968"/>
                  <a:gd name="connsiteX18" fmla="*/ 177931 w 503543"/>
                  <a:gd name="connsiteY18" fmla="*/ 45516 h 339968"/>
                  <a:gd name="connsiteX19" fmla="*/ 134656 w 503543"/>
                  <a:gd name="connsiteY19" fmla="*/ 89071 h 339968"/>
                  <a:gd name="connsiteX20" fmla="*/ 177931 w 503543"/>
                  <a:gd name="connsiteY20" fmla="*/ 131856 h 339968"/>
                  <a:gd name="connsiteX21" fmla="*/ 177931 w 503543"/>
                  <a:gd name="connsiteY21" fmla="*/ 131856 h 339968"/>
                  <a:gd name="connsiteX22" fmla="*/ 246625 w 503543"/>
                  <a:gd name="connsiteY22" fmla="*/ 202580 h 339968"/>
                  <a:gd name="connsiteX23" fmla="*/ 177091 w 503543"/>
                  <a:gd name="connsiteY23" fmla="*/ 131856 h 339968"/>
                  <a:gd name="connsiteX24" fmla="*/ 107557 w 503543"/>
                  <a:gd name="connsiteY24" fmla="*/ 202580 h 339968"/>
                  <a:gd name="connsiteX25" fmla="*/ 246765 w 503543"/>
                  <a:gd name="connsiteY25" fmla="*/ 202580 h 339968"/>
                  <a:gd name="connsiteX26" fmla="*/ 277926 w 503543"/>
                  <a:gd name="connsiteY26" fmla="*/ 103356 h 339968"/>
                  <a:gd name="connsiteX27" fmla="*/ 401028 w 503543"/>
                  <a:gd name="connsiteY27" fmla="*/ 103356 h 339968"/>
                  <a:gd name="connsiteX28" fmla="*/ 335906 w 503543"/>
                  <a:gd name="connsiteY28" fmla="*/ 62392 h 339968"/>
                  <a:gd name="connsiteX29" fmla="*/ 401028 w 503543"/>
                  <a:gd name="connsiteY29" fmla="*/ 62392 h 339968"/>
                  <a:gd name="connsiteX30" fmla="*/ 277926 w 503543"/>
                  <a:gd name="connsiteY30" fmla="*/ 144250 h 339968"/>
                  <a:gd name="connsiteX31" fmla="*/ 401028 w 503543"/>
                  <a:gd name="connsiteY31" fmla="*/ 144250 h 339968"/>
                  <a:gd name="connsiteX32" fmla="*/ 277926 w 503543"/>
                  <a:gd name="connsiteY32" fmla="*/ 185144 h 339968"/>
                  <a:gd name="connsiteX33" fmla="*/ 401028 w 503543"/>
                  <a:gd name="connsiteY33" fmla="*/ 185144 h 339968"/>
                  <a:gd name="connsiteX0" fmla="*/ 436390 w 503543"/>
                  <a:gd name="connsiteY0" fmla="*/ 237942 h 339968"/>
                  <a:gd name="connsiteX1" fmla="*/ 67153 w 503543"/>
                  <a:gd name="connsiteY1" fmla="*/ 237942 h 339968"/>
                  <a:gd name="connsiteX2" fmla="*/ 67153 w 503543"/>
                  <a:gd name="connsiteY2" fmla="*/ 0 h 339968"/>
                  <a:gd name="connsiteX3" fmla="*/ 436390 w 503543"/>
                  <a:gd name="connsiteY3" fmla="*/ 0 h 339968"/>
                  <a:gd name="connsiteX4" fmla="*/ 436390 w 503543"/>
                  <a:gd name="connsiteY4" fmla="*/ 237942 h 339968"/>
                  <a:gd name="connsiteX5" fmla="*/ 436390 w 503543"/>
                  <a:gd name="connsiteY5" fmla="*/ 237942 h 339968"/>
                  <a:gd name="connsiteX6" fmla="*/ 436390 w 503543"/>
                  <a:gd name="connsiteY6" fmla="*/ 237942 h 339968"/>
                  <a:gd name="connsiteX7" fmla="*/ 0 w 503543"/>
                  <a:gd name="connsiteY7" fmla="*/ 322952 h 339968"/>
                  <a:gd name="connsiteX8" fmla="*/ 16806 w 503543"/>
                  <a:gd name="connsiteY8" fmla="*/ 339968 h 339968"/>
                  <a:gd name="connsiteX9" fmla="*/ 486738 w 503543"/>
                  <a:gd name="connsiteY9" fmla="*/ 339968 h 339968"/>
                  <a:gd name="connsiteX10" fmla="*/ 503543 w 503543"/>
                  <a:gd name="connsiteY10" fmla="*/ 322952 h 339968"/>
                  <a:gd name="connsiteX11" fmla="*/ 495211 w 503543"/>
                  <a:gd name="connsiteY11" fmla="*/ 297393 h 339968"/>
                  <a:gd name="connsiteX12" fmla="*/ 436390 w 503543"/>
                  <a:gd name="connsiteY12" fmla="*/ 238012 h 339968"/>
                  <a:gd name="connsiteX13" fmla="*/ 67153 w 503543"/>
                  <a:gd name="connsiteY13" fmla="*/ 238012 h 339968"/>
                  <a:gd name="connsiteX14" fmla="*/ 0 w 503543"/>
                  <a:gd name="connsiteY14" fmla="*/ 322952 h 339968"/>
                  <a:gd name="connsiteX15" fmla="*/ 177931 w 503543"/>
                  <a:gd name="connsiteY15" fmla="*/ 131856 h 339968"/>
                  <a:gd name="connsiteX16" fmla="*/ 221206 w 503543"/>
                  <a:gd name="connsiteY16" fmla="*/ 89071 h 339968"/>
                  <a:gd name="connsiteX17" fmla="*/ 177931 w 503543"/>
                  <a:gd name="connsiteY17" fmla="*/ 45516 h 339968"/>
                  <a:gd name="connsiteX18" fmla="*/ 134656 w 503543"/>
                  <a:gd name="connsiteY18" fmla="*/ 89071 h 339968"/>
                  <a:gd name="connsiteX19" fmla="*/ 177931 w 503543"/>
                  <a:gd name="connsiteY19" fmla="*/ 131856 h 339968"/>
                  <a:gd name="connsiteX20" fmla="*/ 177931 w 503543"/>
                  <a:gd name="connsiteY20" fmla="*/ 131856 h 339968"/>
                  <a:gd name="connsiteX21" fmla="*/ 246625 w 503543"/>
                  <a:gd name="connsiteY21" fmla="*/ 202580 h 339968"/>
                  <a:gd name="connsiteX22" fmla="*/ 177091 w 503543"/>
                  <a:gd name="connsiteY22" fmla="*/ 131856 h 339968"/>
                  <a:gd name="connsiteX23" fmla="*/ 107557 w 503543"/>
                  <a:gd name="connsiteY23" fmla="*/ 202580 h 339968"/>
                  <a:gd name="connsiteX24" fmla="*/ 246765 w 503543"/>
                  <a:gd name="connsiteY24" fmla="*/ 202580 h 339968"/>
                  <a:gd name="connsiteX25" fmla="*/ 277926 w 503543"/>
                  <a:gd name="connsiteY25" fmla="*/ 103356 h 339968"/>
                  <a:gd name="connsiteX26" fmla="*/ 401028 w 503543"/>
                  <a:gd name="connsiteY26" fmla="*/ 103356 h 339968"/>
                  <a:gd name="connsiteX27" fmla="*/ 335906 w 503543"/>
                  <a:gd name="connsiteY27" fmla="*/ 62392 h 339968"/>
                  <a:gd name="connsiteX28" fmla="*/ 401028 w 503543"/>
                  <a:gd name="connsiteY28" fmla="*/ 62392 h 339968"/>
                  <a:gd name="connsiteX29" fmla="*/ 277926 w 503543"/>
                  <a:gd name="connsiteY29" fmla="*/ 144250 h 339968"/>
                  <a:gd name="connsiteX30" fmla="*/ 401028 w 503543"/>
                  <a:gd name="connsiteY30" fmla="*/ 144250 h 339968"/>
                  <a:gd name="connsiteX31" fmla="*/ 277926 w 503543"/>
                  <a:gd name="connsiteY31" fmla="*/ 185144 h 339968"/>
                  <a:gd name="connsiteX32" fmla="*/ 401028 w 503543"/>
                  <a:gd name="connsiteY32" fmla="*/ 185144 h 339968"/>
                  <a:gd name="connsiteX0" fmla="*/ 419584 w 486737"/>
                  <a:gd name="connsiteY0" fmla="*/ 237942 h 339968"/>
                  <a:gd name="connsiteX1" fmla="*/ 50347 w 486737"/>
                  <a:gd name="connsiteY1" fmla="*/ 237942 h 339968"/>
                  <a:gd name="connsiteX2" fmla="*/ 50347 w 486737"/>
                  <a:gd name="connsiteY2" fmla="*/ 0 h 339968"/>
                  <a:gd name="connsiteX3" fmla="*/ 419584 w 486737"/>
                  <a:gd name="connsiteY3" fmla="*/ 0 h 339968"/>
                  <a:gd name="connsiteX4" fmla="*/ 419584 w 486737"/>
                  <a:gd name="connsiteY4" fmla="*/ 237942 h 339968"/>
                  <a:gd name="connsiteX5" fmla="*/ 419584 w 486737"/>
                  <a:gd name="connsiteY5" fmla="*/ 237942 h 339968"/>
                  <a:gd name="connsiteX6" fmla="*/ 419584 w 486737"/>
                  <a:gd name="connsiteY6" fmla="*/ 237942 h 339968"/>
                  <a:gd name="connsiteX7" fmla="*/ 50347 w 486737"/>
                  <a:gd name="connsiteY7" fmla="*/ 238012 h 339968"/>
                  <a:gd name="connsiteX8" fmla="*/ 0 w 486737"/>
                  <a:gd name="connsiteY8" fmla="*/ 339968 h 339968"/>
                  <a:gd name="connsiteX9" fmla="*/ 469932 w 486737"/>
                  <a:gd name="connsiteY9" fmla="*/ 339968 h 339968"/>
                  <a:gd name="connsiteX10" fmla="*/ 486737 w 486737"/>
                  <a:gd name="connsiteY10" fmla="*/ 322952 h 339968"/>
                  <a:gd name="connsiteX11" fmla="*/ 478405 w 486737"/>
                  <a:gd name="connsiteY11" fmla="*/ 297393 h 339968"/>
                  <a:gd name="connsiteX12" fmla="*/ 419584 w 486737"/>
                  <a:gd name="connsiteY12" fmla="*/ 238012 h 339968"/>
                  <a:gd name="connsiteX13" fmla="*/ 50347 w 486737"/>
                  <a:gd name="connsiteY13" fmla="*/ 238012 h 339968"/>
                  <a:gd name="connsiteX14" fmla="*/ 161125 w 486737"/>
                  <a:gd name="connsiteY14" fmla="*/ 131856 h 339968"/>
                  <a:gd name="connsiteX15" fmla="*/ 204400 w 486737"/>
                  <a:gd name="connsiteY15" fmla="*/ 89071 h 339968"/>
                  <a:gd name="connsiteX16" fmla="*/ 161125 w 486737"/>
                  <a:gd name="connsiteY16" fmla="*/ 45516 h 339968"/>
                  <a:gd name="connsiteX17" fmla="*/ 117850 w 486737"/>
                  <a:gd name="connsiteY17" fmla="*/ 89071 h 339968"/>
                  <a:gd name="connsiteX18" fmla="*/ 161125 w 486737"/>
                  <a:gd name="connsiteY18" fmla="*/ 131856 h 339968"/>
                  <a:gd name="connsiteX19" fmla="*/ 161125 w 486737"/>
                  <a:gd name="connsiteY19" fmla="*/ 131856 h 339968"/>
                  <a:gd name="connsiteX20" fmla="*/ 229819 w 486737"/>
                  <a:gd name="connsiteY20" fmla="*/ 202580 h 339968"/>
                  <a:gd name="connsiteX21" fmla="*/ 160285 w 486737"/>
                  <a:gd name="connsiteY21" fmla="*/ 131856 h 339968"/>
                  <a:gd name="connsiteX22" fmla="*/ 90751 w 486737"/>
                  <a:gd name="connsiteY22" fmla="*/ 202580 h 339968"/>
                  <a:gd name="connsiteX23" fmla="*/ 229959 w 486737"/>
                  <a:gd name="connsiteY23" fmla="*/ 202580 h 339968"/>
                  <a:gd name="connsiteX24" fmla="*/ 261120 w 486737"/>
                  <a:gd name="connsiteY24" fmla="*/ 103356 h 339968"/>
                  <a:gd name="connsiteX25" fmla="*/ 384222 w 486737"/>
                  <a:gd name="connsiteY25" fmla="*/ 103356 h 339968"/>
                  <a:gd name="connsiteX26" fmla="*/ 319100 w 486737"/>
                  <a:gd name="connsiteY26" fmla="*/ 62392 h 339968"/>
                  <a:gd name="connsiteX27" fmla="*/ 384222 w 486737"/>
                  <a:gd name="connsiteY27" fmla="*/ 62392 h 339968"/>
                  <a:gd name="connsiteX28" fmla="*/ 261120 w 486737"/>
                  <a:gd name="connsiteY28" fmla="*/ 144250 h 339968"/>
                  <a:gd name="connsiteX29" fmla="*/ 384222 w 486737"/>
                  <a:gd name="connsiteY29" fmla="*/ 144250 h 339968"/>
                  <a:gd name="connsiteX30" fmla="*/ 261120 w 486737"/>
                  <a:gd name="connsiteY30" fmla="*/ 185144 h 339968"/>
                  <a:gd name="connsiteX31" fmla="*/ 384222 w 486737"/>
                  <a:gd name="connsiteY31" fmla="*/ 185144 h 339968"/>
                  <a:gd name="connsiteX0" fmla="*/ 369237 w 436390"/>
                  <a:gd name="connsiteY0" fmla="*/ 237942 h 339968"/>
                  <a:gd name="connsiteX1" fmla="*/ 0 w 436390"/>
                  <a:gd name="connsiteY1" fmla="*/ 237942 h 339968"/>
                  <a:gd name="connsiteX2" fmla="*/ 0 w 436390"/>
                  <a:gd name="connsiteY2" fmla="*/ 0 h 339968"/>
                  <a:gd name="connsiteX3" fmla="*/ 369237 w 436390"/>
                  <a:gd name="connsiteY3" fmla="*/ 0 h 339968"/>
                  <a:gd name="connsiteX4" fmla="*/ 369237 w 436390"/>
                  <a:gd name="connsiteY4" fmla="*/ 237942 h 339968"/>
                  <a:gd name="connsiteX5" fmla="*/ 369237 w 436390"/>
                  <a:gd name="connsiteY5" fmla="*/ 237942 h 339968"/>
                  <a:gd name="connsiteX6" fmla="*/ 369237 w 436390"/>
                  <a:gd name="connsiteY6" fmla="*/ 237942 h 339968"/>
                  <a:gd name="connsiteX7" fmla="*/ 0 w 436390"/>
                  <a:gd name="connsiteY7" fmla="*/ 238012 h 339968"/>
                  <a:gd name="connsiteX8" fmla="*/ 419585 w 436390"/>
                  <a:gd name="connsiteY8" fmla="*/ 339968 h 339968"/>
                  <a:gd name="connsiteX9" fmla="*/ 436390 w 436390"/>
                  <a:gd name="connsiteY9" fmla="*/ 322952 h 339968"/>
                  <a:gd name="connsiteX10" fmla="*/ 428058 w 436390"/>
                  <a:gd name="connsiteY10" fmla="*/ 297393 h 339968"/>
                  <a:gd name="connsiteX11" fmla="*/ 369237 w 436390"/>
                  <a:gd name="connsiteY11" fmla="*/ 238012 h 339968"/>
                  <a:gd name="connsiteX12" fmla="*/ 0 w 436390"/>
                  <a:gd name="connsiteY12" fmla="*/ 238012 h 339968"/>
                  <a:gd name="connsiteX13" fmla="*/ 110778 w 436390"/>
                  <a:gd name="connsiteY13" fmla="*/ 131856 h 339968"/>
                  <a:gd name="connsiteX14" fmla="*/ 154053 w 436390"/>
                  <a:gd name="connsiteY14" fmla="*/ 89071 h 339968"/>
                  <a:gd name="connsiteX15" fmla="*/ 110778 w 436390"/>
                  <a:gd name="connsiteY15" fmla="*/ 45516 h 339968"/>
                  <a:gd name="connsiteX16" fmla="*/ 67503 w 436390"/>
                  <a:gd name="connsiteY16" fmla="*/ 89071 h 339968"/>
                  <a:gd name="connsiteX17" fmla="*/ 110778 w 436390"/>
                  <a:gd name="connsiteY17" fmla="*/ 131856 h 339968"/>
                  <a:gd name="connsiteX18" fmla="*/ 110778 w 436390"/>
                  <a:gd name="connsiteY18" fmla="*/ 131856 h 339968"/>
                  <a:gd name="connsiteX19" fmla="*/ 179472 w 436390"/>
                  <a:gd name="connsiteY19" fmla="*/ 202580 h 339968"/>
                  <a:gd name="connsiteX20" fmla="*/ 109938 w 436390"/>
                  <a:gd name="connsiteY20" fmla="*/ 131856 h 339968"/>
                  <a:gd name="connsiteX21" fmla="*/ 40404 w 436390"/>
                  <a:gd name="connsiteY21" fmla="*/ 202580 h 339968"/>
                  <a:gd name="connsiteX22" fmla="*/ 179612 w 436390"/>
                  <a:gd name="connsiteY22" fmla="*/ 202580 h 339968"/>
                  <a:gd name="connsiteX23" fmla="*/ 210773 w 436390"/>
                  <a:gd name="connsiteY23" fmla="*/ 103356 h 339968"/>
                  <a:gd name="connsiteX24" fmla="*/ 333875 w 436390"/>
                  <a:gd name="connsiteY24" fmla="*/ 103356 h 339968"/>
                  <a:gd name="connsiteX25" fmla="*/ 268753 w 436390"/>
                  <a:gd name="connsiteY25" fmla="*/ 62392 h 339968"/>
                  <a:gd name="connsiteX26" fmla="*/ 333875 w 436390"/>
                  <a:gd name="connsiteY26" fmla="*/ 62392 h 339968"/>
                  <a:gd name="connsiteX27" fmla="*/ 210773 w 436390"/>
                  <a:gd name="connsiteY27" fmla="*/ 144250 h 339968"/>
                  <a:gd name="connsiteX28" fmla="*/ 333875 w 436390"/>
                  <a:gd name="connsiteY28" fmla="*/ 144250 h 339968"/>
                  <a:gd name="connsiteX29" fmla="*/ 210773 w 436390"/>
                  <a:gd name="connsiteY29" fmla="*/ 185144 h 339968"/>
                  <a:gd name="connsiteX30" fmla="*/ 333875 w 436390"/>
                  <a:gd name="connsiteY30" fmla="*/ 185144 h 339968"/>
                  <a:gd name="connsiteX0" fmla="*/ 369237 w 436390"/>
                  <a:gd name="connsiteY0" fmla="*/ 237942 h 322952"/>
                  <a:gd name="connsiteX1" fmla="*/ 0 w 436390"/>
                  <a:gd name="connsiteY1" fmla="*/ 237942 h 322952"/>
                  <a:gd name="connsiteX2" fmla="*/ 0 w 436390"/>
                  <a:gd name="connsiteY2" fmla="*/ 0 h 322952"/>
                  <a:gd name="connsiteX3" fmla="*/ 369237 w 436390"/>
                  <a:gd name="connsiteY3" fmla="*/ 0 h 322952"/>
                  <a:gd name="connsiteX4" fmla="*/ 369237 w 436390"/>
                  <a:gd name="connsiteY4" fmla="*/ 237942 h 322952"/>
                  <a:gd name="connsiteX5" fmla="*/ 369237 w 436390"/>
                  <a:gd name="connsiteY5" fmla="*/ 237942 h 322952"/>
                  <a:gd name="connsiteX6" fmla="*/ 369237 w 436390"/>
                  <a:gd name="connsiteY6" fmla="*/ 237942 h 322952"/>
                  <a:gd name="connsiteX7" fmla="*/ 0 w 436390"/>
                  <a:gd name="connsiteY7" fmla="*/ 238012 h 322952"/>
                  <a:gd name="connsiteX8" fmla="*/ 436390 w 436390"/>
                  <a:gd name="connsiteY8" fmla="*/ 322952 h 322952"/>
                  <a:gd name="connsiteX9" fmla="*/ 428058 w 436390"/>
                  <a:gd name="connsiteY9" fmla="*/ 297393 h 322952"/>
                  <a:gd name="connsiteX10" fmla="*/ 369237 w 436390"/>
                  <a:gd name="connsiteY10" fmla="*/ 238012 h 322952"/>
                  <a:gd name="connsiteX11" fmla="*/ 0 w 436390"/>
                  <a:gd name="connsiteY11" fmla="*/ 238012 h 322952"/>
                  <a:gd name="connsiteX12" fmla="*/ 110778 w 436390"/>
                  <a:gd name="connsiteY12" fmla="*/ 131856 h 322952"/>
                  <a:gd name="connsiteX13" fmla="*/ 154053 w 436390"/>
                  <a:gd name="connsiteY13" fmla="*/ 89071 h 322952"/>
                  <a:gd name="connsiteX14" fmla="*/ 110778 w 436390"/>
                  <a:gd name="connsiteY14" fmla="*/ 45516 h 322952"/>
                  <a:gd name="connsiteX15" fmla="*/ 67503 w 436390"/>
                  <a:gd name="connsiteY15" fmla="*/ 89071 h 322952"/>
                  <a:gd name="connsiteX16" fmla="*/ 110778 w 436390"/>
                  <a:gd name="connsiteY16" fmla="*/ 131856 h 322952"/>
                  <a:gd name="connsiteX17" fmla="*/ 110778 w 436390"/>
                  <a:gd name="connsiteY17" fmla="*/ 131856 h 322952"/>
                  <a:gd name="connsiteX18" fmla="*/ 179472 w 436390"/>
                  <a:gd name="connsiteY18" fmla="*/ 202580 h 322952"/>
                  <a:gd name="connsiteX19" fmla="*/ 109938 w 436390"/>
                  <a:gd name="connsiteY19" fmla="*/ 131856 h 322952"/>
                  <a:gd name="connsiteX20" fmla="*/ 40404 w 436390"/>
                  <a:gd name="connsiteY20" fmla="*/ 202580 h 322952"/>
                  <a:gd name="connsiteX21" fmla="*/ 179612 w 436390"/>
                  <a:gd name="connsiteY21" fmla="*/ 202580 h 322952"/>
                  <a:gd name="connsiteX22" fmla="*/ 210773 w 436390"/>
                  <a:gd name="connsiteY22" fmla="*/ 103356 h 322952"/>
                  <a:gd name="connsiteX23" fmla="*/ 333875 w 436390"/>
                  <a:gd name="connsiteY23" fmla="*/ 103356 h 322952"/>
                  <a:gd name="connsiteX24" fmla="*/ 268753 w 436390"/>
                  <a:gd name="connsiteY24" fmla="*/ 62392 h 322952"/>
                  <a:gd name="connsiteX25" fmla="*/ 333875 w 436390"/>
                  <a:gd name="connsiteY25" fmla="*/ 62392 h 322952"/>
                  <a:gd name="connsiteX26" fmla="*/ 210773 w 436390"/>
                  <a:gd name="connsiteY26" fmla="*/ 144250 h 322952"/>
                  <a:gd name="connsiteX27" fmla="*/ 333875 w 436390"/>
                  <a:gd name="connsiteY27" fmla="*/ 144250 h 322952"/>
                  <a:gd name="connsiteX28" fmla="*/ 210773 w 436390"/>
                  <a:gd name="connsiteY28" fmla="*/ 185144 h 322952"/>
                  <a:gd name="connsiteX29" fmla="*/ 333875 w 436390"/>
                  <a:gd name="connsiteY29" fmla="*/ 185144 h 322952"/>
                  <a:gd name="connsiteX0" fmla="*/ 369237 w 428058"/>
                  <a:gd name="connsiteY0" fmla="*/ 237942 h 297393"/>
                  <a:gd name="connsiteX1" fmla="*/ 0 w 428058"/>
                  <a:gd name="connsiteY1" fmla="*/ 237942 h 297393"/>
                  <a:gd name="connsiteX2" fmla="*/ 0 w 428058"/>
                  <a:gd name="connsiteY2" fmla="*/ 0 h 297393"/>
                  <a:gd name="connsiteX3" fmla="*/ 369237 w 428058"/>
                  <a:gd name="connsiteY3" fmla="*/ 0 h 297393"/>
                  <a:gd name="connsiteX4" fmla="*/ 369237 w 428058"/>
                  <a:gd name="connsiteY4" fmla="*/ 237942 h 297393"/>
                  <a:gd name="connsiteX5" fmla="*/ 369237 w 428058"/>
                  <a:gd name="connsiteY5" fmla="*/ 237942 h 297393"/>
                  <a:gd name="connsiteX6" fmla="*/ 369237 w 428058"/>
                  <a:gd name="connsiteY6" fmla="*/ 237942 h 297393"/>
                  <a:gd name="connsiteX7" fmla="*/ 0 w 428058"/>
                  <a:gd name="connsiteY7" fmla="*/ 238012 h 297393"/>
                  <a:gd name="connsiteX8" fmla="*/ 428058 w 428058"/>
                  <a:gd name="connsiteY8" fmla="*/ 297393 h 297393"/>
                  <a:gd name="connsiteX9" fmla="*/ 369237 w 428058"/>
                  <a:gd name="connsiteY9" fmla="*/ 238012 h 297393"/>
                  <a:gd name="connsiteX10" fmla="*/ 0 w 428058"/>
                  <a:gd name="connsiteY10" fmla="*/ 238012 h 297393"/>
                  <a:gd name="connsiteX11" fmla="*/ 110778 w 428058"/>
                  <a:gd name="connsiteY11" fmla="*/ 131856 h 297393"/>
                  <a:gd name="connsiteX12" fmla="*/ 154053 w 428058"/>
                  <a:gd name="connsiteY12" fmla="*/ 89071 h 297393"/>
                  <a:gd name="connsiteX13" fmla="*/ 110778 w 428058"/>
                  <a:gd name="connsiteY13" fmla="*/ 45516 h 297393"/>
                  <a:gd name="connsiteX14" fmla="*/ 67503 w 428058"/>
                  <a:gd name="connsiteY14" fmla="*/ 89071 h 297393"/>
                  <a:gd name="connsiteX15" fmla="*/ 110778 w 428058"/>
                  <a:gd name="connsiteY15" fmla="*/ 131856 h 297393"/>
                  <a:gd name="connsiteX16" fmla="*/ 110778 w 428058"/>
                  <a:gd name="connsiteY16" fmla="*/ 131856 h 297393"/>
                  <a:gd name="connsiteX17" fmla="*/ 179472 w 428058"/>
                  <a:gd name="connsiteY17" fmla="*/ 202580 h 297393"/>
                  <a:gd name="connsiteX18" fmla="*/ 109938 w 428058"/>
                  <a:gd name="connsiteY18" fmla="*/ 131856 h 297393"/>
                  <a:gd name="connsiteX19" fmla="*/ 40404 w 428058"/>
                  <a:gd name="connsiteY19" fmla="*/ 202580 h 297393"/>
                  <a:gd name="connsiteX20" fmla="*/ 179612 w 428058"/>
                  <a:gd name="connsiteY20" fmla="*/ 202580 h 297393"/>
                  <a:gd name="connsiteX21" fmla="*/ 210773 w 428058"/>
                  <a:gd name="connsiteY21" fmla="*/ 103356 h 297393"/>
                  <a:gd name="connsiteX22" fmla="*/ 333875 w 428058"/>
                  <a:gd name="connsiteY22" fmla="*/ 103356 h 297393"/>
                  <a:gd name="connsiteX23" fmla="*/ 268753 w 428058"/>
                  <a:gd name="connsiteY23" fmla="*/ 62392 h 297393"/>
                  <a:gd name="connsiteX24" fmla="*/ 333875 w 428058"/>
                  <a:gd name="connsiteY24" fmla="*/ 62392 h 297393"/>
                  <a:gd name="connsiteX25" fmla="*/ 210773 w 428058"/>
                  <a:gd name="connsiteY25" fmla="*/ 144250 h 297393"/>
                  <a:gd name="connsiteX26" fmla="*/ 333875 w 428058"/>
                  <a:gd name="connsiteY26" fmla="*/ 144250 h 297393"/>
                  <a:gd name="connsiteX27" fmla="*/ 210773 w 428058"/>
                  <a:gd name="connsiteY27" fmla="*/ 185144 h 297393"/>
                  <a:gd name="connsiteX28" fmla="*/ 333875 w 428058"/>
                  <a:gd name="connsiteY28" fmla="*/ 185144 h 297393"/>
                  <a:gd name="connsiteX0" fmla="*/ 369237 w 369237"/>
                  <a:gd name="connsiteY0" fmla="*/ 237942 h 238012"/>
                  <a:gd name="connsiteX1" fmla="*/ 0 w 369237"/>
                  <a:gd name="connsiteY1" fmla="*/ 237942 h 238012"/>
                  <a:gd name="connsiteX2" fmla="*/ 0 w 369237"/>
                  <a:gd name="connsiteY2" fmla="*/ 0 h 238012"/>
                  <a:gd name="connsiteX3" fmla="*/ 369237 w 369237"/>
                  <a:gd name="connsiteY3" fmla="*/ 0 h 238012"/>
                  <a:gd name="connsiteX4" fmla="*/ 369237 w 369237"/>
                  <a:gd name="connsiteY4" fmla="*/ 237942 h 238012"/>
                  <a:gd name="connsiteX5" fmla="*/ 369237 w 369237"/>
                  <a:gd name="connsiteY5" fmla="*/ 237942 h 238012"/>
                  <a:gd name="connsiteX6" fmla="*/ 369237 w 369237"/>
                  <a:gd name="connsiteY6" fmla="*/ 237942 h 238012"/>
                  <a:gd name="connsiteX7" fmla="*/ 0 w 369237"/>
                  <a:gd name="connsiteY7" fmla="*/ 238012 h 238012"/>
                  <a:gd name="connsiteX8" fmla="*/ 369237 w 369237"/>
                  <a:gd name="connsiteY8" fmla="*/ 238012 h 238012"/>
                  <a:gd name="connsiteX9" fmla="*/ 0 w 369237"/>
                  <a:gd name="connsiteY9" fmla="*/ 238012 h 238012"/>
                  <a:gd name="connsiteX10" fmla="*/ 110778 w 369237"/>
                  <a:gd name="connsiteY10" fmla="*/ 131856 h 238012"/>
                  <a:gd name="connsiteX11" fmla="*/ 154053 w 369237"/>
                  <a:gd name="connsiteY11" fmla="*/ 89071 h 238012"/>
                  <a:gd name="connsiteX12" fmla="*/ 110778 w 369237"/>
                  <a:gd name="connsiteY12" fmla="*/ 45516 h 238012"/>
                  <a:gd name="connsiteX13" fmla="*/ 67503 w 369237"/>
                  <a:gd name="connsiteY13" fmla="*/ 89071 h 238012"/>
                  <a:gd name="connsiteX14" fmla="*/ 110778 w 369237"/>
                  <a:gd name="connsiteY14" fmla="*/ 131856 h 238012"/>
                  <a:gd name="connsiteX15" fmla="*/ 110778 w 369237"/>
                  <a:gd name="connsiteY15" fmla="*/ 131856 h 238012"/>
                  <a:gd name="connsiteX16" fmla="*/ 179472 w 369237"/>
                  <a:gd name="connsiteY16" fmla="*/ 202580 h 238012"/>
                  <a:gd name="connsiteX17" fmla="*/ 109938 w 369237"/>
                  <a:gd name="connsiteY17" fmla="*/ 131856 h 238012"/>
                  <a:gd name="connsiteX18" fmla="*/ 40404 w 369237"/>
                  <a:gd name="connsiteY18" fmla="*/ 202580 h 238012"/>
                  <a:gd name="connsiteX19" fmla="*/ 179612 w 369237"/>
                  <a:gd name="connsiteY19" fmla="*/ 202580 h 238012"/>
                  <a:gd name="connsiteX20" fmla="*/ 210773 w 369237"/>
                  <a:gd name="connsiteY20" fmla="*/ 103356 h 238012"/>
                  <a:gd name="connsiteX21" fmla="*/ 333875 w 369237"/>
                  <a:gd name="connsiteY21" fmla="*/ 103356 h 238012"/>
                  <a:gd name="connsiteX22" fmla="*/ 268753 w 369237"/>
                  <a:gd name="connsiteY22" fmla="*/ 62392 h 238012"/>
                  <a:gd name="connsiteX23" fmla="*/ 333875 w 369237"/>
                  <a:gd name="connsiteY23" fmla="*/ 62392 h 238012"/>
                  <a:gd name="connsiteX24" fmla="*/ 210773 w 369237"/>
                  <a:gd name="connsiteY24" fmla="*/ 144250 h 238012"/>
                  <a:gd name="connsiteX25" fmla="*/ 333875 w 369237"/>
                  <a:gd name="connsiteY25" fmla="*/ 144250 h 238012"/>
                  <a:gd name="connsiteX26" fmla="*/ 210773 w 369237"/>
                  <a:gd name="connsiteY26" fmla="*/ 185144 h 238012"/>
                  <a:gd name="connsiteX27" fmla="*/ 333875 w 369237"/>
                  <a:gd name="connsiteY27" fmla="*/ 185144 h 238012"/>
                  <a:gd name="connsiteX0" fmla="*/ 369237 w 369237"/>
                  <a:gd name="connsiteY0" fmla="*/ 237942 h 238012"/>
                  <a:gd name="connsiteX1" fmla="*/ 0 w 369237"/>
                  <a:gd name="connsiteY1" fmla="*/ 237942 h 238012"/>
                  <a:gd name="connsiteX2" fmla="*/ 0 w 369237"/>
                  <a:gd name="connsiteY2" fmla="*/ 0 h 238012"/>
                  <a:gd name="connsiteX3" fmla="*/ 369237 w 369237"/>
                  <a:gd name="connsiteY3" fmla="*/ 0 h 238012"/>
                  <a:gd name="connsiteX4" fmla="*/ 369237 w 369237"/>
                  <a:gd name="connsiteY4" fmla="*/ 237942 h 238012"/>
                  <a:gd name="connsiteX5" fmla="*/ 369237 w 369237"/>
                  <a:gd name="connsiteY5" fmla="*/ 237942 h 238012"/>
                  <a:gd name="connsiteX6" fmla="*/ 369237 w 369237"/>
                  <a:gd name="connsiteY6" fmla="*/ 237942 h 238012"/>
                  <a:gd name="connsiteX7" fmla="*/ 0 w 369237"/>
                  <a:gd name="connsiteY7" fmla="*/ 238012 h 238012"/>
                  <a:gd name="connsiteX8" fmla="*/ 369237 w 369237"/>
                  <a:gd name="connsiteY8" fmla="*/ 238012 h 238012"/>
                  <a:gd name="connsiteX9" fmla="*/ 0 w 369237"/>
                  <a:gd name="connsiteY9" fmla="*/ 238012 h 238012"/>
                  <a:gd name="connsiteX10" fmla="*/ 110778 w 369237"/>
                  <a:gd name="connsiteY10" fmla="*/ 131856 h 238012"/>
                  <a:gd name="connsiteX11" fmla="*/ 154053 w 369237"/>
                  <a:gd name="connsiteY11" fmla="*/ 89071 h 238012"/>
                  <a:gd name="connsiteX12" fmla="*/ 110778 w 369237"/>
                  <a:gd name="connsiteY12" fmla="*/ 45516 h 238012"/>
                  <a:gd name="connsiteX13" fmla="*/ 67503 w 369237"/>
                  <a:gd name="connsiteY13" fmla="*/ 89071 h 238012"/>
                  <a:gd name="connsiteX14" fmla="*/ 110778 w 369237"/>
                  <a:gd name="connsiteY14" fmla="*/ 131856 h 238012"/>
                  <a:gd name="connsiteX15" fmla="*/ 110778 w 369237"/>
                  <a:gd name="connsiteY15" fmla="*/ 131856 h 238012"/>
                  <a:gd name="connsiteX16" fmla="*/ 179472 w 369237"/>
                  <a:gd name="connsiteY16" fmla="*/ 202580 h 238012"/>
                  <a:gd name="connsiteX17" fmla="*/ 109938 w 369237"/>
                  <a:gd name="connsiteY17" fmla="*/ 131856 h 238012"/>
                  <a:gd name="connsiteX18" fmla="*/ 40404 w 369237"/>
                  <a:gd name="connsiteY18" fmla="*/ 202580 h 238012"/>
                  <a:gd name="connsiteX19" fmla="*/ 210773 w 369237"/>
                  <a:gd name="connsiteY19" fmla="*/ 103356 h 238012"/>
                  <a:gd name="connsiteX20" fmla="*/ 333875 w 369237"/>
                  <a:gd name="connsiteY20" fmla="*/ 103356 h 238012"/>
                  <a:gd name="connsiteX21" fmla="*/ 268753 w 369237"/>
                  <a:gd name="connsiteY21" fmla="*/ 62392 h 238012"/>
                  <a:gd name="connsiteX22" fmla="*/ 333875 w 369237"/>
                  <a:gd name="connsiteY22" fmla="*/ 62392 h 238012"/>
                  <a:gd name="connsiteX23" fmla="*/ 210773 w 369237"/>
                  <a:gd name="connsiteY23" fmla="*/ 144250 h 238012"/>
                  <a:gd name="connsiteX24" fmla="*/ 333875 w 369237"/>
                  <a:gd name="connsiteY24" fmla="*/ 144250 h 238012"/>
                  <a:gd name="connsiteX25" fmla="*/ 210773 w 369237"/>
                  <a:gd name="connsiteY25" fmla="*/ 185144 h 238012"/>
                  <a:gd name="connsiteX26" fmla="*/ 333875 w 369237"/>
                  <a:gd name="connsiteY26" fmla="*/ 185144 h 238012"/>
                  <a:gd name="connsiteX0" fmla="*/ 369237 w 369237"/>
                  <a:gd name="connsiteY0" fmla="*/ 237942 h 238012"/>
                  <a:gd name="connsiteX1" fmla="*/ 0 w 369237"/>
                  <a:gd name="connsiteY1" fmla="*/ 237942 h 238012"/>
                  <a:gd name="connsiteX2" fmla="*/ 0 w 369237"/>
                  <a:gd name="connsiteY2" fmla="*/ 0 h 238012"/>
                  <a:gd name="connsiteX3" fmla="*/ 369237 w 369237"/>
                  <a:gd name="connsiteY3" fmla="*/ 0 h 238012"/>
                  <a:gd name="connsiteX4" fmla="*/ 369237 w 369237"/>
                  <a:gd name="connsiteY4" fmla="*/ 237942 h 238012"/>
                  <a:gd name="connsiteX5" fmla="*/ 369237 w 369237"/>
                  <a:gd name="connsiteY5" fmla="*/ 237942 h 238012"/>
                  <a:gd name="connsiteX6" fmla="*/ 369237 w 369237"/>
                  <a:gd name="connsiteY6" fmla="*/ 237942 h 238012"/>
                  <a:gd name="connsiteX7" fmla="*/ 0 w 369237"/>
                  <a:gd name="connsiteY7" fmla="*/ 238012 h 238012"/>
                  <a:gd name="connsiteX8" fmla="*/ 369237 w 369237"/>
                  <a:gd name="connsiteY8" fmla="*/ 238012 h 238012"/>
                  <a:gd name="connsiteX9" fmla="*/ 0 w 369237"/>
                  <a:gd name="connsiteY9" fmla="*/ 238012 h 238012"/>
                  <a:gd name="connsiteX10" fmla="*/ 110778 w 369237"/>
                  <a:gd name="connsiteY10" fmla="*/ 131856 h 238012"/>
                  <a:gd name="connsiteX11" fmla="*/ 154053 w 369237"/>
                  <a:gd name="connsiteY11" fmla="*/ 89071 h 238012"/>
                  <a:gd name="connsiteX12" fmla="*/ 110778 w 369237"/>
                  <a:gd name="connsiteY12" fmla="*/ 45516 h 238012"/>
                  <a:gd name="connsiteX13" fmla="*/ 67503 w 369237"/>
                  <a:gd name="connsiteY13" fmla="*/ 89071 h 238012"/>
                  <a:gd name="connsiteX14" fmla="*/ 110778 w 369237"/>
                  <a:gd name="connsiteY14" fmla="*/ 131856 h 238012"/>
                  <a:gd name="connsiteX15" fmla="*/ 110778 w 369237"/>
                  <a:gd name="connsiteY15" fmla="*/ 131856 h 238012"/>
                  <a:gd name="connsiteX16" fmla="*/ 179472 w 369237"/>
                  <a:gd name="connsiteY16" fmla="*/ 202580 h 238012"/>
                  <a:gd name="connsiteX17" fmla="*/ 40404 w 369237"/>
                  <a:gd name="connsiteY17" fmla="*/ 202580 h 238012"/>
                  <a:gd name="connsiteX18" fmla="*/ 210773 w 369237"/>
                  <a:gd name="connsiteY18" fmla="*/ 103356 h 238012"/>
                  <a:gd name="connsiteX19" fmla="*/ 333875 w 369237"/>
                  <a:gd name="connsiteY19" fmla="*/ 103356 h 238012"/>
                  <a:gd name="connsiteX20" fmla="*/ 268753 w 369237"/>
                  <a:gd name="connsiteY20" fmla="*/ 62392 h 238012"/>
                  <a:gd name="connsiteX21" fmla="*/ 333875 w 369237"/>
                  <a:gd name="connsiteY21" fmla="*/ 62392 h 238012"/>
                  <a:gd name="connsiteX22" fmla="*/ 210773 w 369237"/>
                  <a:gd name="connsiteY22" fmla="*/ 144250 h 238012"/>
                  <a:gd name="connsiteX23" fmla="*/ 333875 w 369237"/>
                  <a:gd name="connsiteY23" fmla="*/ 144250 h 238012"/>
                  <a:gd name="connsiteX24" fmla="*/ 210773 w 369237"/>
                  <a:gd name="connsiteY24" fmla="*/ 185144 h 238012"/>
                  <a:gd name="connsiteX25" fmla="*/ 333875 w 369237"/>
                  <a:gd name="connsiteY25" fmla="*/ 185144 h 2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9237" h="238012">
                    <a:moveTo>
                      <a:pt x="369237" y="237942"/>
                    </a:moveTo>
                    <a:lnTo>
                      <a:pt x="0" y="237942"/>
                    </a:lnTo>
                    <a:lnTo>
                      <a:pt x="0" y="0"/>
                    </a:lnTo>
                    <a:lnTo>
                      <a:pt x="369237" y="0"/>
                    </a:lnTo>
                    <a:lnTo>
                      <a:pt x="369237" y="237942"/>
                    </a:lnTo>
                    <a:lnTo>
                      <a:pt x="369237" y="237942"/>
                    </a:lnTo>
                    <a:lnTo>
                      <a:pt x="369237" y="237942"/>
                    </a:lnTo>
                    <a:close/>
                    <a:moveTo>
                      <a:pt x="0" y="238012"/>
                    </a:moveTo>
                    <a:lnTo>
                      <a:pt x="369237" y="238012"/>
                    </a:lnTo>
                    <a:lnTo>
                      <a:pt x="0" y="238012"/>
                    </a:lnTo>
                    <a:close/>
                    <a:moveTo>
                      <a:pt x="110778" y="131856"/>
                    </a:moveTo>
                    <a:cubicBezTo>
                      <a:pt x="134727" y="131856"/>
                      <a:pt x="154053" y="112389"/>
                      <a:pt x="154053" y="89071"/>
                    </a:cubicBezTo>
                    <a:cubicBezTo>
                      <a:pt x="154053" y="64982"/>
                      <a:pt x="134727" y="45516"/>
                      <a:pt x="110778" y="45516"/>
                    </a:cubicBezTo>
                    <a:cubicBezTo>
                      <a:pt x="86830" y="45516"/>
                      <a:pt x="67503" y="64982"/>
                      <a:pt x="67503" y="89071"/>
                    </a:cubicBezTo>
                    <a:cubicBezTo>
                      <a:pt x="67503" y="112389"/>
                      <a:pt x="86830" y="131856"/>
                      <a:pt x="110778" y="131856"/>
                    </a:cubicBezTo>
                    <a:lnTo>
                      <a:pt x="110778" y="131856"/>
                    </a:lnTo>
                    <a:close/>
                    <a:moveTo>
                      <a:pt x="179472" y="202580"/>
                    </a:moveTo>
                    <a:lnTo>
                      <a:pt x="40404" y="202580"/>
                    </a:lnTo>
                    <a:moveTo>
                      <a:pt x="210773" y="103356"/>
                    </a:moveTo>
                    <a:lnTo>
                      <a:pt x="333875" y="103356"/>
                    </a:lnTo>
                    <a:moveTo>
                      <a:pt x="268753" y="62392"/>
                    </a:moveTo>
                    <a:lnTo>
                      <a:pt x="333875" y="62392"/>
                    </a:lnTo>
                    <a:moveTo>
                      <a:pt x="210773" y="144250"/>
                    </a:moveTo>
                    <a:lnTo>
                      <a:pt x="333875" y="144250"/>
                    </a:lnTo>
                    <a:moveTo>
                      <a:pt x="210773" y="185144"/>
                    </a:moveTo>
                    <a:lnTo>
                      <a:pt x="333875" y="185144"/>
                    </a:lnTo>
                  </a:path>
                </a:pathLst>
              </a:custGeom>
              <a:noFill/>
              <a:ln w="11526" cap="flat">
                <a:solidFill>
                  <a:schemeClr val="accent1"/>
                </a:solidFill>
                <a:prstDash val="solid"/>
                <a:miter/>
              </a:ln>
            </p:spPr>
            <p:txBody>
              <a:bodyPr rtlCol="0" anchor="ctr"/>
              <a:lstStyle/>
              <a:p>
                <a:endParaRPr lang="en-US"/>
              </a:p>
            </p:txBody>
          </p:sp>
          <p:grpSp>
            <p:nvGrpSpPr>
              <p:cNvPr id="197" name="Group 196">
                <a:extLst>
                  <a:ext uri="{FF2B5EF4-FFF2-40B4-BE49-F238E27FC236}">
                    <a16:creationId xmlns:a16="http://schemas.microsoft.com/office/drawing/2014/main" id="{9106F15A-3056-4390-8465-3B8D0AEB4D49}"/>
                  </a:ext>
                </a:extLst>
              </p:cNvPr>
              <p:cNvGrpSpPr/>
              <p:nvPr/>
            </p:nvGrpSpPr>
            <p:grpSpPr>
              <a:xfrm rot="10280513">
                <a:off x="7839926" y="1736005"/>
                <a:ext cx="384650" cy="805330"/>
                <a:chOff x="8107955" y="1482854"/>
                <a:chExt cx="311193" cy="651535"/>
              </a:xfrm>
            </p:grpSpPr>
            <p:sp>
              <p:nvSpPr>
                <p:cNvPr id="198" name="Freeform: Shape 197">
                  <a:extLst>
                    <a:ext uri="{FF2B5EF4-FFF2-40B4-BE49-F238E27FC236}">
                      <a16:creationId xmlns:a16="http://schemas.microsoft.com/office/drawing/2014/main" id="{3601D770-FFD0-45E8-BCB7-4A5474F5EAF6}"/>
                    </a:ext>
                  </a:extLst>
                </p:cNvPr>
                <p:cNvSpPr/>
                <p:nvPr/>
              </p:nvSpPr>
              <p:spPr>
                <a:xfrm>
                  <a:off x="8153544" y="1702798"/>
                  <a:ext cx="220014" cy="431591"/>
                </a:xfrm>
                <a:custGeom>
                  <a:avLst/>
                  <a:gdLst>
                    <a:gd name="connsiteX0" fmla="*/ 166402 w 166401"/>
                    <a:gd name="connsiteY0" fmla="*/ 0 h 326421"/>
                    <a:gd name="connsiteX1" fmla="*/ 83153 w 166401"/>
                    <a:gd name="connsiteY1" fmla="*/ 326422 h 326421"/>
                    <a:gd name="connsiteX2" fmla="*/ 0 w 166401"/>
                    <a:gd name="connsiteY2" fmla="*/ 0 h 326421"/>
                    <a:gd name="connsiteX3" fmla="*/ 166402 w 166401"/>
                    <a:gd name="connsiteY3" fmla="*/ 0 h 326421"/>
                  </a:gdLst>
                  <a:ahLst/>
                  <a:cxnLst>
                    <a:cxn ang="0">
                      <a:pos x="connsiteX0" y="connsiteY0"/>
                    </a:cxn>
                    <a:cxn ang="0">
                      <a:pos x="connsiteX1" y="connsiteY1"/>
                    </a:cxn>
                    <a:cxn ang="0">
                      <a:pos x="connsiteX2" y="connsiteY2"/>
                    </a:cxn>
                    <a:cxn ang="0">
                      <a:pos x="connsiteX3" y="connsiteY3"/>
                    </a:cxn>
                  </a:cxnLst>
                  <a:rect l="l" t="t" r="r" b="b"/>
                  <a:pathLst>
                    <a:path w="166401" h="326421">
                      <a:moveTo>
                        <a:pt x="166402" y="0"/>
                      </a:moveTo>
                      <a:lnTo>
                        <a:pt x="83153" y="326422"/>
                      </a:lnTo>
                      <a:lnTo>
                        <a:pt x="0" y="0"/>
                      </a:lnTo>
                      <a:lnTo>
                        <a:pt x="166402" y="0"/>
                      </a:lnTo>
                      <a:close/>
                    </a:path>
                  </a:pathLst>
                </a:custGeom>
                <a:noFill/>
                <a:ln w="12700" cap="rnd">
                  <a:solidFill>
                    <a:srgbClr val="FFFFFF"/>
                  </a:solidFill>
                  <a:prstDash val="solid"/>
                  <a:round/>
                </a:ln>
              </p:spPr>
              <p:txBody>
                <a:bodyPr rtlCol="0" anchor="ctr"/>
                <a:lstStyle/>
                <a:p>
                  <a:endParaRPr lang="en-US"/>
                </a:p>
              </p:txBody>
            </p:sp>
            <p:sp>
              <p:nvSpPr>
                <p:cNvPr id="199" name="Freeform: Shape 198">
                  <a:extLst>
                    <a:ext uri="{FF2B5EF4-FFF2-40B4-BE49-F238E27FC236}">
                      <a16:creationId xmlns:a16="http://schemas.microsoft.com/office/drawing/2014/main" id="{B152A53E-758F-41A1-B0DF-8478B5230B72}"/>
                    </a:ext>
                  </a:extLst>
                </p:cNvPr>
                <p:cNvSpPr/>
                <p:nvPr/>
              </p:nvSpPr>
              <p:spPr>
                <a:xfrm>
                  <a:off x="8107955" y="1615270"/>
                  <a:ext cx="311193" cy="87526"/>
                </a:xfrm>
                <a:custGeom>
                  <a:avLst/>
                  <a:gdLst>
                    <a:gd name="connsiteX0" fmla="*/ 202216 w 235362"/>
                    <a:gd name="connsiteY0" fmla="*/ 0 h 66198"/>
                    <a:gd name="connsiteX1" fmla="*/ 235363 w 235362"/>
                    <a:gd name="connsiteY1" fmla="*/ 0 h 66198"/>
                    <a:gd name="connsiteX2" fmla="*/ 235363 w 235362"/>
                    <a:gd name="connsiteY2" fmla="*/ 66199 h 66198"/>
                    <a:gd name="connsiteX3" fmla="*/ 202216 w 235362"/>
                    <a:gd name="connsiteY3" fmla="*/ 66199 h 66198"/>
                    <a:gd name="connsiteX4" fmla="*/ 33147 w 235362"/>
                    <a:gd name="connsiteY4" fmla="*/ 66199 h 66198"/>
                    <a:gd name="connsiteX5" fmla="*/ 0 w 235362"/>
                    <a:gd name="connsiteY5" fmla="*/ 66199 h 66198"/>
                    <a:gd name="connsiteX6" fmla="*/ 0 w 235362"/>
                    <a:gd name="connsiteY6" fmla="*/ 0 h 66198"/>
                    <a:gd name="connsiteX7" fmla="*/ 33147 w 235362"/>
                    <a:gd name="connsiteY7" fmla="*/ 0 h 6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62" h="66198">
                      <a:moveTo>
                        <a:pt x="202216" y="0"/>
                      </a:moveTo>
                      <a:cubicBezTo>
                        <a:pt x="220522" y="0"/>
                        <a:pt x="235363" y="0"/>
                        <a:pt x="235363" y="0"/>
                      </a:cubicBezTo>
                      <a:lnTo>
                        <a:pt x="235363" y="66199"/>
                      </a:lnTo>
                      <a:cubicBezTo>
                        <a:pt x="235363" y="66199"/>
                        <a:pt x="220522" y="66199"/>
                        <a:pt x="202216" y="66199"/>
                      </a:cubicBezTo>
                      <a:lnTo>
                        <a:pt x="33147" y="66199"/>
                      </a:lnTo>
                      <a:cubicBezTo>
                        <a:pt x="14840" y="66199"/>
                        <a:pt x="0" y="66199"/>
                        <a:pt x="0" y="66199"/>
                      </a:cubicBezTo>
                      <a:lnTo>
                        <a:pt x="0" y="0"/>
                      </a:lnTo>
                      <a:cubicBezTo>
                        <a:pt x="0" y="0"/>
                        <a:pt x="14840" y="0"/>
                        <a:pt x="33147" y="0"/>
                      </a:cubicBezTo>
                      <a:close/>
                    </a:path>
                  </a:pathLst>
                </a:custGeom>
                <a:noFill/>
                <a:ln w="12700" cap="rnd">
                  <a:solidFill>
                    <a:srgbClr val="FFFFFF"/>
                  </a:solidFill>
                  <a:prstDash val="solid"/>
                  <a:round/>
                </a:ln>
              </p:spPr>
              <p:txBody>
                <a:bodyPr rtlCol="0" anchor="ctr"/>
                <a:lstStyle/>
                <a:p>
                  <a:endParaRPr lang="en-US"/>
                </a:p>
              </p:txBody>
            </p:sp>
            <p:sp>
              <p:nvSpPr>
                <p:cNvPr id="200" name="Rectangle: Top Corners Rounded 199">
                  <a:extLst>
                    <a:ext uri="{FF2B5EF4-FFF2-40B4-BE49-F238E27FC236}">
                      <a16:creationId xmlns:a16="http://schemas.microsoft.com/office/drawing/2014/main" id="{D5F8CCB2-4279-4B28-80D0-41A937E70B0F}"/>
                    </a:ext>
                  </a:extLst>
                </p:cNvPr>
                <p:cNvSpPr/>
                <p:nvPr/>
              </p:nvSpPr>
              <p:spPr>
                <a:xfrm flipV="1">
                  <a:off x="8174479" y="1702798"/>
                  <a:ext cx="178144" cy="431591"/>
                </a:xfrm>
                <a:prstGeom prst="round2SameRect">
                  <a:avLst>
                    <a:gd name="adj1" fmla="val 50000"/>
                    <a:gd name="adj2" fmla="val 0"/>
                  </a:avLst>
                </a:prstGeom>
                <a:noFill/>
                <a:ln w="12700" cap="rnd">
                  <a:solidFill>
                    <a:srgbClr val="140404"/>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0DB9E871-A235-4E6A-B6E2-9CFAD9F961A1}"/>
                    </a:ext>
                  </a:extLst>
                </p:cNvPr>
                <p:cNvSpPr/>
                <p:nvPr/>
              </p:nvSpPr>
              <p:spPr>
                <a:xfrm>
                  <a:off x="8107955" y="1615270"/>
                  <a:ext cx="311193" cy="87526"/>
                </a:xfrm>
                <a:custGeom>
                  <a:avLst/>
                  <a:gdLst>
                    <a:gd name="connsiteX0" fmla="*/ 202216 w 235362"/>
                    <a:gd name="connsiteY0" fmla="*/ 0 h 66198"/>
                    <a:gd name="connsiteX1" fmla="*/ 235363 w 235362"/>
                    <a:gd name="connsiteY1" fmla="*/ 0 h 66198"/>
                    <a:gd name="connsiteX2" fmla="*/ 235363 w 235362"/>
                    <a:gd name="connsiteY2" fmla="*/ 66199 h 66198"/>
                    <a:gd name="connsiteX3" fmla="*/ 202216 w 235362"/>
                    <a:gd name="connsiteY3" fmla="*/ 66199 h 66198"/>
                    <a:gd name="connsiteX4" fmla="*/ 33147 w 235362"/>
                    <a:gd name="connsiteY4" fmla="*/ 66199 h 66198"/>
                    <a:gd name="connsiteX5" fmla="*/ 0 w 235362"/>
                    <a:gd name="connsiteY5" fmla="*/ 66199 h 66198"/>
                    <a:gd name="connsiteX6" fmla="*/ 0 w 235362"/>
                    <a:gd name="connsiteY6" fmla="*/ 0 h 66198"/>
                    <a:gd name="connsiteX7" fmla="*/ 33147 w 235362"/>
                    <a:gd name="connsiteY7" fmla="*/ 0 h 6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362" h="66198">
                      <a:moveTo>
                        <a:pt x="202216" y="0"/>
                      </a:moveTo>
                      <a:cubicBezTo>
                        <a:pt x="220522" y="0"/>
                        <a:pt x="235363" y="0"/>
                        <a:pt x="235363" y="0"/>
                      </a:cubicBezTo>
                      <a:lnTo>
                        <a:pt x="235363" y="66199"/>
                      </a:lnTo>
                      <a:cubicBezTo>
                        <a:pt x="235363" y="66199"/>
                        <a:pt x="220522" y="66199"/>
                        <a:pt x="202216" y="66199"/>
                      </a:cubicBezTo>
                      <a:lnTo>
                        <a:pt x="33147" y="66199"/>
                      </a:lnTo>
                      <a:cubicBezTo>
                        <a:pt x="14840" y="66199"/>
                        <a:pt x="0" y="66199"/>
                        <a:pt x="0" y="66199"/>
                      </a:cubicBezTo>
                      <a:lnTo>
                        <a:pt x="0" y="0"/>
                      </a:lnTo>
                      <a:cubicBezTo>
                        <a:pt x="0" y="0"/>
                        <a:pt x="14840" y="0"/>
                        <a:pt x="33147" y="0"/>
                      </a:cubicBezTo>
                      <a:close/>
                    </a:path>
                  </a:pathLst>
                </a:custGeom>
                <a:noFill/>
                <a:ln w="12700" cap="rnd">
                  <a:solidFill>
                    <a:srgbClr val="140404"/>
                  </a:solidFill>
                  <a:prstDash val="solid"/>
                  <a:round/>
                </a:ln>
              </p:spPr>
              <p:txBody>
                <a:bodyPr rtlCol="0" anchor="ctr"/>
                <a:lstStyle/>
                <a:p>
                  <a:endParaRPr lang="en-US"/>
                </a:p>
              </p:txBody>
            </p:sp>
            <p:sp>
              <p:nvSpPr>
                <p:cNvPr id="202" name="Rectangle: Top Corners Rounded 201">
                  <a:extLst>
                    <a:ext uri="{FF2B5EF4-FFF2-40B4-BE49-F238E27FC236}">
                      <a16:creationId xmlns:a16="http://schemas.microsoft.com/office/drawing/2014/main" id="{CC761ACC-B936-4BA3-BC66-E38E5314515F}"/>
                    </a:ext>
                  </a:extLst>
                </p:cNvPr>
                <p:cNvSpPr/>
                <p:nvPr/>
              </p:nvSpPr>
              <p:spPr>
                <a:xfrm>
                  <a:off x="8107955" y="1482854"/>
                  <a:ext cx="311193" cy="125906"/>
                </a:xfrm>
                <a:prstGeom prst="round2SameRect">
                  <a:avLst>
                    <a:gd name="adj1" fmla="val 50000"/>
                    <a:gd name="adj2" fmla="val 0"/>
                  </a:avLst>
                </a:prstGeom>
                <a:noFill/>
                <a:ln w="12700" cap="rnd">
                  <a:solidFill>
                    <a:srgbClr val="140404"/>
                  </a:solidFill>
                  <a:prstDash val="solid"/>
                  <a:round/>
                </a:ln>
              </p:spPr>
              <p:txBody>
                <a:bodyPr rtlCol="0" anchor="ctr"/>
                <a:lstStyle/>
                <a:p>
                  <a:endParaRPr lang="en-US"/>
                </a:p>
              </p:txBody>
            </p:sp>
            <p:sp>
              <p:nvSpPr>
                <p:cNvPr id="203" name="Rectangle: Top Corners Rounded 190">
                  <a:extLst>
                    <a:ext uri="{FF2B5EF4-FFF2-40B4-BE49-F238E27FC236}">
                      <a16:creationId xmlns:a16="http://schemas.microsoft.com/office/drawing/2014/main" id="{FC514152-E037-46DA-A02B-19F8A4157734}"/>
                    </a:ext>
                  </a:extLst>
                </p:cNvPr>
                <p:cNvSpPr/>
                <p:nvPr/>
              </p:nvSpPr>
              <p:spPr>
                <a:xfrm flipV="1">
                  <a:off x="8202481" y="1793193"/>
                  <a:ext cx="122140" cy="295908"/>
                </a:xfrm>
                <a:custGeom>
                  <a:avLst/>
                  <a:gdLst>
                    <a:gd name="connsiteX0" fmla="*/ 89072 w 178144"/>
                    <a:gd name="connsiteY0" fmla="*/ 0 h 431591"/>
                    <a:gd name="connsiteX1" fmla="*/ 89072 w 178144"/>
                    <a:gd name="connsiteY1" fmla="*/ 0 h 431591"/>
                    <a:gd name="connsiteX2" fmla="*/ 178144 w 178144"/>
                    <a:gd name="connsiteY2" fmla="*/ 89072 h 431591"/>
                    <a:gd name="connsiteX3" fmla="*/ 178144 w 178144"/>
                    <a:gd name="connsiteY3" fmla="*/ 431591 h 431591"/>
                    <a:gd name="connsiteX4" fmla="*/ 178144 w 178144"/>
                    <a:gd name="connsiteY4" fmla="*/ 431591 h 431591"/>
                    <a:gd name="connsiteX5" fmla="*/ 0 w 178144"/>
                    <a:gd name="connsiteY5" fmla="*/ 431591 h 431591"/>
                    <a:gd name="connsiteX6" fmla="*/ 0 w 178144"/>
                    <a:gd name="connsiteY6" fmla="*/ 431591 h 431591"/>
                    <a:gd name="connsiteX7" fmla="*/ 0 w 178144"/>
                    <a:gd name="connsiteY7" fmla="*/ 89072 h 431591"/>
                    <a:gd name="connsiteX8" fmla="*/ 89072 w 178144"/>
                    <a:gd name="connsiteY8" fmla="*/ 0 h 431591"/>
                    <a:gd name="connsiteX0" fmla="*/ 89072 w 178144"/>
                    <a:gd name="connsiteY0" fmla="*/ 0 h 431591"/>
                    <a:gd name="connsiteX1" fmla="*/ 89072 w 178144"/>
                    <a:gd name="connsiteY1" fmla="*/ 0 h 431591"/>
                    <a:gd name="connsiteX2" fmla="*/ 178144 w 178144"/>
                    <a:gd name="connsiteY2" fmla="*/ 89072 h 431591"/>
                    <a:gd name="connsiteX3" fmla="*/ 178144 w 178144"/>
                    <a:gd name="connsiteY3" fmla="*/ 431591 h 431591"/>
                    <a:gd name="connsiteX4" fmla="*/ 178144 w 178144"/>
                    <a:gd name="connsiteY4" fmla="*/ 431591 h 431591"/>
                    <a:gd name="connsiteX5" fmla="*/ 89686 w 178144"/>
                    <a:gd name="connsiteY5" fmla="*/ 430699 h 431591"/>
                    <a:gd name="connsiteX6" fmla="*/ 0 w 178144"/>
                    <a:gd name="connsiteY6" fmla="*/ 431591 h 431591"/>
                    <a:gd name="connsiteX7" fmla="*/ 0 w 178144"/>
                    <a:gd name="connsiteY7" fmla="*/ 431591 h 431591"/>
                    <a:gd name="connsiteX8" fmla="*/ 0 w 178144"/>
                    <a:gd name="connsiteY8" fmla="*/ 89072 h 431591"/>
                    <a:gd name="connsiteX9" fmla="*/ 89072 w 178144"/>
                    <a:gd name="connsiteY9" fmla="*/ 0 h 431591"/>
                    <a:gd name="connsiteX0" fmla="*/ 89072 w 178144"/>
                    <a:gd name="connsiteY0" fmla="*/ 0 h 431591"/>
                    <a:gd name="connsiteX1" fmla="*/ 89072 w 178144"/>
                    <a:gd name="connsiteY1" fmla="*/ 0 h 431591"/>
                    <a:gd name="connsiteX2" fmla="*/ 178144 w 178144"/>
                    <a:gd name="connsiteY2" fmla="*/ 89072 h 431591"/>
                    <a:gd name="connsiteX3" fmla="*/ 178144 w 178144"/>
                    <a:gd name="connsiteY3" fmla="*/ 431591 h 431591"/>
                    <a:gd name="connsiteX4" fmla="*/ 178144 w 178144"/>
                    <a:gd name="connsiteY4" fmla="*/ 431591 h 431591"/>
                    <a:gd name="connsiteX5" fmla="*/ 0 w 178144"/>
                    <a:gd name="connsiteY5" fmla="*/ 431591 h 431591"/>
                    <a:gd name="connsiteX6" fmla="*/ 0 w 178144"/>
                    <a:gd name="connsiteY6" fmla="*/ 431591 h 431591"/>
                    <a:gd name="connsiteX7" fmla="*/ 0 w 178144"/>
                    <a:gd name="connsiteY7" fmla="*/ 89072 h 431591"/>
                    <a:gd name="connsiteX8" fmla="*/ 89072 w 178144"/>
                    <a:gd name="connsiteY8" fmla="*/ 0 h 431591"/>
                    <a:gd name="connsiteX0" fmla="*/ 89072 w 178144"/>
                    <a:gd name="connsiteY0" fmla="*/ 0 h 431591"/>
                    <a:gd name="connsiteX1" fmla="*/ 89072 w 178144"/>
                    <a:gd name="connsiteY1" fmla="*/ 0 h 431591"/>
                    <a:gd name="connsiteX2" fmla="*/ 178144 w 178144"/>
                    <a:gd name="connsiteY2" fmla="*/ 89072 h 431591"/>
                    <a:gd name="connsiteX3" fmla="*/ 178144 w 178144"/>
                    <a:gd name="connsiteY3" fmla="*/ 431591 h 431591"/>
                    <a:gd name="connsiteX4" fmla="*/ 178144 w 178144"/>
                    <a:gd name="connsiteY4" fmla="*/ 431591 h 431591"/>
                    <a:gd name="connsiteX5" fmla="*/ 99211 w 178144"/>
                    <a:gd name="connsiteY5" fmla="*/ 430699 h 431591"/>
                    <a:gd name="connsiteX6" fmla="*/ 0 w 178144"/>
                    <a:gd name="connsiteY6" fmla="*/ 431591 h 431591"/>
                    <a:gd name="connsiteX7" fmla="*/ 0 w 178144"/>
                    <a:gd name="connsiteY7" fmla="*/ 431591 h 431591"/>
                    <a:gd name="connsiteX8" fmla="*/ 0 w 178144"/>
                    <a:gd name="connsiteY8" fmla="*/ 89072 h 431591"/>
                    <a:gd name="connsiteX9" fmla="*/ 89072 w 178144"/>
                    <a:gd name="connsiteY9" fmla="*/ 0 h 431591"/>
                    <a:gd name="connsiteX0" fmla="*/ 99211 w 190651"/>
                    <a:gd name="connsiteY0" fmla="*/ 430699 h 522139"/>
                    <a:gd name="connsiteX1" fmla="*/ 0 w 190651"/>
                    <a:gd name="connsiteY1" fmla="*/ 431591 h 522139"/>
                    <a:gd name="connsiteX2" fmla="*/ 0 w 190651"/>
                    <a:gd name="connsiteY2" fmla="*/ 431591 h 522139"/>
                    <a:gd name="connsiteX3" fmla="*/ 0 w 190651"/>
                    <a:gd name="connsiteY3" fmla="*/ 89072 h 522139"/>
                    <a:gd name="connsiteX4" fmla="*/ 89072 w 190651"/>
                    <a:gd name="connsiteY4" fmla="*/ 0 h 522139"/>
                    <a:gd name="connsiteX5" fmla="*/ 89072 w 190651"/>
                    <a:gd name="connsiteY5" fmla="*/ 0 h 522139"/>
                    <a:gd name="connsiteX6" fmla="*/ 178144 w 190651"/>
                    <a:gd name="connsiteY6" fmla="*/ 89072 h 522139"/>
                    <a:gd name="connsiteX7" fmla="*/ 178144 w 190651"/>
                    <a:gd name="connsiteY7" fmla="*/ 431591 h 522139"/>
                    <a:gd name="connsiteX8" fmla="*/ 178144 w 190651"/>
                    <a:gd name="connsiteY8" fmla="*/ 431591 h 522139"/>
                    <a:gd name="connsiteX9" fmla="*/ 190651 w 190651"/>
                    <a:gd name="connsiteY9" fmla="*/ 522139 h 522139"/>
                    <a:gd name="connsiteX0" fmla="*/ 0 w 190651"/>
                    <a:gd name="connsiteY0" fmla="*/ 431591 h 522139"/>
                    <a:gd name="connsiteX1" fmla="*/ 0 w 190651"/>
                    <a:gd name="connsiteY1" fmla="*/ 431591 h 522139"/>
                    <a:gd name="connsiteX2" fmla="*/ 0 w 190651"/>
                    <a:gd name="connsiteY2" fmla="*/ 89072 h 522139"/>
                    <a:gd name="connsiteX3" fmla="*/ 89072 w 190651"/>
                    <a:gd name="connsiteY3" fmla="*/ 0 h 522139"/>
                    <a:gd name="connsiteX4" fmla="*/ 89072 w 190651"/>
                    <a:gd name="connsiteY4" fmla="*/ 0 h 522139"/>
                    <a:gd name="connsiteX5" fmla="*/ 178144 w 190651"/>
                    <a:gd name="connsiteY5" fmla="*/ 89072 h 522139"/>
                    <a:gd name="connsiteX6" fmla="*/ 178144 w 190651"/>
                    <a:gd name="connsiteY6" fmla="*/ 431591 h 522139"/>
                    <a:gd name="connsiteX7" fmla="*/ 178144 w 190651"/>
                    <a:gd name="connsiteY7" fmla="*/ 431591 h 522139"/>
                    <a:gd name="connsiteX8" fmla="*/ 190651 w 190651"/>
                    <a:gd name="connsiteY8" fmla="*/ 522139 h 522139"/>
                    <a:gd name="connsiteX0" fmla="*/ 0 w 178144"/>
                    <a:gd name="connsiteY0" fmla="*/ 431591 h 431591"/>
                    <a:gd name="connsiteX1" fmla="*/ 0 w 178144"/>
                    <a:gd name="connsiteY1" fmla="*/ 431591 h 431591"/>
                    <a:gd name="connsiteX2" fmla="*/ 0 w 178144"/>
                    <a:gd name="connsiteY2" fmla="*/ 89072 h 431591"/>
                    <a:gd name="connsiteX3" fmla="*/ 89072 w 178144"/>
                    <a:gd name="connsiteY3" fmla="*/ 0 h 431591"/>
                    <a:gd name="connsiteX4" fmla="*/ 89072 w 178144"/>
                    <a:gd name="connsiteY4" fmla="*/ 0 h 431591"/>
                    <a:gd name="connsiteX5" fmla="*/ 178144 w 178144"/>
                    <a:gd name="connsiteY5" fmla="*/ 89072 h 431591"/>
                    <a:gd name="connsiteX6" fmla="*/ 178144 w 178144"/>
                    <a:gd name="connsiteY6" fmla="*/ 431591 h 431591"/>
                    <a:gd name="connsiteX7" fmla="*/ 178144 w 178144"/>
                    <a:gd name="connsiteY7" fmla="*/ 431591 h 4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44" h="431591">
                      <a:moveTo>
                        <a:pt x="0" y="431591"/>
                      </a:moveTo>
                      <a:lnTo>
                        <a:pt x="0" y="431591"/>
                      </a:lnTo>
                      <a:lnTo>
                        <a:pt x="0" y="89072"/>
                      </a:lnTo>
                      <a:cubicBezTo>
                        <a:pt x="0" y="39879"/>
                        <a:pt x="39879" y="0"/>
                        <a:pt x="89072" y="0"/>
                      </a:cubicBezTo>
                      <a:lnTo>
                        <a:pt x="89072" y="0"/>
                      </a:lnTo>
                      <a:cubicBezTo>
                        <a:pt x="138265" y="0"/>
                        <a:pt x="178144" y="39879"/>
                        <a:pt x="178144" y="89072"/>
                      </a:cubicBezTo>
                      <a:lnTo>
                        <a:pt x="178144" y="431591"/>
                      </a:lnTo>
                      <a:lnTo>
                        <a:pt x="178144" y="431591"/>
                      </a:lnTo>
                    </a:path>
                  </a:pathLst>
                </a:custGeom>
                <a:noFill/>
                <a:ln w="12700" cap="rnd">
                  <a:solidFill>
                    <a:srgbClr val="140404"/>
                  </a:solidFill>
                  <a:prstDash val="solid"/>
                  <a:round/>
                </a:ln>
              </p:spPr>
              <p:txBody>
                <a:bodyPr rtlCol="0" anchor="ctr"/>
                <a:lstStyle/>
                <a:p>
                  <a:endParaRPr lang="en-US"/>
                </a:p>
              </p:txBody>
            </p:sp>
          </p:grpSp>
        </p:grpSp>
        <p:sp>
          <p:nvSpPr>
            <p:cNvPr id="204" name="Rectangle: Rounded Corners 4">
              <a:extLst>
                <a:ext uri="{FF2B5EF4-FFF2-40B4-BE49-F238E27FC236}">
                  <a16:creationId xmlns:a16="http://schemas.microsoft.com/office/drawing/2014/main" id="{8E8A7035-94B7-4A82-A485-BDA9E80F3A1A}"/>
                </a:ext>
              </a:extLst>
            </p:cNvPr>
            <p:cNvSpPr/>
            <p:nvPr/>
          </p:nvSpPr>
          <p:spPr bwMode="auto">
            <a:xfrm rot="10800000" flipH="1">
              <a:off x="6943431" y="2410109"/>
              <a:ext cx="1611093" cy="1481892"/>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112909"/>
                <a:gd name="connsiteY0" fmla="*/ 1960764 h 1960764"/>
                <a:gd name="connsiteX1" fmla="*/ 0 w 2112909"/>
                <a:gd name="connsiteY1" fmla="*/ 267009 h 1960764"/>
                <a:gd name="connsiteX2" fmla="*/ 249291 w 2112909"/>
                <a:gd name="connsiteY2" fmla="*/ 17718 h 1960764"/>
                <a:gd name="connsiteX3" fmla="*/ 621268 w 2112909"/>
                <a:gd name="connsiteY3" fmla="*/ 0 h 1960764"/>
                <a:gd name="connsiteX4" fmla="*/ 2112909 w 2112909"/>
                <a:gd name="connsiteY4" fmla="*/ 17718 h 1960764"/>
                <a:gd name="connsiteX0" fmla="*/ 0 w 621268"/>
                <a:gd name="connsiteY0" fmla="*/ 1960764 h 1960764"/>
                <a:gd name="connsiteX1" fmla="*/ 0 w 621268"/>
                <a:gd name="connsiteY1" fmla="*/ 267009 h 1960764"/>
                <a:gd name="connsiteX2" fmla="*/ 249291 w 621268"/>
                <a:gd name="connsiteY2" fmla="*/ 17718 h 1960764"/>
                <a:gd name="connsiteX3" fmla="*/ 621268 w 621268"/>
                <a:gd name="connsiteY3" fmla="*/ 0 h 1960764"/>
                <a:gd name="connsiteX0" fmla="*/ 0 w 631286"/>
                <a:gd name="connsiteY0" fmla="*/ 1943046 h 1943046"/>
                <a:gd name="connsiteX1" fmla="*/ 0 w 631286"/>
                <a:gd name="connsiteY1" fmla="*/ 249291 h 1943046"/>
                <a:gd name="connsiteX2" fmla="*/ 249291 w 631286"/>
                <a:gd name="connsiteY2" fmla="*/ 0 h 1943046"/>
                <a:gd name="connsiteX3" fmla="*/ 631286 w 631286"/>
                <a:gd name="connsiteY3" fmla="*/ 11494 h 1943046"/>
                <a:gd name="connsiteX0" fmla="*/ 0 w 3263149"/>
                <a:gd name="connsiteY0" fmla="*/ 1964036 h 1964036"/>
                <a:gd name="connsiteX1" fmla="*/ 0 w 3263149"/>
                <a:gd name="connsiteY1" fmla="*/ 270281 h 1964036"/>
                <a:gd name="connsiteX2" fmla="*/ 249291 w 3263149"/>
                <a:gd name="connsiteY2" fmla="*/ 20990 h 1964036"/>
                <a:gd name="connsiteX3" fmla="*/ 3263149 w 3263149"/>
                <a:gd name="connsiteY3" fmla="*/ 0 h 1964036"/>
                <a:gd name="connsiteX0" fmla="*/ 0 w 3360626"/>
                <a:gd name="connsiteY0" fmla="*/ 1947794 h 1947794"/>
                <a:gd name="connsiteX1" fmla="*/ 0 w 3360626"/>
                <a:gd name="connsiteY1" fmla="*/ 254039 h 1947794"/>
                <a:gd name="connsiteX2" fmla="*/ 249291 w 3360626"/>
                <a:gd name="connsiteY2" fmla="*/ 4748 h 1947794"/>
                <a:gd name="connsiteX3" fmla="*/ 3360626 w 3360626"/>
                <a:gd name="connsiteY3" fmla="*/ 0 h 1947794"/>
                <a:gd name="connsiteX0" fmla="*/ 0 w 2541825"/>
                <a:gd name="connsiteY0" fmla="*/ 1947794 h 1947794"/>
                <a:gd name="connsiteX1" fmla="*/ 0 w 2541825"/>
                <a:gd name="connsiteY1" fmla="*/ 254039 h 1947794"/>
                <a:gd name="connsiteX2" fmla="*/ 249291 w 2541825"/>
                <a:gd name="connsiteY2" fmla="*/ 4748 h 1947794"/>
                <a:gd name="connsiteX3" fmla="*/ 2541825 w 2541825"/>
                <a:gd name="connsiteY3" fmla="*/ 0 h 1947794"/>
              </a:gdLst>
              <a:ahLst/>
              <a:cxnLst>
                <a:cxn ang="0">
                  <a:pos x="connsiteX0" y="connsiteY0"/>
                </a:cxn>
                <a:cxn ang="0">
                  <a:pos x="connsiteX1" y="connsiteY1"/>
                </a:cxn>
                <a:cxn ang="0">
                  <a:pos x="connsiteX2" y="connsiteY2"/>
                </a:cxn>
                <a:cxn ang="0">
                  <a:pos x="connsiteX3" y="connsiteY3"/>
                </a:cxn>
              </a:cxnLst>
              <a:rect l="l" t="t" r="r" b="b"/>
              <a:pathLst>
                <a:path w="2541825" h="1947794">
                  <a:moveTo>
                    <a:pt x="0" y="1947794"/>
                  </a:moveTo>
                  <a:lnTo>
                    <a:pt x="0" y="254039"/>
                  </a:lnTo>
                  <a:cubicBezTo>
                    <a:pt x="0" y="116359"/>
                    <a:pt x="111611" y="4748"/>
                    <a:pt x="249291" y="4748"/>
                  </a:cubicBezTo>
                  <a:lnTo>
                    <a:pt x="2541825"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07" name="Rectangle: Rounded Corners 4">
              <a:extLst>
                <a:ext uri="{FF2B5EF4-FFF2-40B4-BE49-F238E27FC236}">
                  <a16:creationId xmlns:a16="http://schemas.microsoft.com/office/drawing/2014/main" id="{29A91506-4A09-4C79-8FFF-6DB698520BA7}"/>
                </a:ext>
              </a:extLst>
            </p:cNvPr>
            <p:cNvSpPr/>
            <p:nvPr/>
          </p:nvSpPr>
          <p:spPr bwMode="auto">
            <a:xfrm rot="10800000">
              <a:off x="10254849" y="2214946"/>
              <a:ext cx="1116822" cy="1677055"/>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112909"/>
                <a:gd name="connsiteY0" fmla="*/ 1960764 h 1960764"/>
                <a:gd name="connsiteX1" fmla="*/ 0 w 2112909"/>
                <a:gd name="connsiteY1" fmla="*/ 267009 h 1960764"/>
                <a:gd name="connsiteX2" fmla="*/ 249291 w 2112909"/>
                <a:gd name="connsiteY2" fmla="*/ 17718 h 1960764"/>
                <a:gd name="connsiteX3" fmla="*/ 621268 w 2112909"/>
                <a:gd name="connsiteY3" fmla="*/ 0 h 1960764"/>
                <a:gd name="connsiteX4" fmla="*/ 2112909 w 2112909"/>
                <a:gd name="connsiteY4" fmla="*/ 17718 h 1960764"/>
                <a:gd name="connsiteX0" fmla="*/ 0 w 621268"/>
                <a:gd name="connsiteY0" fmla="*/ 1960764 h 1960764"/>
                <a:gd name="connsiteX1" fmla="*/ 0 w 621268"/>
                <a:gd name="connsiteY1" fmla="*/ 267009 h 1960764"/>
                <a:gd name="connsiteX2" fmla="*/ 249291 w 621268"/>
                <a:gd name="connsiteY2" fmla="*/ 17718 h 1960764"/>
                <a:gd name="connsiteX3" fmla="*/ 621268 w 621268"/>
                <a:gd name="connsiteY3" fmla="*/ 0 h 1960764"/>
                <a:gd name="connsiteX0" fmla="*/ 0 w 631286"/>
                <a:gd name="connsiteY0" fmla="*/ 1943046 h 1943046"/>
                <a:gd name="connsiteX1" fmla="*/ 0 w 631286"/>
                <a:gd name="connsiteY1" fmla="*/ 249291 h 1943046"/>
                <a:gd name="connsiteX2" fmla="*/ 249291 w 631286"/>
                <a:gd name="connsiteY2" fmla="*/ 0 h 1943046"/>
                <a:gd name="connsiteX3" fmla="*/ 631286 w 631286"/>
                <a:gd name="connsiteY3" fmla="*/ 11494 h 1943046"/>
                <a:gd name="connsiteX0" fmla="*/ 0 w 3263149"/>
                <a:gd name="connsiteY0" fmla="*/ 1964036 h 1964036"/>
                <a:gd name="connsiteX1" fmla="*/ 0 w 3263149"/>
                <a:gd name="connsiteY1" fmla="*/ 270281 h 1964036"/>
                <a:gd name="connsiteX2" fmla="*/ 249291 w 3263149"/>
                <a:gd name="connsiteY2" fmla="*/ 20990 h 1964036"/>
                <a:gd name="connsiteX3" fmla="*/ 3263149 w 3263149"/>
                <a:gd name="connsiteY3" fmla="*/ 0 h 1964036"/>
                <a:gd name="connsiteX0" fmla="*/ 0 w 3360626"/>
                <a:gd name="connsiteY0" fmla="*/ 1947794 h 1947794"/>
                <a:gd name="connsiteX1" fmla="*/ 0 w 3360626"/>
                <a:gd name="connsiteY1" fmla="*/ 254039 h 1947794"/>
                <a:gd name="connsiteX2" fmla="*/ 249291 w 3360626"/>
                <a:gd name="connsiteY2" fmla="*/ 4748 h 1947794"/>
                <a:gd name="connsiteX3" fmla="*/ 3360626 w 3360626"/>
                <a:gd name="connsiteY3" fmla="*/ 0 h 1947794"/>
                <a:gd name="connsiteX0" fmla="*/ 0 w 1762013"/>
                <a:gd name="connsiteY0" fmla="*/ 1947794 h 1947794"/>
                <a:gd name="connsiteX1" fmla="*/ 0 w 1762013"/>
                <a:gd name="connsiteY1" fmla="*/ 254039 h 1947794"/>
                <a:gd name="connsiteX2" fmla="*/ 249291 w 1762013"/>
                <a:gd name="connsiteY2" fmla="*/ 4748 h 1947794"/>
                <a:gd name="connsiteX3" fmla="*/ 1762013 w 1762013"/>
                <a:gd name="connsiteY3" fmla="*/ 0 h 1947794"/>
              </a:gdLst>
              <a:ahLst/>
              <a:cxnLst>
                <a:cxn ang="0">
                  <a:pos x="connsiteX0" y="connsiteY0"/>
                </a:cxn>
                <a:cxn ang="0">
                  <a:pos x="connsiteX1" y="connsiteY1"/>
                </a:cxn>
                <a:cxn ang="0">
                  <a:pos x="connsiteX2" y="connsiteY2"/>
                </a:cxn>
                <a:cxn ang="0">
                  <a:pos x="connsiteX3" y="connsiteY3"/>
                </a:cxn>
              </a:cxnLst>
              <a:rect l="l" t="t" r="r" b="b"/>
              <a:pathLst>
                <a:path w="1762013" h="1947794">
                  <a:moveTo>
                    <a:pt x="0" y="1947794"/>
                  </a:moveTo>
                  <a:lnTo>
                    <a:pt x="0" y="254039"/>
                  </a:lnTo>
                  <a:cubicBezTo>
                    <a:pt x="0" y="116359"/>
                    <a:pt x="111611" y="4748"/>
                    <a:pt x="249291" y="4748"/>
                  </a:cubicBezTo>
                  <a:lnTo>
                    <a:pt x="1762013"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grpSp>
          <p:nvGrpSpPr>
            <p:cNvPr id="288" name="Group 287">
              <a:extLst>
                <a:ext uri="{FF2B5EF4-FFF2-40B4-BE49-F238E27FC236}">
                  <a16:creationId xmlns:a16="http://schemas.microsoft.com/office/drawing/2014/main" id="{94445088-3D12-4E9B-B90C-77747896AF59}"/>
                </a:ext>
              </a:extLst>
            </p:cNvPr>
            <p:cNvGrpSpPr/>
            <p:nvPr/>
          </p:nvGrpSpPr>
          <p:grpSpPr>
            <a:xfrm>
              <a:off x="8751507" y="2820360"/>
              <a:ext cx="1161051" cy="1147982"/>
              <a:chOff x="8751507" y="2885978"/>
              <a:chExt cx="1094685" cy="1082363"/>
            </a:xfrm>
          </p:grpSpPr>
          <p:grpSp>
            <p:nvGrpSpPr>
              <p:cNvPr id="285" name="Group 284">
                <a:extLst>
                  <a:ext uri="{FF2B5EF4-FFF2-40B4-BE49-F238E27FC236}">
                    <a16:creationId xmlns:a16="http://schemas.microsoft.com/office/drawing/2014/main" id="{B671E392-3205-4942-9159-6EFE322A7039}"/>
                  </a:ext>
                </a:extLst>
              </p:cNvPr>
              <p:cNvGrpSpPr/>
              <p:nvPr/>
            </p:nvGrpSpPr>
            <p:grpSpPr>
              <a:xfrm>
                <a:off x="9288757" y="2885978"/>
                <a:ext cx="557435" cy="1013003"/>
                <a:chOff x="9621741" y="2061742"/>
                <a:chExt cx="804960" cy="1462821"/>
              </a:xfrm>
            </p:grpSpPr>
            <p:sp>
              <p:nvSpPr>
                <p:cNvPr id="218" name="Freeform: Shape 217">
                  <a:extLst>
                    <a:ext uri="{FF2B5EF4-FFF2-40B4-BE49-F238E27FC236}">
                      <a16:creationId xmlns:a16="http://schemas.microsoft.com/office/drawing/2014/main" id="{343F73DD-A998-4191-983A-916A6FEDD657}"/>
                    </a:ext>
                  </a:extLst>
                </p:cNvPr>
                <p:cNvSpPr/>
                <p:nvPr/>
              </p:nvSpPr>
              <p:spPr>
                <a:xfrm rot="3282600">
                  <a:off x="9205137" y="2478346"/>
                  <a:ext cx="1074018" cy="240810"/>
                </a:xfrm>
                <a:custGeom>
                  <a:avLst/>
                  <a:gdLst>
                    <a:gd name="connsiteX0" fmla="*/ 37009 w 509777"/>
                    <a:gd name="connsiteY0" fmla="*/ -134 h 114299"/>
                    <a:gd name="connsiteX1" fmla="*/ 509354 w 509777"/>
                    <a:gd name="connsiteY1" fmla="*/ -134 h 114299"/>
                    <a:gd name="connsiteX2" fmla="*/ 509354 w 509777"/>
                    <a:gd name="connsiteY2" fmla="*/ -134 h 114299"/>
                    <a:gd name="connsiteX3" fmla="*/ 509354 w 509777"/>
                    <a:gd name="connsiteY3" fmla="*/ 114166 h 114299"/>
                    <a:gd name="connsiteX4" fmla="*/ 509354 w 509777"/>
                    <a:gd name="connsiteY4" fmla="*/ 114166 h 114299"/>
                    <a:gd name="connsiteX5" fmla="*/ 37009 w 509777"/>
                    <a:gd name="connsiteY5" fmla="*/ 114166 h 114299"/>
                    <a:gd name="connsiteX6" fmla="*/ -424 w 509777"/>
                    <a:gd name="connsiteY6" fmla="*/ 76733 h 114299"/>
                    <a:gd name="connsiteX7" fmla="*/ -424 w 509777"/>
                    <a:gd name="connsiteY7" fmla="*/ 37014 h 114299"/>
                    <a:gd name="connsiteX8" fmla="*/ 37009 w 509777"/>
                    <a:gd name="connsiteY8" fmla="*/ -134 h 11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777" h="114299">
                      <a:moveTo>
                        <a:pt x="37009" y="-134"/>
                      </a:moveTo>
                      <a:lnTo>
                        <a:pt x="509354" y="-134"/>
                      </a:lnTo>
                      <a:lnTo>
                        <a:pt x="509354" y="-134"/>
                      </a:lnTo>
                      <a:lnTo>
                        <a:pt x="509354" y="114166"/>
                      </a:lnTo>
                      <a:lnTo>
                        <a:pt x="509354" y="114166"/>
                      </a:lnTo>
                      <a:lnTo>
                        <a:pt x="37009" y="114166"/>
                      </a:lnTo>
                      <a:cubicBezTo>
                        <a:pt x="16340" y="114166"/>
                        <a:pt x="-424" y="97402"/>
                        <a:pt x="-424" y="76733"/>
                      </a:cubicBezTo>
                      <a:lnTo>
                        <a:pt x="-424" y="37014"/>
                      </a:lnTo>
                      <a:cubicBezTo>
                        <a:pt x="-272" y="16449"/>
                        <a:pt x="16445" y="-134"/>
                        <a:pt x="37009" y="-134"/>
                      </a:cubicBezTo>
                      <a:close/>
                    </a:path>
                  </a:pathLst>
                </a:custGeom>
                <a:noFill/>
                <a:ln w="9525" cap="flat">
                  <a:solidFill>
                    <a:schemeClr val="tx1"/>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675432F-57A4-4589-9FDB-62093351709E}"/>
                    </a:ext>
                  </a:extLst>
                </p:cNvPr>
                <p:cNvSpPr/>
                <p:nvPr/>
              </p:nvSpPr>
              <p:spPr>
                <a:xfrm rot="3282600">
                  <a:off x="9939157" y="3160336"/>
                  <a:ext cx="537008" cy="191445"/>
                </a:xfrm>
                <a:custGeom>
                  <a:avLst/>
                  <a:gdLst>
                    <a:gd name="connsiteX0" fmla="*/ -424 w 254888"/>
                    <a:gd name="connsiteY0" fmla="*/ -134 h 90868"/>
                    <a:gd name="connsiteX1" fmla="*/ 254465 w 254888"/>
                    <a:gd name="connsiteY1" fmla="*/ -134 h 90868"/>
                    <a:gd name="connsiteX2" fmla="*/ 254465 w 254888"/>
                    <a:gd name="connsiteY2" fmla="*/ 90734 h 90868"/>
                    <a:gd name="connsiteX3" fmla="*/ -424 w 254888"/>
                    <a:gd name="connsiteY3" fmla="*/ 90734 h 90868"/>
                  </a:gdLst>
                  <a:ahLst/>
                  <a:cxnLst>
                    <a:cxn ang="0">
                      <a:pos x="connsiteX0" y="connsiteY0"/>
                    </a:cxn>
                    <a:cxn ang="0">
                      <a:pos x="connsiteX1" y="connsiteY1"/>
                    </a:cxn>
                    <a:cxn ang="0">
                      <a:pos x="connsiteX2" y="connsiteY2"/>
                    </a:cxn>
                    <a:cxn ang="0">
                      <a:pos x="connsiteX3" y="connsiteY3"/>
                    </a:cxn>
                  </a:cxnLst>
                  <a:rect l="l" t="t" r="r" b="b"/>
                  <a:pathLst>
                    <a:path w="254888" h="90868">
                      <a:moveTo>
                        <a:pt x="-424" y="-134"/>
                      </a:moveTo>
                      <a:lnTo>
                        <a:pt x="254465" y="-134"/>
                      </a:lnTo>
                      <a:lnTo>
                        <a:pt x="254465" y="90734"/>
                      </a:lnTo>
                      <a:lnTo>
                        <a:pt x="-424" y="90734"/>
                      </a:lnTo>
                      <a:close/>
                    </a:path>
                  </a:pathLst>
                </a:custGeom>
                <a:noFill/>
                <a:ln w="9525" cap="flat">
                  <a:solidFill>
                    <a:schemeClr val="tx1"/>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EBAD3036-C420-4FA1-B954-462D8693C654}"/>
                    </a:ext>
                  </a:extLst>
                </p:cNvPr>
                <p:cNvSpPr/>
                <p:nvPr/>
              </p:nvSpPr>
              <p:spPr>
                <a:xfrm rot="3282600">
                  <a:off x="10275693" y="3334529"/>
                  <a:ext cx="110571" cy="191445"/>
                </a:xfrm>
                <a:custGeom>
                  <a:avLst/>
                  <a:gdLst>
                    <a:gd name="connsiteX0" fmla="*/ -424 w 52482"/>
                    <a:gd name="connsiteY0" fmla="*/ -134 h 90868"/>
                    <a:gd name="connsiteX1" fmla="*/ 52059 w 52482"/>
                    <a:gd name="connsiteY1" fmla="*/ -134 h 90868"/>
                    <a:gd name="connsiteX2" fmla="*/ 52059 w 52482"/>
                    <a:gd name="connsiteY2" fmla="*/ 90735 h 90868"/>
                    <a:gd name="connsiteX3" fmla="*/ -424 w 52482"/>
                    <a:gd name="connsiteY3" fmla="*/ 90735 h 90868"/>
                  </a:gdLst>
                  <a:ahLst/>
                  <a:cxnLst>
                    <a:cxn ang="0">
                      <a:pos x="connsiteX0" y="connsiteY0"/>
                    </a:cxn>
                    <a:cxn ang="0">
                      <a:pos x="connsiteX1" y="connsiteY1"/>
                    </a:cxn>
                    <a:cxn ang="0">
                      <a:pos x="connsiteX2" y="connsiteY2"/>
                    </a:cxn>
                    <a:cxn ang="0">
                      <a:pos x="connsiteX3" y="connsiteY3"/>
                    </a:cxn>
                  </a:cxnLst>
                  <a:rect l="l" t="t" r="r" b="b"/>
                  <a:pathLst>
                    <a:path w="52482" h="90868">
                      <a:moveTo>
                        <a:pt x="-424" y="-134"/>
                      </a:moveTo>
                      <a:lnTo>
                        <a:pt x="52059" y="-134"/>
                      </a:lnTo>
                      <a:lnTo>
                        <a:pt x="52059" y="90735"/>
                      </a:lnTo>
                      <a:lnTo>
                        <a:pt x="-424" y="90735"/>
                      </a:lnTo>
                      <a:close/>
                    </a:path>
                  </a:pathLst>
                </a:custGeom>
                <a:noFill/>
                <a:ln w="9525" cap="flat">
                  <a:solidFill>
                    <a:schemeClr val="tx1"/>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F73C923-D2CA-4995-9621-32C63C0707B4}"/>
                    </a:ext>
                  </a:extLst>
                </p:cNvPr>
                <p:cNvSpPr/>
                <p:nvPr/>
              </p:nvSpPr>
              <p:spPr>
                <a:xfrm rot="3282600">
                  <a:off x="10053380" y="3068103"/>
                  <a:ext cx="0" cy="99936"/>
                </a:xfrm>
                <a:custGeom>
                  <a:avLst/>
                  <a:gdLst>
                    <a:gd name="connsiteX0" fmla="*/ -424 w 6191"/>
                    <a:gd name="connsiteY0" fmla="*/ -134 h 47434"/>
                    <a:gd name="connsiteX1" fmla="*/ 5767 w 6191"/>
                    <a:gd name="connsiteY1" fmla="*/ -134 h 47434"/>
                    <a:gd name="connsiteX2" fmla="*/ 5767 w 6191"/>
                    <a:gd name="connsiteY2" fmla="*/ 47300 h 47434"/>
                    <a:gd name="connsiteX3" fmla="*/ -424 w 6191"/>
                    <a:gd name="connsiteY3" fmla="*/ 47300 h 47434"/>
                    <a:gd name="connsiteX0" fmla="*/ 0 w 10000"/>
                    <a:gd name="connsiteY0" fmla="*/ 0 h 10000"/>
                    <a:gd name="connsiteX1" fmla="*/ 10000 w 10000"/>
                    <a:gd name="connsiteY1" fmla="*/ 10000 h 10000"/>
                    <a:gd name="connsiteX2" fmla="*/ 0 w 10000"/>
                    <a:gd name="connsiteY2" fmla="*/ 10000 h 10000"/>
                    <a:gd name="connsiteX3" fmla="*/ 0 w 10000"/>
                    <a:gd name="connsiteY3" fmla="*/ 0 h 10000"/>
                    <a:gd name="connsiteX0" fmla="*/ 0 w 0"/>
                    <a:gd name="connsiteY0" fmla="*/ 0 h 10000"/>
                    <a:gd name="connsiteX1" fmla="*/ 0 w 0"/>
                    <a:gd name="connsiteY1" fmla="*/ 10000 h 10000"/>
                    <a:gd name="connsiteX2" fmla="*/ 0 w 0"/>
                    <a:gd name="connsiteY2" fmla="*/ 0 h 10000"/>
                  </a:gdLst>
                  <a:ahLst/>
                  <a:cxnLst>
                    <a:cxn ang="0">
                      <a:pos x="connsiteX0" y="connsiteY0"/>
                    </a:cxn>
                    <a:cxn ang="0">
                      <a:pos x="connsiteX1" y="connsiteY1"/>
                    </a:cxn>
                    <a:cxn ang="0">
                      <a:pos x="connsiteX2" y="connsiteY2"/>
                    </a:cxn>
                  </a:cxnLst>
                  <a:rect l="l" t="t" r="r" b="b"/>
                  <a:pathLst>
                    <a:path h="10000">
                      <a:moveTo>
                        <a:pt x="0" y="0"/>
                      </a:moveTo>
                      <a:lnTo>
                        <a:pt x="0" y="10000"/>
                      </a:lnTo>
                      <a:lnTo>
                        <a:pt x="0" y="0"/>
                      </a:lnTo>
                      <a:close/>
                    </a:path>
                  </a:pathLst>
                </a:custGeom>
                <a:noFill/>
                <a:ln w="9525" cap="flat">
                  <a:solidFill>
                    <a:schemeClr val="tx1"/>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EF8B0C0C-10BF-4D70-AAF7-A9260C432088}"/>
                    </a:ext>
                  </a:extLst>
                </p:cNvPr>
                <p:cNvSpPr/>
                <p:nvPr/>
              </p:nvSpPr>
              <p:spPr>
                <a:xfrm rot="3282600">
                  <a:off x="10096107" y="3130129"/>
                  <a:ext cx="0" cy="99936"/>
                </a:xfrm>
                <a:custGeom>
                  <a:avLst/>
                  <a:gdLst>
                    <a:gd name="connsiteX0" fmla="*/ -424 w 6191"/>
                    <a:gd name="connsiteY0" fmla="*/ -134 h 47434"/>
                    <a:gd name="connsiteX1" fmla="*/ 5767 w 6191"/>
                    <a:gd name="connsiteY1" fmla="*/ -134 h 47434"/>
                    <a:gd name="connsiteX2" fmla="*/ 5767 w 6191"/>
                    <a:gd name="connsiteY2" fmla="*/ 47300 h 47434"/>
                    <a:gd name="connsiteX3" fmla="*/ -424 w 6191"/>
                    <a:gd name="connsiteY3" fmla="*/ 47300 h 47434"/>
                    <a:gd name="connsiteX0" fmla="*/ 0 w 10000"/>
                    <a:gd name="connsiteY0" fmla="*/ 0 h 10000"/>
                    <a:gd name="connsiteX1" fmla="*/ 10000 w 10000"/>
                    <a:gd name="connsiteY1" fmla="*/ 10000 h 10000"/>
                    <a:gd name="connsiteX2" fmla="*/ 0 w 10000"/>
                    <a:gd name="connsiteY2" fmla="*/ 10000 h 10000"/>
                    <a:gd name="connsiteX3" fmla="*/ 0 w 10000"/>
                    <a:gd name="connsiteY3" fmla="*/ 0 h 10000"/>
                    <a:gd name="connsiteX0" fmla="*/ 0 w 0"/>
                    <a:gd name="connsiteY0" fmla="*/ 0 h 10000"/>
                    <a:gd name="connsiteX1" fmla="*/ 0 w 0"/>
                    <a:gd name="connsiteY1" fmla="*/ 10000 h 10000"/>
                    <a:gd name="connsiteX2" fmla="*/ 0 w 0"/>
                    <a:gd name="connsiteY2" fmla="*/ 0 h 10000"/>
                  </a:gdLst>
                  <a:ahLst/>
                  <a:cxnLst>
                    <a:cxn ang="0">
                      <a:pos x="connsiteX0" y="connsiteY0"/>
                    </a:cxn>
                    <a:cxn ang="0">
                      <a:pos x="connsiteX1" y="connsiteY1"/>
                    </a:cxn>
                    <a:cxn ang="0">
                      <a:pos x="connsiteX2" y="connsiteY2"/>
                    </a:cxn>
                  </a:cxnLst>
                  <a:rect l="l" t="t" r="r" b="b"/>
                  <a:pathLst>
                    <a:path h="10000">
                      <a:moveTo>
                        <a:pt x="0" y="0"/>
                      </a:moveTo>
                      <a:lnTo>
                        <a:pt x="0" y="10000"/>
                      </a:lnTo>
                      <a:lnTo>
                        <a:pt x="0" y="0"/>
                      </a:lnTo>
                      <a:close/>
                    </a:path>
                  </a:pathLst>
                </a:custGeom>
                <a:noFill/>
                <a:ln w="9525" cap="flat">
                  <a:solidFill>
                    <a:schemeClr val="tx1"/>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305544E-312C-4E17-BC70-95CD33A0848C}"/>
                    </a:ext>
                  </a:extLst>
                </p:cNvPr>
                <p:cNvSpPr/>
                <p:nvPr/>
              </p:nvSpPr>
              <p:spPr>
                <a:xfrm rot="3282600">
                  <a:off x="10136655" y="3191038"/>
                  <a:ext cx="0" cy="99936"/>
                </a:xfrm>
                <a:custGeom>
                  <a:avLst/>
                  <a:gdLst>
                    <a:gd name="connsiteX0" fmla="*/ -424 w 6191"/>
                    <a:gd name="connsiteY0" fmla="*/ -134 h 47434"/>
                    <a:gd name="connsiteX1" fmla="*/ 5767 w 6191"/>
                    <a:gd name="connsiteY1" fmla="*/ -134 h 47434"/>
                    <a:gd name="connsiteX2" fmla="*/ 5767 w 6191"/>
                    <a:gd name="connsiteY2" fmla="*/ 47300 h 47434"/>
                    <a:gd name="connsiteX3" fmla="*/ -424 w 6191"/>
                    <a:gd name="connsiteY3" fmla="*/ 47300 h 47434"/>
                    <a:gd name="connsiteX0" fmla="*/ 0 w 10000"/>
                    <a:gd name="connsiteY0" fmla="*/ 0 h 10000"/>
                    <a:gd name="connsiteX1" fmla="*/ 10000 w 10000"/>
                    <a:gd name="connsiteY1" fmla="*/ 10000 h 10000"/>
                    <a:gd name="connsiteX2" fmla="*/ 0 w 10000"/>
                    <a:gd name="connsiteY2" fmla="*/ 10000 h 10000"/>
                    <a:gd name="connsiteX3" fmla="*/ 0 w 10000"/>
                    <a:gd name="connsiteY3" fmla="*/ 0 h 10000"/>
                    <a:gd name="connsiteX0" fmla="*/ 0 w 0"/>
                    <a:gd name="connsiteY0" fmla="*/ 0 h 10000"/>
                    <a:gd name="connsiteX1" fmla="*/ 0 w 0"/>
                    <a:gd name="connsiteY1" fmla="*/ 10000 h 10000"/>
                    <a:gd name="connsiteX2" fmla="*/ 0 w 0"/>
                    <a:gd name="connsiteY2" fmla="*/ 0 h 10000"/>
                  </a:gdLst>
                  <a:ahLst/>
                  <a:cxnLst>
                    <a:cxn ang="0">
                      <a:pos x="connsiteX0" y="connsiteY0"/>
                    </a:cxn>
                    <a:cxn ang="0">
                      <a:pos x="connsiteX1" y="connsiteY1"/>
                    </a:cxn>
                    <a:cxn ang="0">
                      <a:pos x="connsiteX2" y="connsiteY2"/>
                    </a:cxn>
                  </a:cxnLst>
                  <a:rect l="l" t="t" r="r" b="b"/>
                  <a:pathLst>
                    <a:path h="10000">
                      <a:moveTo>
                        <a:pt x="0" y="0"/>
                      </a:moveTo>
                      <a:lnTo>
                        <a:pt x="0" y="10000"/>
                      </a:lnTo>
                      <a:lnTo>
                        <a:pt x="0" y="0"/>
                      </a:lnTo>
                      <a:close/>
                    </a:path>
                  </a:pathLst>
                </a:custGeom>
                <a:noFill/>
                <a:ln w="9525" cap="flat">
                  <a:solidFill>
                    <a:schemeClr val="tx1"/>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C8EEF83F-B1AB-496D-BB70-BD6547C83DC0}"/>
                    </a:ext>
                  </a:extLst>
                </p:cNvPr>
                <p:cNvSpPr/>
                <p:nvPr/>
              </p:nvSpPr>
              <p:spPr>
                <a:xfrm rot="3282600">
                  <a:off x="10176257" y="3249097"/>
                  <a:ext cx="0" cy="99936"/>
                </a:xfrm>
                <a:custGeom>
                  <a:avLst/>
                  <a:gdLst>
                    <a:gd name="connsiteX0" fmla="*/ -424 w 6191"/>
                    <a:gd name="connsiteY0" fmla="*/ -134 h 47434"/>
                    <a:gd name="connsiteX1" fmla="*/ 5767 w 6191"/>
                    <a:gd name="connsiteY1" fmla="*/ -134 h 47434"/>
                    <a:gd name="connsiteX2" fmla="*/ 5767 w 6191"/>
                    <a:gd name="connsiteY2" fmla="*/ 47300 h 47434"/>
                    <a:gd name="connsiteX3" fmla="*/ -424 w 6191"/>
                    <a:gd name="connsiteY3" fmla="*/ 47300 h 47434"/>
                    <a:gd name="connsiteX0" fmla="*/ 0 w 10000"/>
                    <a:gd name="connsiteY0" fmla="*/ 0 h 10000"/>
                    <a:gd name="connsiteX1" fmla="*/ 10000 w 10000"/>
                    <a:gd name="connsiteY1" fmla="*/ 10000 h 10000"/>
                    <a:gd name="connsiteX2" fmla="*/ 0 w 10000"/>
                    <a:gd name="connsiteY2" fmla="*/ 10000 h 10000"/>
                    <a:gd name="connsiteX3" fmla="*/ 0 w 10000"/>
                    <a:gd name="connsiteY3" fmla="*/ 0 h 10000"/>
                    <a:gd name="connsiteX0" fmla="*/ 0 w 0"/>
                    <a:gd name="connsiteY0" fmla="*/ 0 h 10000"/>
                    <a:gd name="connsiteX1" fmla="*/ 0 w 0"/>
                    <a:gd name="connsiteY1" fmla="*/ 10000 h 10000"/>
                    <a:gd name="connsiteX2" fmla="*/ 0 w 0"/>
                    <a:gd name="connsiteY2" fmla="*/ 0 h 10000"/>
                  </a:gdLst>
                  <a:ahLst/>
                  <a:cxnLst>
                    <a:cxn ang="0">
                      <a:pos x="connsiteX0" y="connsiteY0"/>
                    </a:cxn>
                    <a:cxn ang="0">
                      <a:pos x="connsiteX1" y="connsiteY1"/>
                    </a:cxn>
                    <a:cxn ang="0">
                      <a:pos x="connsiteX2" y="connsiteY2"/>
                    </a:cxn>
                  </a:cxnLst>
                  <a:rect l="l" t="t" r="r" b="b"/>
                  <a:pathLst>
                    <a:path h="10000">
                      <a:moveTo>
                        <a:pt x="0" y="0"/>
                      </a:moveTo>
                      <a:lnTo>
                        <a:pt x="0" y="10000"/>
                      </a:lnTo>
                      <a:lnTo>
                        <a:pt x="0" y="0"/>
                      </a:lnTo>
                      <a:close/>
                    </a:path>
                  </a:pathLst>
                </a:custGeom>
                <a:noFill/>
                <a:ln w="9525" cap="flat">
                  <a:solidFill>
                    <a:schemeClr val="tx1"/>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0E8BA92-D1B1-4362-AD3F-2A01EA33E328}"/>
                    </a:ext>
                  </a:extLst>
                </p:cNvPr>
                <p:cNvSpPr/>
                <p:nvPr/>
              </p:nvSpPr>
              <p:spPr>
                <a:xfrm rot="8660125">
                  <a:off x="10375423" y="3475357"/>
                  <a:ext cx="0" cy="45720"/>
                </a:xfrm>
                <a:custGeom>
                  <a:avLst/>
                  <a:gdLst>
                    <a:gd name="connsiteX0" fmla="*/ -424 w 6191"/>
                    <a:gd name="connsiteY0" fmla="*/ -134 h 47434"/>
                    <a:gd name="connsiteX1" fmla="*/ 5767 w 6191"/>
                    <a:gd name="connsiteY1" fmla="*/ -134 h 47434"/>
                    <a:gd name="connsiteX2" fmla="*/ 5767 w 6191"/>
                    <a:gd name="connsiteY2" fmla="*/ 47300 h 47434"/>
                    <a:gd name="connsiteX3" fmla="*/ -424 w 6191"/>
                    <a:gd name="connsiteY3" fmla="*/ 47300 h 47434"/>
                    <a:gd name="connsiteX0" fmla="*/ 0 w 10000"/>
                    <a:gd name="connsiteY0" fmla="*/ 0 h 10000"/>
                    <a:gd name="connsiteX1" fmla="*/ 10000 w 10000"/>
                    <a:gd name="connsiteY1" fmla="*/ 10000 h 10000"/>
                    <a:gd name="connsiteX2" fmla="*/ 0 w 10000"/>
                    <a:gd name="connsiteY2" fmla="*/ 10000 h 10000"/>
                    <a:gd name="connsiteX3" fmla="*/ 0 w 10000"/>
                    <a:gd name="connsiteY3" fmla="*/ 0 h 10000"/>
                    <a:gd name="connsiteX0" fmla="*/ 0 w 0"/>
                    <a:gd name="connsiteY0" fmla="*/ 0 h 10000"/>
                    <a:gd name="connsiteX1" fmla="*/ 0 w 0"/>
                    <a:gd name="connsiteY1" fmla="*/ 10000 h 10000"/>
                    <a:gd name="connsiteX2" fmla="*/ 0 w 0"/>
                    <a:gd name="connsiteY2" fmla="*/ 0 h 10000"/>
                  </a:gdLst>
                  <a:ahLst/>
                  <a:cxnLst>
                    <a:cxn ang="0">
                      <a:pos x="connsiteX0" y="connsiteY0"/>
                    </a:cxn>
                    <a:cxn ang="0">
                      <a:pos x="connsiteX1" y="connsiteY1"/>
                    </a:cxn>
                    <a:cxn ang="0">
                      <a:pos x="connsiteX2" y="connsiteY2"/>
                    </a:cxn>
                  </a:cxnLst>
                  <a:rect l="l" t="t" r="r" b="b"/>
                  <a:pathLst>
                    <a:path h="10000">
                      <a:moveTo>
                        <a:pt x="0" y="0"/>
                      </a:moveTo>
                      <a:lnTo>
                        <a:pt x="0" y="10000"/>
                      </a:lnTo>
                      <a:lnTo>
                        <a:pt x="0" y="0"/>
                      </a:lnTo>
                      <a:close/>
                    </a:path>
                  </a:pathLst>
                </a:custGeom>
                <a:noFill/>
                <a:ln w="9525" cap="flat">
                  <a:solidFill>
                    <a:schemeClr val="tx1"/>
                  </a:solidFill>
                  <a:prstDash val="solid"/>
                  <a:miter/>
                </a:ln>
              </p:spPr>
              <p:txBody>
                <a:bodyPr rtlCol="0" anchor="ctr"/>
                <a:lstStyle/>
                <a:p>
                  <a:endParaRPr lang="en-US"/>
                </a:p>
              </p:txBody>
            </p:sp>
          </p:grpSp>
          <p:grpSp>
            <p:nvGrpSpPr>
              <p:cNvPr id="283" name="Group 282">
                <a:extLst>
                  <a:ext uri="{FF2B5EF4-FFF2-40B4-BE49-F238E27FC236}">
                    <a16:creationId xmlns:a16="http://schemas.microsoft.com/office/drawing/2014/main" id="{0817E7A1-ABC9-4F5A-81A7-790A8AC2691D}"/>
                  </a:ext>
                </a:extLst>
              </p:cNvPr>
              <p:cNvGrpSpPr/>
              <p:nvPr/>
            </p:nvGrpSpPr>
            <p:grpSpPr>
              <a:xfrm>
                <a:off x="8751507" y="3026868"/>
                <a:ext cx="441715" cy="941473"/>
                <a:chOff x="9351892" y="3167135"/>
                <a:chExt cx="441715" cy="941473"/>
              </a:xfrm>
            </p:grpSpPr>
            <p:sp>
              <p:nvSpPr>
                <p:cNvPr id="212" name="Freeform: Shape 211">
                  <a:extLst>
                    <a:ext uri="{FF2B5EF4-FFF2-40B4-BE49-F238E27FC236}">
                      <a16:creationId xmlns:a16="http://schemas.microsoft.com/office/drawing/2014/main" id="{F9AD9635-7FE4-47A1-BD7B-E2B6440EF4DE}"/>
                    </a:ext>
                  </a:extLst>
                </p:cNvPr>
                <p:cNvSpPr/>
                <p:nvPr/>
              </p:nvSpPr>
              <p:spPr>
                <a:xfrm>
                  <a:off x="9395458" y="3410566"/>
                  <a:ext cx="358142" cy="339903"/>
                </a:xfrm>
                <a:custGeom>
                  <a:avLst/>
                  <a:gdLst>
                    <a:gd name="connsiteX0" fmla="*/ 198934 w 218598"/>
                    <a:gd name="connsiteY0" fmla="*/ -134 h 165258"/>
                    <a:gd name="connsiteX1" fmla="*/ 218175 w 218598"/>
                    <a:gd name="connsiteY1" fmla="*/ -134 h 165258"/>
                    <a:gd name="connsiteX2" fmla="*/ 218175 w 218598"/>
                    <a:gd name="connsiteY2" fmla="*/ 165125 h 165258"/>
                    <a:gd name="connsiteX3" fmla="*/ 198934 w 218598"/>
                    <a:gd name="connsiteY3" fmla="*/ 165125 h 165258"/>
                    <a:gd name="connsiteX4" fmla="*/ 18816 w 218598"/>
                    <a:gd name="connsiteY4" fmla="*/ 165125 h 165258"/>
                    <a:gd name="connsiteX5" fmla="*/ -424 w 218598"/>
                    <a:gd name="connsiteY5" fmla="*/ 165125 h 165258"/>
                    <a:gd name="connsiteX6" fmla="*/ -424 w 218598"/>
                    <a:gd name="connsiteY6" fmla="*/ -134 h 165258"/>
                    <a:gd name="connsiteX7" fmla="*/ 18816 w 218598"/>
                    <a:gd name="connsiteY7" fmla="*/ -134 h 16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98" h="165258">
                      <a:moveTo>
                        <a:pt x="198934" y="-134"/>
                      </a:moveTo>
                      <a:cubicBezTo>
                        <a:pt x="209560" y="-134"/>
                        <a:pt x="218175" y="-134"/>
                        <a:pt x="218175" y="-134"/>
                      </a:cubicBezTo>
                      <a:lnTo>
                        <a:pt x="218175" y="165125"/>
                      </a:lnTo>
                      <a:cubicBezTo>
                        <a:pt x="218175" y="165125"/>
                        <a:pt x="209560" y="165125"/>
                        <a:pt x="198934" y="165125"/>
                      </a:cubicBezTo>
                      <a:lnTo>
                        <a:pt x="18816" y="165125"/>
                      </a:lnTo>
                      <a:cubicBezTo>
                        <a:pt x="8190" y="165125"/>
                        <a:pt x="-424" y="165125"/>
                        <a:pt x="-424" y="165125"/>
                      </a:cubicBezTo>
                      <a:lnTo>
                        <a:pt x="-424" y="-134"/>
                      </a:lnTo>
                      <a:cubicBezTo>
                        <a:pt x="-424" y="-134"/>
                        <a:pt x="8190" y="-134"/>
                        <a:pt x="18816" y="-134"/>
                      </a:cubicBezTo>
                      <a:close/>
                    </a:path>
                  </a:pathLst>
                </a:custGeom>
                <a:solidFill>
                  <a:srgbClr val="FCFBF9"/>
                </a:solidFill>
                <a:ln w="12700" cap="flat">
                  <a:solidFill>
                    <a:schemeClr val="tx1"/>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26ADD36-2F5D-479E-8C7A-FA988F702B9F}"/>
                    </a:ext>
                  </a:extLst>
                </p:cNvPr>
                <p:cNvSpPr/>
                <p:nvPr/>
              </p:nvSpPr>
              <p:spPr>
                <a:xfrm rot="10800000">
                  <a:off x="9395458" y="3167135"/>
                  <a:ext cx="88086" cy="200088"/>
                </a:xfrm>
                <a:custGeom>
                  <a:avLst/>
                  <a:gdLst>
                    <a:gd name="connsiteX0" fmla="*/ 191983 w 191983"/>
                    <a:gd name="connsiteY0" fmla="*/ 851094 h 851094"/>
                    <a:gd name="connsiteX1" fmla="*/ 146239 w 191983"/>
                    <a:gd name="connsiteY1" fmla="*/ 851094 h 851094"/>
                    <a:gd name="connsiteX2" fmla="*/ 146239 w 191983"/>
                    <a:gd name="connsiteY2" fmla="*/ 418575 h 851094"/>
                    <a:gd name="connsiteX3" fmla="*/ 43850 w 191983"/>
                    <a:gd name="connsiteY3" fmla="*/ 418575 h 851094"/>
                    <a:gd name="connsiteX4" fmla="*/ 43850 w 191983"/>
                    <a:gd name="connsiteY4" fmla="*/ 851094 h 851094"/>
                    <a:gd name="connsiteX5" fmla="*/ 0 w 191983"/>
                    <a:gd name="connsiteY5" fmla="*/ 851094 h 851094"/>
                    <a:gd name="connsiteX6" fmla="*/ 0 w 191983"/>
                    <a:gd name="connsiteY6" fmla="*/ 0 h 851094"/>
                    <a:gd name="connsiteX7" fmla="*/ 191983 w 191983"/>
                    <a:gd name="connsiteY7" fmla="*/ 0 h 851094"/>
                    <a:gd name="connsiteX0" fmla="*/ 191983 w 191983"/>
                    <a:gd name="connsiteY0" fmla="*/ 851094 h 851094"/>
                    <a:gd name="connsiteX1" fmla="*/ 146239 w 191983"/>
                    <a:gd name="connsiteY1" fmla="*/ 851094 h 851094"/>
                    <a:gd name="connsiteX2" fmla="*/ 146239 w 191983"/>
                    <a:gd name="connsiteY2" fmla="*/ 418575 h 851094"/>
                    <a:gd name="connsiteX3" fmla="*/ 43850 w 191983"/>
                    <a:gd name="connsiteY3" fmla="*/ 418575 h 851094"/>
                    <a:gd name="connsiteX4" fmla="*/ 43850 w 191983"/>
                    <a:gd name="connsiteY4" fmla="*/ 851094 h 851094"/>
                    <a:gd name="connsiteX5" fmla="*/ 0 w 191983"/>
                    <a:gd name="connsiteY5" fmla="*/ 851094 h 851094"/>
                    <a:gd name="connsiteX6" fmla="*/ 0 w 191983"/>
                    <a:gd name="connsiteY6" fmla="*/ 0 h 851094"/>
                    <a:gd name="connsiteX7" fmla="*/ 97474 w 191983"/>
                    <a:gd name="connsiteY7" fmla="*/ 574 h 851094"/>
                    <a:gd name="connsiteX8" fmla="*/ 191983 w 191983"/>
                    <a:gd name="connsiteY8" fmla="*/ 0 h 851094"/>
                    <a:gd name="connsiteX9" fmla="*/ 191983 w 191983"/>
                    <a:gd name="connsiteY9" fmla="*/ 851094 h 851094"/>
                    <a:gd name="connsiteX0" fmla="*/ 97474 w 296767"/>
                    <a:gd name="connsiteY0" fmla="*/ 574 h 851094"/>
                    <a:gd name="connsiteX1" fmla="*/ 191983 w 296767"/>
                    <a:gd name="connsiteY1" fmla="*/ 0 h 851094"/>
                    <a:gd name="connsiteX2" fmla="*/ 191983 w 296767"/>
                    <a:gd name="connsiteY2" fmla="*/ 851094 h 851094"/>
                    <a:gd name="connsiteX3" fmla="*/ 146239 w 296767"/>
                    <a:gd name="connsiteY3" fmla="*/ 851094 h 851094"/>
                    <a:gd name="connsiteX4" fmla="*/ 146239 w 296767"/>
                    <a:gd name="connsiteY4" fmla="*/ 418575 h 851094"/>
                    <a:gd name="connsiteX5" fmla="*/ 43850 w 296767"/>
                    <a:gd name="connsiteY5" fmla="*/ 418575 h 851094"/>
                    <a:gd name="connsiteX6" fmla="*/ 43850 w 296767"/>
                    <a:gd name="connsiteY6" fmla="*/ 851094 h 851094"/>
                    <a:gd name="connsiteX7" fmla="*/ 0 w 296767"/>
                    <a:gd name="connsiteY7" fmla="*/ 851094 h 851094"/>
                    <a:gd name="connsiteX8" fmla="*/ 0 w 296767"/>
                    <a:gd name="connsiteY8" fmla="*/ 0 h 851094"/>
                    <a:gd name="connsiteX9" fmla="*/ 296767 w 296767"/>
                    <a:gd name="connsiteY9" fmla="*/ 389523 h 851094"/>
                    <a:gd name="connsiteX0" fmla="*/ 191983 w 296767"/>
                    <a:gd name="connsiteY0" fmla="*/ 0 h 851094"/>
                    <a:gd name="connsiteX1" fmla="*/ 191983 w 296767"/>
                    <a:gd name="connsiteY1" fmla="*/ 851094 h 851094"/>
                    <a:gd name="connsiteX2" fmla="*/ 146239 w 296767"/>
                    <a:gd name="connsiteY2" fmla="*/ 851094 h 851094"/>
                    <a:gd name="connsiteX3" fmla="*/ 146239 w 296767"/>
                    <a:gd name="connsiteY3" fmla="*/ 418575 h 851094"/>
                    <a:gd name="connsiteX4" fmla="*/ 43850 w 296767"/>
                    <a:gd name="connsiteY4" fmla="*/ 418575 h 851094"/>
                    <a:gd name="connsiteX5" fmla="*/ 43850 w 296767"/>
                    <a:gd name="connsiteY5" fmla="*/ 851094 h 851094"/>
                    <a:gd name="connsiteX6" fmla="*/ 0 w 296767"/>
                    <a:gd name="connsiteY6" fmla="*/ 851094 h 851094"/>
                    <a:gd name="connsiteX7" fmla="*/ 0 w 296767"/>
                    <a:gd name="connsiteY7" fmla="*/ 0 h 851094"/>
                    <a:gd name="connsiteX8" fmla="*/ 296767 w 296767"/>
                    <a:gd name="connsiteY8" fmla="*/ 389523 h 851094"/>
                    <a:gd name="connsiteX0" fmla="*/ 191983 w 191983"/>
                    <a:gd name="connsiteY0" fmla="*/ 0 h 851094"/>
                    <a:gd name="connsiteX1" fmla="*/ 191983 w 191983"/>
                    <a:gd name="connsiteY1" fmla="*/ 851094 h 851094"/>
                    <a:gd name="connsiteX2" fmla="*/ 146239 w 191983"/>
                    <a:gd name="connsiteY2" fmla="*/ 851094 h 851094"/>
                    <a:gd name="connsiteX3" fmla="*/ 146239 w 191983"/>
                    <a:gd name="connsiteY3" fmla="*/ 418575 h 851094"/>
                    <a:gd name="connsiteX4" fmla="*/ 43850 w 191983"/>
                    <a:gd name="connsiteY4" fmla="*/ 418575 h 851094"/>
                    <a:gd name="connsiteX5" fmla="*/ 43850 w 191983"/>
                    <a:gd name="connsiteY5" fmla="*/ 851094 h 851094"/>
                    <a:gd name="connsiteX6" fmla="*/ 0 w 191983"/>
                    <a:gd name="connsiteY6" fmla="*/ 851094 h 851094"/>
                    <a:gd name="connsiteX7" fmla="*/ 0 w 191983"/>
                    <a:gd name="connsiteY7" fmla="*/ 0 h 85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983" h="851094">
                      <a:moveTo>
                        <a:pt x="191983" y="0"/>
                      </a:moveTo>
                      <a:lnTo>
                        <a:pt x="191983" y="851094"/>
                      </a:lnTo>
                      <a:lnTo>
                        <a:pt x="146239" y="851094"/>
                      </a:lnTo>
                      <a:lnTo>
                        <a:pt x="146239" y="418575"/>
                      </a:lnTo>
                      <a:lnTo>
                        <a:pt x="43850" y="418575"/>
                      </a:lnTo>
                      <a:lnTo>
                        <a:pt x="43850" y="851094"/>
                      </a:lnTo>
                      <a:lnTo>
                        <a:pt x="0" y="851094"/>
                      </a:lnTo>
                      <a:lnTo>
                        <a:pt x="0" y="0"/>
                      </a:lnTo>
                    </a:path>
                  </a:pathLst>
                </a:custGeom>
                <a:solidFill>
                  <a:srgbClr val="FCFBF9"/>
                </a:solidFill>
                <a:ln w="952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4" name="Freeform: Shape 253">
                  <a:extLst>
                    <a:ext uri="{FF2B5EF4-FFF2-40B4-BE49-F238E27FC236}">
                      <a16:creationId xmlns:a16="http://schemas.microsoft.com/office/drawing/2014/main" id="{DF95C320-F91B-436E-BBE4-BCB622EEA260}"/>
                    </a:ext>
                  </a:extLst>
                </p:cNvPr>
                <p:cNvSpPr/>
                <p:nvPr/>
              </p:nvSpPr>
              <p:spPr>
                <a:xfrm>
                  <a:off x="9351892" y="3364235"/>
                  <a:ext cx="441715" cy="744373"/>
                </a:xfrm>
                <a:custGeom>
                  <a:avLst/>
                  <a:gdLst>
                    <a:gd name="connsiteX0" fmla="*/ 485600 w 514350"/>
                    <a:gd name="connsiteY0" fmla="*/ 866406 h 866775"/>
                    <a:gd name="connsiteX1" fmla="*/ 28400 w 514350"/>
                    <a:gd name="connsiteY1" fmla="*/ 866406 h 866775"/>
                    <a:gd name="connsiteX2" fmla="*/ -175 w 514350"/>
                    <a:gd name="connsiteY2" fmla="*/ 837517 h 866775"/>
                    <a:gd name="connsiteX3" fmla="*/ -175 w 514350"/>
                    <a:gd name="connsiteY3" fmla="*/ 28520 h 866775"/>
                    <a:gd name="connsiteX4" fmla="*/ 28400 w 514350"/>
                    <a:gd name="connsiteY4" fmla="*/ -369 h 866775"/>
                    <a:gd name="connsiteX5" fmla="*/ 485600 w 514350"/>
                    <a:gd name="connsiteY5" fmla="*/ -369 h 866775"/>
                    <a:gd name="connsiteX6" fmla="*/ 514175 w 514350"/>
                    <a:gd name="connsiteY6" fmla="*/ 28520 h 866775"/>
                    <a:gd name="connsiteX7" fmla="*/ 514175 w 514350"/>
                    <a:gd name="connsiteY7" fmla="*/ 837517 h 866775"/>
                    <a:gd name="connsiteX8" fmla="*/ 485600 w 514350"/>
                    <a:gd name="connsiteY8" fmla="*/ 866406 h 866775"/>
                    <a:gd name="connsiteX9" fmla="*/ 199850 w 514350"/>
                    <a:gd name="connsiteY9" fmla="*/ 750839 h 866775"/>
                    <a:gd name="connsiteX10" fmla="*/ 314150 w 514350"/>
                    <a:gd name="connsiteY10" fmla="*/ 750839 h 866775"/>
                    <a:gd name="connsiteX11" fmla="*/ 327409 w 514350"/>
                    <a:gd name="connsiteY11" fmla="*/ 335473 h 866775"/>
                    <a:gd name="connsiteX12" fmla="*/ 186591 w 514350"/>
                    <a:gd name="connsiteY12" fmla="*/ 245567 h 866775"/>
                    <a:gd name="connsiteX13" fmla="*/ 186591 w 514350"/>
                    <a:gd name="connsiteY13" fmla="*/ 425618 h 866775"/>
                    <a:gd name="connsiteX14" fmla="*/ 327409 w 514350"/>
                    <a:gd name="connsiteY14" fmla="*/ 335473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 name="connsiteX11" fmla="*/ 186766 w 514350"/>
                    <a:gd name="connsiteY11" fmla="*/ 425987 h 866775"/>
                    <a:gd name="connsiteX12" fmla="*/ 186766 w 514350"/>
                    <a:gd name="connsiteY12" fmla="*/ 245936 h 866775"/>
                    <a:gd name="connsiteX13" fmla="*/ 186766 w 514350"/>
                    <a:gd name="connsiteY13" fmla="*/ 425987 h 866775"/>
                    <a:gd name="connsiteX0" fmla="*/ 485775 w 514350"/>
                    <a:gd name="connsiteY0" fmla="*/ 866775 h 866775"/>
                    <a:gd name="connsiteX1" fmla="*/ 28575 w 514350"/>
                    <a:gd name="connsiteY1" fmla="*/ 866775 h 866775"/>
                    <a:gd name="connsiteX2" fmla="*/ 0 w 514350"/>
                    <a:gd name="connsiteY2" fmla="*/ 837886 h 866775"/>
                    <a:gd name="connsiteX3" fmla="*/ 0 w 514350"/>
                    <a:gd name="connsiteY3" fmla="*/ 28889 h 866775"/>
                    <a:gd name="connsiteX4" fmla="*/ 28575 w 514350"/>
                    <a:gd name="connsiteY4" fmla="*/ 0 h 866775"/>
                    <a:gd name="connsiteX5" fmla="*/ 485775 w 514350"/>
                    <a:gd name="connsiteY5" fmla="*/ 0 h 866775"/>
                    <a:gd name="connsiteX6" fmla="*/ 514350 w 514350"/>
                    <a:gd name="connsiteY6" fmla="*/ 28889 h 866775"/>
                    <a:gd name="connsiteX7" fmla="*/ 514350 w 514350"/>
                    <a:gd name="connsiteY7" fmla="*/ 837886 h 866775"/>
                    <a:gd name="connsiteX8" fmla="*/ 485775 w 514350"/>
                    <a:gd name="connsiteY8" fmla="*/ 866775 h 866775"/>
                    <a:gd name="connsiteX9" fmla="*/ 200025 w 514350"/>
                    <a:gd name="connsiteY9" fmla="*/ 751208 h 866775"/>
                    <a:gd name="connsiteX10" fmla="*/ 314325 w 514350"/>
                    <a:gd name="connsiteY10" fmla="*/ 751208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866775">
                      <a:moveTo>
                        <a:pt x="485775" y="866775"/>
                      </a:moveTo>
                      <a:lnTo>
                        <a:pt x="28575" y="866775"/>
                      </a:lnTo>
                      <a:cubicBezTo>
                        <a:pt x="12802" y="866775"/>
                        <a:pt x="0" y="853830"/>
                        <a:pt x="0" y="837886"/>
                      </a:cubicBezTo>
                      <a:lnTo>
                        <a:pt x="0" y="28889"/>
                      </a:lnTo>
                      <a:cubicBezTo>
                        <a:pt x="0" y="12945"/>
                        <a:pt x="12802" y="0"/>
                        <a:pt x="28575" y="0"/>
                      </a:cubicBezTo>
                      <a:lnTo>
                        <a:pt x="485775" y="0"/>
                      </a:lnTo>
                      <a:cubicBezTo>
                        <a:pt x="501548" y="0"/>
                        <a:pt x="514350" y="12945"/>
                        <a:pt x="514350" y="28889"/>
                      </a:cubicBezTo>
                      <a:lnTo>
                        <a:pt x="514350" y="837886"/>
                      </a:lnTo>
                      <a:cubicBezTo>
                        <a:pt x="514350" y="853830"/>
                        <a:pt x="501548" y="866775"/>
                        <a:pt x="485775" y="866775"/>
                      </a:cubicBezTo>
                      <a:close/>
                      <a:moveTo>
                        <a:pt x="200025" y="751208"/>
                      </a:moveTo>
                      <a:lnTo>
                        <a:pt x="314325" y="751208"/>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Graphic 1">
                  <a:extLst>
                    <a:ext uri="{FF2B5EF4-FFF2-40B4-BE49-F238E27FC236}">
                      <a16:creationId xmlns:a16="http://schemas.microsoft.com/office/drawing/2014/main" id="{18527C3C-C92D-41BE-BDC4-06F8DEB78EB2}"/>
                    </a:ext>
                  </a:extLst>
                </p:cNvPr>
                <p:cNvSpPr/>
                <p:nvPr/>
              </p:nvSpPr>
              <p:spPr>
                <a:xfrm>
                  <a:off x="9526427" y="3493535"/>
                  <a:ext cx="96204" cy="135818"/>
                </a:xfrm>
                <a:custGeom>
                  <a:avLst/>
                  <a:gdLst>
                    <a:gd name="connsiteX0" fmla="*/ 169926 w 161925"/>
                    <a:gd name="connsiteY0" fmla="*/ 151733 h 228600"/>
                    <a:gd name="connsiteX1" fmla="*/ 84963 w 161925"/>
                    <a:gd name="connsiteY1" fmla="*/ 236696 h 228600"/>
                    <a:gd name="connsiteX2" fmla="*/ 0 w 161925"/>
                    <a:gd name="connsiteY2" fmla="*/ 151733 h 228600"/>
                    <a:gd name="connsiteX3" fmla="*/ 12097 w 161925"/>
                    <a:gd name="connsiteY3" fmla="*/ 108204 h 228600"/>
                    <a:gd name="connsiteX4" fmla="*/ 12954 w 161925"/>
                    <a:gd name="connsiteY4" fmla="*/ 106871 h 228600"/>
                    <a:gd name="connsiteX5" fmla="*/ 16383 w 161925"/>
                    <a:gd name="connsiteY5" fmla="*/ 101822 h 228600"/>
                    <a:gd name="connsiteX6" fmla="*/ 84963 w 161925"/>
                    <a:gd name="connsiteY6" fmla="*/ 0 h 228600"/>
                    <a:gd name="connsiteX7" fmla="*/ 153734 w 161925"/>
                    <a:gd name="connsiteY7" fmla="*/ 101918 h 228600"/>
                    <a:gd name="connsiteX8" fmla="*/ 156972 w 161925"/>
                    <a:gd name="connsiteY8" fmla="*/ 106680 h 228600"/>
                    <a:gd name="connsiteX9" fmla="*/ 157925 w 161925"/>
                    <a:gd name="connsiteY9" fmla="*/ 108204 h 228600"/>
                    <a:gd name="connsiteX10" fmla="*/ 169926 w 161925"/>
                    <a:gd name="connsiteY10" fmla="*/ 151733 h 228600"/>
                    <a:gd name="connsiteX11" fmla="*/ 107061 w 161925"/>
                    <a:gd name="connsiteY11" fmla="*/ 198215 h 228600"/>
                    <a:gd name="connsiteX12" fmla="*/ 138113 w 161925"/>
                    <a:gd name="connsiteY12" fmla="*/ 14992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228600">
                      <a:moveTo>
                        <a:pt x="169926" y="151733"/>
                      </a:moveTo>
                      <a:cubicBezTo>
                        <a:pt x="169926" y="198692"/>
                        <a:pt x="131921" y="236696"/>
                        <a:pt x="84963" y="236696"/>
                      </a:cubicBezTo>
                      <a:cubicBezTo>
                        <a:pt x="38005" y="236696"/>
                        <a:pt x="0" y="198692"/>
                        <a:pt x="0" y="151733"/>
                      </a:cubicBezTo>
                      <a:cubicBezTo>
                        <a:pt x="0" y="135827"/>
                        <a:pt x="4477" y="120968"/>
                        <a:pt x="12097" y="108204"/>
                      </a:cubicBezTo>
                      <a:lnTo>
                        <a:pt x="12954" y="106871"/>
                      </a:lnTo>
                      <a:cubicBezTo>
                        <a:pt x="14002" y="105156"/>
                        <a:pt x="15145" y="103442"/>
                        <a:pt x="16383" y="101822"/>
                      </a:cubicBezTo>
                      <a:lnTo>
                        <a:pt x="84963" y="0"/>
                      </a:lnTo>
                      <a:lnTo>
                        <a:pt x="153734" y="101918"/>
                      </a:lnTo>
                      <a:cubicBezTo>
                        <a:pt x="154877" y="103442"/>
                        <a:pt x="155924" y="105061"/>
                        <a:pt x="156972" y="106680"/>
                      </a:cubicBezTo>
                      <a:lnTo>
                        <a:pt x="157925" y="108204"/>
                      </a:lnTo>
                      <a:cubicBezTo>
                        <a:pt x="165449" y="120968"/>
                        <a:pt x="169926" y="135827"/>
                        <a:pt x="169926" y="151733"/>
                      </a:cubicBezTo>
                      <a:close/>
                      <a:moveTo>
                        <a:pt x="107061" y="198215"/>
                      </a:moveTo>
                      <a:cubicBezTo>
                        <a:pt x="125349" y="189833"/>
                        <a:pt x="138113" y="171355"/>
                        <a:pt x="138113" y="149924"/>
                      </a:cubicBezTo>
                    </a:path>
                  </a:pathLst>
                </a:custGeom>
                <a:noFill/>
                <a:ln w="9525" cap="sq">
                  <a:solidFill>
                    <a:schemeClr val="accent1"/>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E3034D8-287B-48F5-8BAB-8F497814DCE4}"/>
                    </a:ext>
                  </a:extLst>
                </p:cNvPr>
                <p:cNvSpPr/>
                <p:nvPr/>
              </p:nvSpPr>
              <p:spPr>
                <a:xfrm rot="16200000">
                  <a:off x="9652467" y="3973674"/>
                  <a:ext cx="70272" cy="66772"/>
                </a:xfrm>
                <a:custGeom>
                  <a:avLst/>
                  <a:gdLst>
                    <a:gd name="connsiteX0" fmla="*/ 81093 w 81728"/>
                    <a:gd name="connsiteY0" fmla="*/ 4916 h 77657"/>
                    <a:gd name="connsiteX1" fmla="*/ 49471 w 81728"/>
                    <a:gd name="connsiteY1" fmla="*/ 75211 h 77657"/>
                    <a:gd name="connsiteX2" fmla="*/ 44470 w 81728"/>
                    <a:gd name="connsiteY2" fmla="*/ 77221 h 77657"/>
                    <a:gd name="connsiteX3" fmla="*/ 42708 w 81728"/>
                    <a:gd name="connsiteY3" fmla="*/ 75687 h 77657"/>
                    <a:gd name="connsiteX4" fmla="*/ 226 w 81728"/>
                    <a:gd name="connsiteY4" fmla="*/ 6440 h 77657"/>
                    <a:gd name="connsiteX5" fmla="*/ 1198 w 81728"/>
                    <a:gd name="connsiteY5" fmla="*/ 1278 h 77657"/>
                    <a:gd name="connsiteX6" fmla="*/ 3369 w 81728"/>
                    <a:gd name="connsiteY6" fmla="*/ 630 h 77657"/>
                    <a:gd name="connsiteX7" fmla="*/ 77379 w 81728"/>
                    <a:gd name="connsiteY7" fmla="*/ -132 h 77657"/>
                    <a:gd name="connsiteX8" fmla="*/ 81303 w 81728"/>
                    <a:gd name="connsiteY8" fmla="*/ 3564 h 77657"/>
                    <a:gd name="connsiteX9" fmla="*/ 81093 w 81728"/>
                    <a:gd name="connsiteY9" fmla="*/ 4916 h 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28" h="77657">
                      <a:moveTo>
                        <a:pt x="81093" y="4916"/>
                      </a:moveTo>
                      <a:lnTo>
                        <a:pt x="49471" y="75211"/>
                      </a:lnTo>
                      <a:cubicBezTo>
                        <a:pt x="48642" y="77144"/>
                        <a:pt x="46403" y="78040"/>
                        <a:pt x="44470" y="77221"/>
                      </a:cubicBezTo>
                      <a:cubicBezTo>
                        <a:pt x="43736" y="76906"/>
                        <a:pt x="43117" y="76373"/>
                        <a:pt x="42708" y="75687"/>
                      </a:cubicBezTo>
                      <a:lnTo>
                        <a:pt x="226" y="6440"/>
                      </a:lnTo>
                      <a:cubicBezTo>
                        <a:pt x="-936" y="4745"/>
                        <a:pt x="-497" y="2430"/>
                        <a:pt x="1198" y="1278"/>
                      </a:cubicBezTo>
                      <a:cubicBezTo>
                        <a:pt x="1836" y="840"/>
                        <a:pt x="2598" y="611"/>
                        <a:pt x="3369" y="630"/>
                      </a:cubicBezTo>
                      <a:lnTo>
                        <a:pt x="77379" y="-132"/>
                      </a:lnTo>
                      <a:cubicBezTo>
                        <a:pt x="79484" y="-199"/>
                        <a:pt x="81236" y="1459"/>
                        <a:pt x="81303" y="3564"/>
                      </a:cubicBezTo>
                      <a:cubicBezTo>
                        <a:pt x="81313" y="4021"/>
                        <a:pt x="81246" y="4478"/>
                        <a:pt x="81093" y="4916"/>
                      </a:cubicBezTo>
                      <a:close/>
                    </a:path>
                  </a:pathLst>
                </a:custGeom>
                <a:noFill/>
                <a:ln w="9525" cap="flat">
                  <a:solidFill>
                    <a:schemeClr val="tx1"/>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095DBA8-F8AE-4480-B329-14D43010984C}"/>
                    </a:ext>
                  </a:extLst>
                </p:cNvPr>
                <p:cNvSpPr/>
                <p:nvPr/>
              </p:nvSpPr>
              <p:spPr>
                <a:xfrm rot="5400000" flipH="1">
                  <a:off x="9422760" y="3973674"/>
                  <a:ext cx="70272" cy="66772"/>
                </a:xfrm>
                <a:custGeom>
                  <a:avLst/>
                  <a:gdLst>
                    <a:gd name="connsiteX0" fmla="*/ 81093 w 81728"/>
                    <a:gd name="connsiteY0" fmla="*/ 4916 h 77657"/>
                    <a:gd name="connsiteX1" fmla="*/ 49471 w 81728"/>
                    <a:gd name="connsiteY1" fmla="*/ 75211 h 77657"/>
                    <a:gd name="connsiteX2" fmla="*/ 44470 w 81728"/>
                    <a:gd name="connsiteY2" fmla="*/ 77221 h 77657"/>
                    <a:gd name="connsiteX3" fmla="*/ 42708 w 81728"/>
                    <a:gd name="connsiteY3" fmla="*/ 75687 h 77657"/>
                    <a:gd name="connsiteX4" fmla="*/ 226 w 81728"/>
                    <a:gd name="connsiteY4" fmla="*/ 6440 h 77657"/>
                    <a:gd name="connsiteX5" fmla="*/ 1198 w 81728"/>
                    <a:gd name="connsiteY5" fmla="*/ 1278 h 77657"/>
                    <a:gd name="connsiteX6" fmla="*/ 3369 w 81728"/>
                    <a:gd name="connsiteY6" fmla="*/ 630 h 77657"/>
                    <a:gd name="connsiteX7" fmla="*/ 77379 w 81728"/>
                    <a:gd name="connsiteY7" fmla="*/ -132 h 77657"/>
                    <a:gd name="connsiteX8" fmla="*/ 81303 w 81728"/>
                    <a:gd name="connsiteY8" fmla="*/ 3564 h 77657"/>
                    <a:gd name="connsiteX9" fmla="*/ 81093 w 81728"/>
                    <a:gd name="connsiteY9" fmla="*/ 4916 h 7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28" h="77657">
                      <a:moveTo>
                        <a:pt x="81093" y="4916"/>
                      </a:moveTo>
                      <a:lnTo>
                        <a:pt x="49471" y="75211"/>
                      </a:lnTo>
                      <a:cubicBezTo>
                        <a:pt x="48642" y="77144"/>
                        <a:pt x="46403" y="78040"/>
                        <a:pt x="44470" y="77221"/>
                      </a:cubicBezTo>
                      <a:cubicBezTo>
                        <a:pt x="43736" y="76906"/>
                        <a:pt x="43117" y="76373"/>
                        <a:pt x="42708" y="75687"/>
                      </a:cubicBezTo>
                      <a:lnTo>
                        <a:pt x="226" y="6440"/>
                      </a:lnTo>
                      <a:cubicBezTo>
                        <a:pt x="-936" y="4745"/>
                        <a:pt x="-497" y="2430"/>
                        <a:pt x="1198" y="1278"/>
                      </a:cubicBezTo>
                      <a:cubicBezTo>
                        <a:pt x="1836" y="840"/>
                        <a:pt x="2598" y="611"/>
                        <a:pt x="3369" y="630"/>
                      </a:cubicBezTo>
                      <a:lnTo>
                        <a:pt x="77379" y="-132"/>
                      </a:lnTo>
                      <a:cubicBezTo>
                        <a:pt x="79484" y="-199"/>
                        <a:pt x="81236" y="1459"/>
                        <a:pt x="81303" y="3564"/>
                      </a:cubicBezTo>
                      <a:cubicBezTo>
                        <a:pt x="81313" y="4021"/>
                        <a:pt x="81246" y="4478"/>
                        <a:pt x="81093" y="4916"/>
                      </a:cubicBezTo>
                      <a:close/>
                    </a:path>
                  </a:pathLst>
                </a:custGeom>
                <a:noFill/>
                <a:ln w="9525" cap="flat">
                  <a:solidFill>
                    <a:schemeClr val="tx1"/>
                  </a:solidFill>
                  <a:prstDash val="solid"/>
                  <a:miter/>
                </a:ln>
              </p:spPr>
              <p:txBody>
                <a:bodyPr rtlCol="0" anchor="ctr"/>
                <a:lstStyle/>
                <a:p>
                  <a:endParaRPr lang="en-US"/>
                </a:p>
              </p:txBody>
            </p:sp>
          </p:grpSp>
          <p:sp>
            <p:nvSpPr>
              <p:cNvPr id="289" name="TextBox 288">
                <a:extLst>
                  <a:ext uri="{FF2B5EF4-FFF2-40B4-BE49-F238E27FC236}">
                    <a16:creationId xmlns:a16="http://schemas.microsoft.com/office/drawing/2014/main" id="{313908CE-72BD-4481-B522-22021217E600}"/>
                  </a:ext>
                </a:extLst>
              </p:cNvPr>
              <p:cNvSpPr txBox="1"/>
              <p:nvPr/>
            </p:nvSpPr>
            <p:spPr>
              <a:xfrm>
                <a:off x="8839116" y="3637477"/>
                <a:ext cx="287835" cy="172440"/>
              </a:xfrm>
              <a:custGeom>
                <a:avLst/>
                <a:gdLst/>
                <a:ahLst/>
                <a:cxnLst/>
                <a:rect l="l" t="t" r="r" b="b"/>
                <a:pathLst>
                  <a:path w="864264" h="517773">
                    <a:moveTo>
                      <a:pt x="503179" y="373614"/>
                    </a:moveTo>
                    <a:cubicBezTo>
                      <a:pt x="489952" y="373614"/>
                      <a:pt x="479487" y="378114"/>
                      <a:pt x="471785" y="387113"/>
                    </a:cubicBezTo>
                    <a:cubicBezTo>
                      <a:pt x="464083" y="396113"/>
                      <a:pt x="460232" y="408524"/>
                      <a:pt x="460232" y="424346"/>
                    </a:cubicBezTo>
                    <a:cubicBezTo>
                      <a:pt x="460232" y="439582"/>
                      <a:pt x="464125" y="451595"/>
                      <a:pt x="471911" y="460386"/>
                    </a:cubicBezTo>
                    <a:cubicBezTo>
                      <a:pt x="479696" y="469176"/>
                      <a:pt x="490119" y="473571"/>
                      <a:pt x="503179" y="473571"/>
                    </a:cubicBezTo>
                    <a:cubicBezTo>
                      <a:pt x="516489" y="473571"/>
                      <a:pt x="526724" y="469259"/>
                      <a:pt x="533881" y="460637"/>
                    </a:cubicBezTo>
                    <a:cubicBezTo>
                      <a:pt x="541039" y="452014"/>
                      <a:pt x="544618" y="439750"/>
                      <a:pt x="544618" y="423844"/>
                    </a:cubicBezTo>
                    <a:cubicBezTo>
                      <a:pt x="544618" y="407770"/>
                      <a:pt x="541039" y="395380"/>
                      <a:pt x="533881" y="386674"/>
                    </a:cubicBezTo>
                    <a:cubicBezTo>
                      <a:pt x="526724" y="377967"/>
                      <a:pt x="516489" y="373614"/>
                      <a:pt x="503179" y="373614"/>
                    </a:cubicBezTo>
                    <a:close/>
                    <a:moveTo>
                      <a:pt x="504686" y="356285"/>
                    </a:moveTo>
                    <a:cubicBezTo>
                      <a:pt x="523857" y="356285"/>
                      <a:pt x="538821" y="362187"/>
                      <a:pt x="549578" y="373991"/>
                    </a:cubicBezTo>
                    <a:cubicBezTo>
                      <a:pt x="560336" y="385795"/>
                      <a:pt x="565714" y="402161"/>
                      <a:pt x="565714" y="423090"/>
                    </a:cubicBezTo>
                    <a:cubicBezTo>
                      <a:pt x="565714" y="443600"/>
                      <a:pt x="559917" y="460030"/>
                      <a:pt x="548322" y="472378"/>
                    </a:cubicBezTo>
                    <a:cubicBezTo>
                      <a:pt x="536728" y="484726"/>
                      <a:pt x="521178" y="490900"/>
                      <a:pt x="501672" y="490900"/>
                    </a:cubicBezTo>
                    <a:cubicBezTo>
                      <a:pt x="482668" y="490900"/>
                      <a:pt x="467495" y="484893"/>
                      <a:pt x="456151" y="472880"/>
                    </a:cubicBezTo>
                    <a:cubicBezTo>
                      <a:pt x="444808" y="460867"/>
                      <a:pt x="439136" y="444940"/>
                      <a:pt x="439136" y="425099"/>
                    </a:cubicBezTo>
                    <a:cubicBezTo>
                      <a:pt x="439136" y="403501"/>
                      <a:pt x="445038" y="386632"/>
                      <a:pt x="456842" y="374493"/>
                    </a:cubicBezTo>
                    <a:cubicBezTo>
                      <a:pt x="468646" y="362354"/>
                      <a:pt x="484594" y="356285"/>
                      <a:pt x="504686" y="356285"/>
                    </a:cubicBezTo>
                    <a:close/>
                    <a:moveTo>
                      <a:pt x="289880" y="356285"/>
                    </a:moveTo>
                    <a:cubicBezTo>
                      <a:pt x="298670" y="356285"/>
                      <a:pt x="306330" y="358734"/>
                      <a:pt x="312860" y="363631"/>
                    </a:cubicBezTo>
                    <a:cubicBezTo>
                      <a:pt x="319390" y="368528"/>
                      <a:pt x="323869" y="374953"/>
                      <a:pt x="326296" y="382907"/>
                    </a:cubicBezTo>
                    <a:cubicBezTo>
                      <a:pt x="335840" y="365159"/>
                      <a:pt x="350072" y="356285"/>
                      <a:pt x="368992" y="356285"/>
                    </a:cubicBezTo>
                    <a:cubicBezTo>
                      <a:pt x="397287" y="356285"/>
                      <a:pt x="411435" y="373740"/>
                      <a:pt x="411435" y="408649"/>
                    </a:cubicBezTo>
                    <a:lnTo>
                      <a:pt x="411435" y="487886"/>
                    </a:lnTo>
                    <a:lnTo>
                      <a:pt x="390841" y="487886"/>
                    </a:lnTo>
                    <a:lnTo>
                      <a:pt x="390841" y="414049"/>
                    </a:lnTo>
                    <a:cubicBezTo>
                      <a:pt x="390841" y="399817"/>
                      <a:pt x="388644" y="389520"/>
                      <a:pt x="384249" y="383158"/>
                    </a:cubicBezTo>
                    <a:cubicBezTo>
                      <a:pt x="379854" y="376795"/>
                      <a:pt x="372466" y="373614"/>
                      <a:pt x="362085" y="373614"/>
                    </a:cubicBezTo>
                    <a:cubicBezTo>
                      <a:pt x="353295" y="373614"/>
                      <a:pt x="345823" y="377632"/>
                      <a:pt x="339670" y="385669"/>
                    </a:cubicBezTo>
                    <a:cubicBezTo>
                      <a:pt x="333517" y="393706"/>
                      <a:pt x="330440" y="403333"/>
                      <a:pt x="330440" y="414551"/>
                    </a:cubicBezTo>
                    <a:lnTo>
                      <a:pt x="330440" y="487886"/>
                    </a:lnTo>
                    <a:lnTo>
                      <a:pt x="309846" y="487886"/>
                    </a:lnTo>
                    <a:lnTo>
                      <a:pt x="309846" y="411537"/>
                    </a:lnTo>
                    <a:cubicBezTo>
                      <a:pt x="309846" y="386255"/>
                      <a:pt x="300093" y="373614"/>
                      <a:pt x="280588" y="373614"/>
                    </a:cubicBezTo>
                    <a:cubicBezTo>
                      <a:pt x="271546" y="373614"/>
                      <a:pt x="264096" y="377402"/>
                      <a:pt x="258235" y="384978"/>
                    </a:cubicBezTo>
                    <a:cubicBezTo>
                      <a:pt x="252375" y="392555"/>
                      <a:pt x="249445" y="402412"/>
                      <a:pt x="249445" y="414551"/>
                    </a:cubicBezTo>
                    <a:lnTo>
                      <a:pt x="249445" y="487886"/>
                    </a:lnTo>
                    <a:lnTo>
                      <a:pt x="228851" y="487886"/>
                    </a:lnTo>
                    <a:lnTo>
                      <a:pt x="228851" y="359299"/>
                    </a:lnTo>
                    <a:lnTo>
                      <a:pt x="249445" y="359299"/>
                    </a:lnTo>
                    <a:lnTo>
                      <a:pt x="249445" y="379642"/>
                    </a:lnTo>
                    <a:lnTo>
                      <a:pt x="249948" y="379642"/>
                    </a:lnTo>
                    <a:cubicBezTo>
                      <a:pt x="259073" y="364070"/>
                      <a:pt x="272383" y="356285"/>
                      <a:pt x="289880" y="356285"/>
                    </a:cubicBezTo>
                    <a:close/>
                    <a:moveTo>
                      <a:pt x="774539" y="307813"/>
                    </a:moveTo>
                    <a:lnTo>
                      <a:pt x="795635" y="307813"/>
                    </a:lnTo>
                    <a:lnTo>
                      <a:pt x="795635" y="468799"/>
                    </a:lnTo>
                    <a:lnTo>
                      <a:pt x="864264" y="468799"/>
                    </a:lnTo>
                    <a:lnTo>
                      <a:pt x="864264" y="487886"/>
                    </a:lnTo>
                    <a:lnTo>
                      <a:pt x="774539" y="487886"/>
                    </a:lnTo>
                    <a:close/>
                    <a:moveTo>
                      <a:pt x="728783" y="307813"/>
                    </a:moveTo>
                    <a:lnTo>
                      <a:pt x="748247" y="307813"/>
                    </a:lnTo>
                    <a:lnTo>
                      <a:pt x="661853" y="517773"/>
                    </a:lnTo>
                    <a:lnTo>
                      <a:pt x="642640" y="517773"/>
                    </a:lnTo>
                    <a:close/>
                    <a:moveTo>
                      <a:pt x="3014" y="307813"/>
                    </a:moveTo>
                    <a:lnTo>
                      <a:pt x="30891" y="307813"/>
                    </a:lnTo>
                    <a:lnTo>
                      <a:pt x="86144" y="433387"/>
                    </a:lnTo>
                    <a:cubicBezTo>
                      <a:pt x="90413" y="443014"/>
                      <a:pt x="93176" y="450214"/>
                      <a:pt x="94432" y="454986"/>
                    </a:cubicBezTo>
                    <a:lnTo>
                      <a:pt x="95185" y="454986"/>
                    </a:lnTo>
                    <a:cubicBezTo>
                      <a:pt x="98785" y="445107"/>
                      <a:pt x="101673" y="437740"/>
                      <a:pt x="103850" y="432885"/>
                    </a:cubicBezTo>
                    <a:lnTo>
                      <a:pt x="160232" y="307813"/>
                    </a:lnTo>
                    <a:lnTo>
                      <a:pt x="186603" y="307813"/>
                    </a:lnTo>
                    <a:lnTo>
                      <a:pt x="186603" y="487886"/>
                    </a:lnTo>
                    <a:lnTo>
                      <a:pt x="165632" y="487886"/>
                    </a:lnTo>
                    <a:lnTo>
                      <a:pt x="165632" y="367084"/>
                    </a:lnTo>
                    <a:cubicBezTo>
                      <a:pt x="165632" y="357541"/>
                      <a:pt x="166218" y="345862"/>
                      <a:pt x="167390" y="332049"/>
                    </a:cubicBezTo>
                    <a:lnTo>
                      <a:pt x="166888" y="332049"/>
                    </a:lnTo>
                    <a:cubicBezTo>
                      <a:pt x="164878" y="340170"/>
                      <a:pt x="163079" y="345988"/>
                      <a:pt x="161488" y="349504"/>
                    </a:cubicBezTo>
                    <a:lnTo>
                      <a:pt x="99957" y="487886"/>
                    </a:lnTo>
                    <a:lnTo>
                      <a:pt x="89660" y="487886"/>
                    </a:lnTo>
                    <a:lnTo>
                      <a:pt x="28254" y="350508"/>
                    </a:lnTo>
                    <a:cubicBezTo>
                      <a:pt x="26496" y="346490"/>
                      <a:pt x="24696" y="340337"/>
                      <a:pt x="22855" y="332049"/>
                    </a:cubicBezTo>
                    <a:lnTo>
                      <a:pt x="22352" y="332049"/>
                    </a:lnTo>
                    <a:cubicBezTo>
                      <a:pt x="23022" y="339249"/>
                      <a:pt x="23357" y="351011"/>
                      <a:pt x="23357" y="367335"/>
                    </a:cubicBezTo>
                    <a:lnTo>
                      <a:pt x="23357" y="487886"/>
                    </a:lnTo>
                    <a:lnTo>
                      <a:pt x="3014" y="487886"/>
                    </a:lnTo>
                    <a:close/>
                    <a:moveTo>
                      <a:pt x="600326" y="297516"/>
                    </a:moveTo>
                    <a:lnTo>
                      <a:pt x="620920" y="297516"/>
                    </a:lnTo>
                    <a:lnTo>
                      <a:pt x="620920" y="487886"/>
                    </a:lnTo>
                    <a:lnTo>
                      <a:pt x="600326" y="487886"/>
                    </a:lnTo>
                    <a:close/>
                    <a:moveTo>
                      <a:pt x="150284" y="157595"/>
                    </a:moveTo>
                    <a:cubicBezTo>
                      <a:pt x="154219" y="157595"/>
                      <a:pt x="157567" y="158997"/>
                      <a:pt x="160330" y="161801"/>
                    </a:cubicBezTo>
                    <a:cubicBezTo>
                      <a:pt x="163092" y="164606"/>
                      <a:pt x="164474" y="167934"/>
                      <a:pt x="164474" y="171784"/>
                    </a:cubicBezTo>
                    <a:cubicBezTo>
                      <a:pt x="164474" y="175635"/>
                      <a:pt x="163092" y="178942"/>
                      <a:pt x="160330" y="181705"/>
                    </a:cubicBezTo>
                    <a:cubicBezTo>
                      <a:pt x="157567" y="184467"/>
                      <a:pt x="154219" y="185849"/>
                      <a:pt x="150284" y="185849"/>
                    </a:cubicBezTo>
                    <a:cubicBezTo>
                      <a:pt x="146433" y="185849"/>
                      <a:pt x="143147" y="184467"/>
                      <a:pt x="140426" y="181705"/>
                    </a:cubicBezTo>
                    <a:cubicBezTo>
                      <a:pt x="137706" y="178942"/>
                      <a:pt x="136345" y="175635"/>
                      <a:pt x="136345" y="171784"/>
                    </a:cubicBezTo>
                    <a:cubicBezTo>
                      <a:pt x="136345" y="167934"/>
                      <a:pt x="137706" y="164606"/>
                      <a:pt x="140426" y="161801"/>
                    </a:cubicBezTo>
                    <a:cubicBezTo>
                      <a:pt x="143147" y="158997"/>
                      <a:pt x="146433" y="157595"/>
                      <a:pt x="150284" y="157595"/>
                    </a:cubicBezTo>
                    <a:close/>
                    <a:moveTo>
                      <a:pt x="249250" y="94557"/>
                    </a:moveTo>
                    <a:cubicBezTo>
                      <a:pt x="244060" y="94557"/>
                      <a:pt x="239267" y="95457"/>
                      <a:pt x="234872" y="97256"/>
                    </a:cubicBezTo>
                    <a:cubicBezTo>
                      <a:pt x="230477" y="99056"/>
                      <a:pt x="226668" y="101568"/>
                      <a:pt x="223445" y="104791"/>
                    </a:cubicBezTo>
                    <a:cubicBezTo>
                      <a:pt x="220222" y="108014"/>
                      <a:pt x="217689" y="111865"/>
                      <a:pt x="215847" y="116344"/>
                    </a:cubicBezTo>
                    <a:cubicBezTo>
                      <a:pt x="214006" y="120822"/>
                      <a:pt x="213085" y="125741"/>
                      <a:pt x="213085" y="131099"/>
                    </a:cubicBezTo>
                    <a:cubicBezTo>
                      <a:pt x="213085" y="136708"/>
                      <a:pt x="213943" y="141772"/>
                      <a:pt x="215659" y="146293"/>
                    </a:cubicBezTo>
                    <a:cubicBezTo>
                      <a:pt x="217375" y="150814"/>
                      <a:pt x="219803" y="154665"/>
                      <a:pt x="222942" y="157846"/>
                    </a:cubicBezTo>
                    <a:cubicBezTo>
                      <a:pt x="226082" y="161027"/>
                      <a:pt x="229891" y="163476"/>
                      <a:pt x="234369" y="165192"/>
                    </a:cubicBezTo>
                    <a:cubicBezTo>
                      <a:pt x="238848" y="166908"/>
                      <a:pt x="243808" y="167766"/>
                      <a:pt x="249250" y="167766"/>
                    </a:cubicBezTo>
                    <a:cubicBezTo>
                      <a:pt x="254524" y="167766"/>
                      <a:pt x="259380" y="166887"/>
                      <a:pt x="263817" y="165129"/>
                    </a:cubicBezTo>
                    <a:cubicBezTo>
                      <a:pt x="268253" y="163371"/>
                      <a:pt x="272083" y="160901"/>
                      <a:pt x="275307" y="157720"/>
                    </a:cubicBezTo>
                    <a:cubicBezTo>
                      <a:pt x="278530" y="154539"/>
                      <a:pt x="281041" y="150688"/>
                      <a:pt x="282841" y="146167"/>
                    </a:cubicBezTo>
                    <a:cubicBezTo>
                      <a:pt x="284641" y="141647"/>
                      <a:pt x="285541" y="136624"/>
                      <a:pt x="285541" y="131099"/>
                    </a:cubicBezTo>
                    <a:cubicBezTo>
                      <a:pt x="285541" y="126076"/>
                      <a:pt x="284683" y="121367"/>
                      <a:pt x="282967" y="116972"/>
                    </a:cubicBezTo>
                    <a:cubicBezTo>
                      <a:pt x="281250" y="112576"/>
                      <a:pt x="278802" y="108705"/>
                      <a:pt x="275620" y="105356"/>
                    </a:cubicBezTo>
                    <a:cubicBezTo>
                      <a:pt x="272439" y="102007"/>
                      <a:pt x="268630" y="99370"/>
                      <a:pt x="264193" y="97445"/>
                    </a:cubicBezTo>
                    <a:cubicBezTo>
                      <a:pt x="259756" y="95519"/>
                      <a:pt x="254775" y="94557"/>
                      <a:pt x="249250" y="94557"/>
                    </a:cubicBezTo>
                    <a:close/>
                    <a:moveTo>
                      <a:pt x="249250" y="17329"/>
                    </a:moveTo>
                    <a:cubicBezTo>
                      <a:pt x="244813" y="17329"/>
                      <a:pt x="240774" y="18124"/>
                      <a:pt x="237132" y="19715"/>
                    </a:cubicBezTo>
                    <a:cubicBezTo>
                      <a:pt x="233490" y="21305"/>
                      <a:pt x="230351" y="23461"/>
                      <a:pt x="227714" y="26182"/>
                    </a:cubicBezTo>
                    <a:cubicBezTo>
                      <a:pt x="225077" y="28903"/>
                      <a:pt x="223047" y="32105"/>
                      <a:pt x="221624" y="35788"/>
                    </a:cubicBezTo>
                    <a:cubicBezTo>
                      <a:pt x="220201" y="39472"/>
                      <a:pt x="219489" y="43406"/>
                      <a:pt x="219489" y="47592"/>
                    </a:cubicBezTo>
                    <a:cubicBezTo>
                      <a:pt x="219489" y="51862"/>
                      <a:pt x="220263" y="55817"/>
                      <a:pt x="221812" y="59459"/>
                    </a:cubicBezTo>
                    <a:cubicBezTo>
                      <a:pt x="223361" y="63100"/>
                      <a:pt x="225496" y="66282"/>
                      <a:pt x="228216" y="69002"/>
                    </a:cubicBezTo>
                    <a:cubicBezTo>
                      <a:pt x="230937" y="71723"/>
                      <a:pt x="234097" y="73858"/>
                      <a:pt x="237697" y="75407"/>
                    </a:cubicBezTo>
                    <a:cubicBezTo>
                      <a:pt x="241297" y="76955"/>
                      <a:pt x="245148" y="77730"/>
                      <a:pt x="249250" y="77730"/>
                    </a:cubicBezTo>
                    <a:cubicBezTo>
                      <a:pt x="253352" y="77730"/>
                      <a:pt x="257224" y="76934"/>
                      <a:pt x="260866" y="75344"/>
                    </a:cubicBezTo>
                    <a:cubicBezTo>
                      <a:pt x="264507" y="73753"/>
                      <a:pt x="267667" y="71598"/>
                      <a:pt x="270346" y="68877"/>
                    </a:cubicBezTo>
                    <a:cubicBezTo>
                      <a:pt x="273025" y="66156"/>
                      <a:pt x="275160" y="62975"/>
                      <a:pt x="276751" y="59333"/>
                    </a:cubicBezTo>
                    <a:cubicBezTo>
                      <a:pt x="278341" y="55692"/>
                      <a:pt x="279137" y="51778"/>
                      <a:pt x="279137" y="47592"/>
                    </a:cubicBezTo>
                    <a:cubicBezTo>
                      <a:pt x="279137" y="43239"/>
                      <a:pt x="278362" y="39221"/>
                      <a:pt x="276813" y="35537"/>
                    </a:cubicBezTo>
                    <a:cubicBezTo>
                      <a:pt x="275265" y="31853"/>
                      <a:pt x="273151" y="28672"/>
                      <a:pt x="270472" y="25993"/>
                    </a:cubicBezTo>
                    <a:cubicBezTo>
                      <a:pt x="267793" y="23314"/>
                      <a:pt x="264633" y="21201"/>
                      <a:pt x="260991" y="19652"/>
                    </a:cubicBezTo>
                    <a:cubicBezTo>
                      <a:pt x="257349" y="18103"/>
                      <a:pt x="253436" y="17329"/>
                      <a:pt x="249250" y="17329"/>
                    </a:cubicBezTo>
                    <a:close/>
                    <a:moveTo>
                      <a:pt x="9544" y="3013"/>
                    </a:moveTo>
                    <a:lnTo>
                      <a:pt x="92799" y="3013"/>
                    </a:lnTo>
                    <a:lnTo>
                      <a:pt x="92799" y="21598"/>
                    </a:lnTo>
                    <a:lnTo>
                      <a:pt x="27375" y="21598"/>
                    </a:lnTo>
                    <a:lnTo>
                      <a:pt x="23734" y="74465"/>
                    </a:lnTo>
                    <a:cubicBezTo>
                      <a:pt x="26412" y="74297"/>
                      <a:pt x="29259" y="74151"/>
                      <a:pt x="32273" y="74025"/>
                    </a:cubicBezTo>
                    <a:cubicBezTo>
                      <a:pt x="35286" y="73900"/>
                      <a:pt x="37965" y="73837"/>
                      <a:pt x="40309" y="73837"/>
                    </a:cubicBezTo>
                    <a:cubicBezTo>
                      <a:pt x="49853" y="73837"/>
                      <a:pt x="58392" y="75093"/>
                      <a:pt x="65926" y="77604"/>
                    </a:cubicBezTo>
                    <a:cubicBezTo>
                      <a:pt x="73461" y="80116"/>
                      <a:pt x="79844" y="83695"/>
                      <a:pt x="85076" y="88341"/>
                    </a:cubicBezTo>
                    <a:cubicBezTo>
                      <a:pt x="90309" y="92987"/>
                      <a:pt x="94285" y="98680"/>
                      <a:pt x="97006" y="105419"/>
                    </a:cubicBezTo>
                    <a:cubicBezTo>
                      <a:pt x="99727" y="112158"/>
                      <a:pt x="101087" y="119713"/>
                      <a:pt x="101087" y="128085"/>
                    </a:cubicBezTo>
                    <a:cubicBezTo>
                      <a:pt x="101087" y="136875"/>
                      <a:pt x="99580" y="144828"/>
                      <a:pt x="96566" y="151944"/>
                    </a:cubicBezTo>
                    <a:cubicBezTo>
                      <a:pt x="93553" y="159060"/>
                      <a:pt x="89262" y="165171"/>
                      <a:pt x="83695" y="170278"/>
                    </a:cubicBezTo>
                    <a:cubicBezTo>
                      <a:pt x="78128" y="175384"/>
                      <a:pt x="71410" y="179319"/>
                      <a:pt x="63540" y="182082"/>
                    </a:cubicBezTo>
                    <a:cubicBezTo>
                      <a:pt x="55671" y="184844"/>
                      <a:pt x="46923" y="186225"/>
                      <a:pt x="37295" y="186225"/>
                    </a:cubicBezTo>
                    <a:cubicBezTo>
                      <a:pt x="20552" y="186225"/>
                      <a:pt x="8121" y="183714"/>
                      <a:pt x="0" y="178691"/>
                    </a:cubicBezTo>
                    <a:lnTo>
                      <a:pt x="0" y="156841"/>
                    </a:lnTo>
                    <a:cubicBezTo>
                      <a:pt x="12223" y="164711"/>
                      <a:pt x="24738" y="168645"/>
                      <a:pt x="37547" y="168645"/>
                    </a:cubicBezTo>
                    <a:cubicBezTo>
                      <a:pt x="44076" y="168645"/>
                      <a:pt x="49958" y="167682"/>
                      <a:pt x="55190" y="165757"/>
                    </a:cubicBezTo>
                    <a:cubicBezTo>
                      <a:pt x="60422" y="163831"/>
                      <a:pt x="64880" y="161153"/>
                      <a:pt x="68563" y="157720"/>
                    </a:cubicBezTo>
                    <a:cubicBezTo>
                      <a:pt x="72247" y="154288"/>
                      <a:pt x="75072" y="150144"/>
                      <a:pt x="77040" y="145288"/>
                    </a:cubicBezTo>
                    <a:cubicBezTo>
                      <a:pt x="79007" y="140433"/>
                      <a:pt x="79991" y="135117"/>
                      <a:pt x="79991" y="129341"/>
                    </a:cubicBezTo>
                    <a:cubicBezTo>
                      <a:pt x="79991" y="117620"/>
                      <a:pt x="76056" y="108433"/>
                      <a:pt x="68187" y="101777"/>
                    </a:cubicBezTo>
                    <a:cubicBezTo>
                      <a:pt x="60317" y="95122"/>
                      <a:pt x="48890" y="91794"/>
                      <a:pt x="33905" y="91794"/>
                    </a:cubicBezTo>
                    <a:cubicBezTo>
                      <a:pt x="31477" y="91794"/>
                      <a:pt x="28924" y="91836"/>
                      <a:pt x="26245" y="91920"/>
                    </a:cubicBezTo>
                    <a:cubicBezTo>
                      <a:pt x="23566" y="92003"/>
                      <a:pt x="20887" y="92108"/>
                      <a:pt x="18208" y="92234"/>
                    </a:cubicBezTo>
                    <a:cubicBezTo>
                      <a:pt x="15529" y="92359"/>
                      <a:pt x="12913" y="92506"/>
                      <a:pt x="10360" y="92673"/>
                    </a:cubicBezTo>
                    <a:cubicBezTo>
                      <a:pt x="7807" y="92840"/>
                      <a:pt x="5483" y="93050"/>
                      <a:pt x="3391" y="93301"/>
                    </a:cubicBezTo>
                    <a:close/>
                    <a:moveTo>
                      <a:pt x="249124" y="0"/>
                    </a:moveTo>
                    <a:cubicBezTo>
                      <a:pt x="256408" y="0"/>
                      <a:pt x="263147" y="1172"/>
                      <a:pt x="269342" y="3516"/>
                    </a:cubicBezTo>
                    <a:cubicBezTo>
                      <a:pt x="275537" y="5860"/>
                      <a:pt x="280895" y="9083"/>
                      <a:pt x="285415" y="13185"/>
                    </a:cubicBezTo>
                    <a:cubicBezTo>
                      <a:pt x="289936" y="17287"/>
                      <a:pt x="293452" y="22142"/>
                      <a:pt x="295963" y="27751"/>
                    </a:cubicBezTo>
                    <a:cubicBezTo>
                      <a:pt x="298475" y="33360"/>
                      <a:pt x="299731" y="39430"/>
                      <a:pt x="299731" y="45960"/>
                    </a:cubicBezTo>
                    <a:cubicBezTo>
                      <a:pt x="299731" y="54247"/>
                      <a:pt x="297428" y="61803"/>
                      <a:pt x="292824" y="68626"/>
                    </a:cubicBezTo>
                    <a:cubicBezTo>
                      <a:pt x="288220" y="75449"/>
                      <a:pt x="282108" y="81037"/>
                      <a:pt x="274490" y="85390"/>
                    </a:cubicBezTo>
                    <a:cubicBezTo>
                      <a:pt x="279681" y="87399"/>
                      <a:pt x="284327" y="90120"/>
                      <a:pt x="288429" y="93552"/>
                    </a:cubicBezTo>
                    <a:cubicBezTo>
                      <a:pt x="292531" y="96984"/>
                      <a:pt x="295984" y="100793"/>
                      <a:pt x="298789" y="104979"/>
                    </a:cubicBezTo>
                    <a:cubicBezTo>
                      <a:pt x="301593" y="109165"/>
                      <a:pt x="303749" y="113665"/>
                      <a:pt x="305256" y="118478"/>
                    </a:cubicBezTo>
                    <a:cubicBezTo>
                      <a:pt x="306763" y="123292"/>
                      <a:pt x="307516" y="128085"/>
                      <a:pt x="307516" y="132857"/>
                    </a:cubicBezTo>
                    <a:cubicBezTo>
                      <a:pt x="307516" y="140726"/>
                      <a:pt x="306093" y="147925"/>
                      <a:pt x="303247" y="154455"/>
                    </a:cubicBezTo>
                    <a:cubicBezTo>
                      <a:pt x="300400" y="160985"/>
                      <a:pt x="296403" y="166573"/>
                      <a:pt x="291254" y="171219"/>
                    </a:cubicBezTo>
                    <a:cubicBezTo>
                      <a:pt x="286106" y="175866"/>
                      <a:pt x="279953" y="179486"/>
                      <a:pt x="272795" y="182082"/>
                    </a:cubicBezTo>
                    <a:cubicBezTo>
                      <a:pt x="265637" y="184677"/>
                      <a:pt x="257747" y="185974"/>
                      <a:pt x="249124" y="185974"/>
                    </a:cubicBezTo>
                    <a:cubicBezTo>
                      <a:pt x="240585" y="185974"/>
                      <a:pt x="232758" y="184677"/>
                      <a:pt x="225642" y="182082"/>
                    </a:cubicBezTo>
                    <a:cubicBezTo>
                      <a:pt x="218526" y="179486"/>
                      <a:pt x="212373" y="175866"/>
                      <a:pt x="207183" y="171219"/>
                    </a:cubicBezTo>
                    <a:cubicBezTo>
                      <a:pt x="201992" y="166573"/>
                      <a:pt x="197953" y="160985"/>
                      <a:pt x="195065" y="154455"/>
                    </a:cubicBezTo>
                    <a:cubicBezTo>
                      <a:pt x="192177" y="147925"/>
                      <a:pt x="190733" y="140726"/>
                      <a:pt x="190733" y="132857"/>
                    </a:cubicBezTo>
                    <a:cubicBezTo>
                      <a:pt x="190733" y="128085"/>
                      <a:pt x="191486" y="123292"/>
                      <a:pt x="192993" y="118478"/>
                    </a:cubicBezTo>
                    <a:cubicBezTo>
                      <a:pt x="194500" y="113665"/>
                      <a:pt x="196656" y="109165"/>
                      <a:pt x="199460" y="104979"/>
                    </a:cubicBezTo>
                    <a:cubicBezTo>
                      <a:pt x="202264" y="100793"/>
                      <a:pt x="205739" y="96984"/>
                      <a:pt x="209883" y="93552"/>
                    </a:cubicBezTo>
                    <a:cubicBezTo>
                      <a:pt x="214027" y="90120"/>
                      <a:pt x="218736" y="87399"/>
                      <a:pt x="224010" y="85390"/>
                    </a:cubicBezTo>
                    <a:cubicBezTo>
                      <a:pt x="216224" y="81037"/>
                      <a:pt x="210029" y="75449"/>
                      <a:pt x="205425" y="68626"/>
                    </a:cubicBezTo>
                    <a:cubicBezTo>
                      <a:pt x="200820" y="61803"/>
                      <a:pt x="198518" y="54247"/>
                      <a:pt x="198518" y="45960"/>
                    </a:cubicBezTo>
                    <a:cubicBezTo>
                      <a:pt x="198518" y="39346"/>
                      <a:pt x="199795" y="33235"/>
                      <a:pt x="202348" y="27626"/>
                    </a:cubicBezTo>
                    <a:cubicBezTo>
                      <a:pt x="204902" y="22017"/>
                      <a:pt x="208439" y="17161"/>
                      <a:pt x="212959" y="13059"/>
                    </a:cubicBezTo>
                    <a:cubicBezTo>
                      <a:pt x="217480" y="8957"/>
                      <a:pt x="222838" y="5755"/>
                      <a:pt x="229033" y="3453"/>
                    </a:cubicBezTo>
                    <a:cubicBezTo>
                      <a:pt x="235228" y="1151"/>
                      <a:pt x="241925" y="0"/>
                      <a:pt x="249124"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00" dirty="0"/>
              </a:p>
            </p:txBody>
          </p:sp>
        </p:grpSp>
        <p:grpSp>
          <p:nvGrpSpPr>
            <p:cNvPr id="291" name="Group 290">
              <a:extLst>
                <a:ext uri="{FF2B5EF4-FFF2-40B4-BE49-F238E27FC236}">
                  <a16:creationId xmlns:a16="http://schemas.microsoft.com/office/drawing/2014/main" id="{2200DD46-B859-4A00-A77E-B40BE98E8E92}"/>
                </a:ext>
              </a:extLst>
            </p:cNvPr>
            <p:cNvGrpSpPr/>
            <p:nvPr/>
          </p:nvGrpSpPr>
          <p:grpSpPr>
            <a:xfrm>
              <a:off x="10012205" y="3445144"/>
              <a:ext cx="469086" cy="344548"/>
              <a:chOff x="5703888" y="957263"/>
              <a:chExt cx="358775" cy="263525"/>
            </a:xfrm>
          </p:grpSpPr>
          <p:sp>
            <p:nvSpPr>
              <p:cNvPr id="292" name="Freeform 131">
                <a:extLst>
                  <a:ext uri="{FF2B5EF4-FFF2-40B4-BE49-F238E27FC236}">
                    <a16:creationId xmlns:a16="http://schemas.microsoft.com/office/drawing/2014/main" id="{15A1690B-FC4A-478C-9CA4-565357D224E0}"/>
                  </a:ext>
                </a:extLst>
              </p:cNvPr>
              <p:cNvSpPr>
                <a:spLocks/>
              </p:cNvSpPr>
              <p:nvPr/>
            </p:nvSpPr>
            <p:spPr bwMode="auto">
              <a:xfrm>
                <a:off x="5703888" y="957263"/>
                <a:ext cx="358775" cy="263525"/>
              </a:xfrm>
              <a:custGeom>
                <a:avLst/>
                <a:gdLst>
                  <a:gd name="T0" fmla="*/ 168 w 186"/>
                  <a:gd name="T1" fmla="*/ 65 h 135"/>
                  <a:gd name="T2" fmla="*/ 49 w 186"/>
                  <a:gd name="T3" fmla="*/ 128 h 135"/>
                  <a:gd name="T4" fmla="*/ 13 w 186"/>
                  <a:gd name="T5" fmla="*/ 118 h 135"/>
                  <a:gd name="T6" fmla="*/ 7 w 186"/>
                  <a:gd name="T7" fmla="*/ 106 h 135"/>
                  <a:gd name="T8" fmla="*/ 18 w 186"/>
                  <a:gd name="T9" fmla="*/ 70 h 135"/>
                  <a:gd name="T10" fmla="*/ 138 w 186"/>
                  <a:gd name="T11" fmla="*/ 7 h 135"/>
                  <a:gd name="T12" fmla="*/ 173 w 186"/>
                  <a:gd name="T13" fmla="*/ 18 h 135"/>
                  <a:gd name="T14" fmla="*/ 179 w 186"/>
                  <a:gd name="T15" fmla="*/ 29 h 135"/>
                  <a:gd name="T16" fmla="*/ 168 w 186"/>
                  <a:gd name="T17" fmla="*/ 6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35">
                    <a:moveTo>
                      <a:pt x="168" y="65"/>
                    </a:moveTo>
                    <a:cubicBezTo>
                      <a:pt x="49" y="128"/>
                      <a:pt x="49" y="128"/>
                      <a:pt x="49" y="128"/>
                    </a:cubicBezTo>
                    <a:cubicBezTo>
                      <a:pt x="36" y="135"/>
                      <a:pt x="20" y="130"/>
                      <a:pt x="13" y="118"/>
                    </a:cubicBezTo>
                    <a:cubicBezTo>
                      <a:pt x="7" y="106"/>
                      <a:pt x="7" y="106"/>
                      <a:pt x="7" y="106"/>
                    </a:cubicBezTo>
                    <a:cubicBezTo>
                      <a:pt x="0" y="93"/>
                      <a:pt x="5" y="77"/>
                      <a:pt x="18" y="70"/>
                    </a:cubicBezTo>
                    <a:cubicBezTo>
                      <a:pt x="138" y="7"/>
                      <a:pt x="138" y="7"/>
                      <a:pt x="138" y="7"/>
                    </a:cubicBezTo>
                    <a:cubicBezTo>
                      <a:pt x="150" y="0"/>
                      <a:pt x="166" y="5"/>
                      <a:pt x="173" y="18"/>
                    </a:cubicBezTo>
                    <a:cubicBezTo>
                      <a:pt x="179" y="29"/>
                      <a:pt x="179" y="29"/>
                      <a:pt x="179" y="29"/>
                    </a:cubicBezTo>
                    <a:cubicBezTo>
                      <a:pt x="186" y="42"/>
                      <a:pt x="181" y="58"/>
                      <a:pt x="168" y="65"/>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3" name="Line 132">
                <a:extLst>
                  <a:ext uri="{FF2B5EF4-FFF2-40B4-BE49-F238E27FC236}">
                    <a16:creationId xmlns:a16="http://schemas.microsoft.com/office/drawing/2014/main" id="{FFA26983-F038-40B9-AE4A-2524CDBF688F}"/>
                  </a:ext>
                </a:extLst>
              </p:cNvPr>
              <p:cNvSpPr>
                <a:spLocks noChangeShapeType="1"/>
              </p:cNvSpPr>
              <p:nvPr/>
            </p:nvSpPr>
            <p:spPr bwMode="auto">
              <a:xfrm>
                <a:off x="5835650" y="1079500"/>
                <a:ext cx="28575" cy="5556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4" name="Line 133">
                <a:extLst>
                  <a:ext uri="{FF2B5EF4-FFF2-40B4-BE49-F238E27FC236}">
                    <a16:creationId xmlns:a16="http://schemas.microsoft.com/office/drawing/2014/main" id="{32B67D49-B945-4534-85A1-84DAC096DEAB}"/>
                  </a:ext>
                </a:extLst>
              </p:cNvPr>
              <p:cNvSpPr>
                <a:spLocks noChangeShapeType="1"/>
              </p:cNvSpPr>
              <p:nvPr/>
            </p:nvSpPr>
            <p:spPr bwMode="auto">
              <a:xfrm>
                <a:off x="5902325" y="1044575"/>
                <a:ext cx="28575" cy="53975"/>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5" name="Freeform 134">
                <a:extLst>
                  <a:ext uri="{FF2B5EF4-FFF2-40B4-BE49-F238E27FC236}">
                    <a16:creationId xmlns:a16="http://schemas.microsoft.com/office/drawing/2014/main" id="{050615CB-2B4F-4060-BA62-EDAF1A49C3AE}"/>
                  </a:ext>
                </a:extLst>
              </p:cNvPr>
              <p:cNvSpPr>
                <a:spLocks/>
              </p:cNvSpPr>
              <p:nvPr/>
            </p:nvSpPr>
            <p:spPr bwMode="auto">
              <a:xfrm>
                <a:off x="5773738" y="1109663"/>
                <a:ext cx="17463" cy="15875"/>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4"/>
                      <a:pt x="8" y="6"/>
                      <a:pt x="6" y="7"/>
                    </a:cubicBezTo>
                    <a:cubicBezTo>
                      <a:pt x="4" y="8"/>
                      <a:pt x="2" y="8"/>
                      <a:pt x="1" y="6"/>
                    </a:cubicBezTo>
                    <a:cubicBezTo>
                      <a:pt x="0" y="4"/>
                      <a:pt x="1" y="2"/>
                      <a:pt x="3" y="1"/>
                    </a:cubicBezTo>
                    <a:cubicBezTo>
                      <a:pt x="5" y="0"/>
                      <a:pt x="7" y="0"/>
                      <a:pt x="8" y="2"/>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6" name="Freeform 135">
                <a:extLst>
                  <a:ext uri="{FF2B5EF4-FFF2-40B4-BE49-F238E27FC236}">
                    <a16:creationId xmlns:a16="http://schemas.microsoft.com/office/drawing/2014/main" id="{2314F513-5FEB-4A94-B7C3-C3E600629B28}"/>
                  </a:ext>
                </a:extLst>
              </p:cNvPr>
              <p:cNvSpPr>
                <a:spLocks/>
              </p:cNvSpPr>
              <p:nvPr/>
            </p:nvSpPr>
            <p:spPr bwMode="auto">
              <a:xfrm>
                <a:off x="5794375" y="1150938"/>
                <a:ext cx="17463" cy="15875"/>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4"/>
                      <a:pt x="8" y="6"/>
                      <a:pt x="6" y="7"/>
                    </a:cubicBezTo>
                    <a:cubicBezTo>
                      <a:pt x="5" y="8"/>
                      <a:pt x="2" y="8"/>
                      <a:pt x="1" y="6"/>
                    </a:cubicBezTo>
                    <a:cubicBezTo>
                      <a:pt x="0" y="4"/>
                      <a:pt x="1" y="2"/>
                      <a:pt x="3" y="1"/>
                    </a:cubicBezTo>
                    <a:cubicBezTo>
                      <a:pt x="5" y="0"/>
                      <a:pt x="7" y="0"/>
                      <a:pt x="8" y="2"/>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7" name="Freeform 136">
                <a:extLst>
                  <a:ext uri="{FF2B5EF4-FFF2-40B4-BE49-F238E27FC236}">
                    <a16:creationId xmlns:a16="http://schemas.microsoft.com/office/drawing/2014/main" id="{37BD33B3-EF5B-4D52-8ED8-0987403F84DF}"/>
                  </a:ext>
                </a:extLst>
              </p:cNvPr>
              <p:cNvSpPr>
                <a:spLocks/>
              </p:cNvSpPr>
              <p:nvPr/>
            </p:nvSpPr>
            <p:spPr bwMode="auto">
              <a:xfrm>
                <a:off x="5753100" y="1144588"/>
                <a:ext cx="17463" cy="17463"/>
              </a:xfrm>
              <a:custGeom>
                <a:avLst/>
                <a:gdLst>
                  <a:gd name="T0" fmla="*/ 8 w 9"/>
                  <a:gd name="T1" fmla="*/ 3 h 9"/>
                  <a:gd name="T2" fmla="*/ 7 w 9"/>
                  <a:gd name="T3" fmla="*/ 8 h 9"/>
                  <a:gd name="T4" fmla="*/ 1 w 9"/>
                  <a:gd name="T5" fmla="*/ 6 h 9"/>
                  <a:gd name="T6" fmla="*/ 3 w 9"/>
                  <a:gd name="T7" fmla="*/ 1 h 9"/>
                  <a:gd name="T8" fmla="*/ 8 w 9"/>
                  <a:gd name="T9" fmla="*/ 3 h 9"/>
                </a:gdLst>
                <a:ahLst/>
                <a:cxnLst>
                  <a:cxn ang="0">
                    <a:pos x="T0" y="T1"/>
                  </a:cxn>
                  <a:cxn ang="0">
                    <a:pos x="T2" y="T3"/>
                  </a:cxn>
                  <a:cxn ang="0">
                    <a:pos x="T4" y="T5"/>
                  </a:cxn>
                  <a:cxn ang="0">
                    <a:pos x="T6" y="T7"/>
                  </a:cxn>
                  <a:cxn ang="0">
                    <a:pos x="T8" y="T9"/>
                  </a:cxn>
                </a:cxnLst>
                <a:rect l="0" t="0" r="r" b="b"/>
                <a:pathLst>
                  <a:path w="9" h="9">
                    <a:moveTo>
                      <a:pt x="8" y="3"/>
                    </a:moveTo>
                    <a:cubicBezTo>
                      <a:pt x="9" y="5"/>
                      <a:pt x="8" y="7"/>
                      <a:pt x="7" y="8"/>
                    </a:cubicBezTo>
                    <a:cubicBezTo>
                      <a:pt x="5" y="9"/>
                      <a:pt x="2" y="8"/>
                      <a:pt x="1" y="6"/>
                    </a:cubicBezTo>
                    <a:cubicBezTo>
                      <a:pt x="0" y="5"/>
                      <a:pt x="1" y="2"/>
                      <a:pt x="3" y="1"/>
                    </a:cubicBezTo>
                    <a:cubicBezTo>
                      <a:pt x="5" y="0"/>
                      <a:pt x="7" y="1"/>
                      <a:pt x="8" y="3"/>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8" name="Freeform 137">
                <a:extLst>
                  <a:ext uri="{FF2B5EF4-FFF2-40B4-BE49-F238E27FC236}">
                    <a16:creationId xmlns:a16="http://schemas.microsoft.com/office/drawing/2014/main" id="{3DFB8D34-C03F-48A3-8B08-14DF5135BE85}"/>
                  </a:ext>
                </a:extLst>
              </p:cNvPr>
              <p:cNvSpPr>
                <a:spLocks/>
              </p:cNvSpPr>
              <p:nvPr/>
            </p:nvSpPr>
            <p:spPr bwMode="auto">
              <a:xfrm>
                <a:off x="5954713" y="1011238"/>
                <a:ext cx="17463" cy="15875"/>
              </a:xfrm>
              <a:custGeom>
                <a:avLst/>
                <a:gdLst>
                  <a:gd name="T0" fmla="*/ 1 w 9"/>
                  <a:gd name="T1" fmla="*/ 6 h 8"/>
                  <a:gd name="T2" fmla="*/ 6 w 9"/>
                  <a:gd name="T3" fmla="*/ 7 h 8"/>
                  <a:gd name="T4" fmla="*/ 8 w 9"/>
                  <a:gd name="T5" fmla="*/ 2 h 8"/>
                  <a:gd name="T6" fmla="*/ 3 w 9"/>
                  <a:gd name="T7" fmla="*/ 1 h 8"/>
                  <a:gd name="T8" fmla="*/ 1 w 9"/>
                  <a:gd name="T9" fmla="*/ 6 h 8"/>
                </a:gdLst>
                <a:ahLst/>
                <a:cxnLst>
                  <a:cxn ang="0">
                    <a:pos x="T0" y="T1"/>
                  </a:cxn>
                  <a:cxn ang="0">
                    <a:pos x="T2" y="T3"/>
                  </a:cxn>
                  <a:cxn ang="0">
                    <a:pos x="T4" y="T5"/>
                  </a:cxn>
                  <a:cxn ang="0">
                    <a:pos x="T6" y="T7"/>
                  </a:cxn>
                  <a:cxn ang="0">
                    <a:pos x="T8" y="T9"/>
                  </a:cxn>
                </a:cxnLst>
                <a:rect l="0" t="0" r="r" b="b"/>
                <a:pathLst>
                  <a:path w="9" h="8">
                    <a:moveTo>
                      <a:pt x="1" y="6"/>
                    </a:moveTo>
                    <a:cubicBezTo>
                      <a:pt x="2" y="8"/>
                      <a:pt x="4" y="8"/>
                      <a:pt x="6" y="7"/>
                    </a:cubicBezTo>
                    <a:cubicBezTo>
                      <a:pt x="8" y="7"/>
                      <a:pt x="9" y="4"/>
                      <a:pt x="8" y="2"/>
                    </a:cubicBezTo>
                    <a:cubicBezTo>
                      <a:pt x="7" y="1"/>
                      <a:pt x="5"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299" name="Freeform 138">
                <a:extLst>
                  <a:ext uri="{FF2B5EF4-FFF2-40B4-BE49-F238E27FC236}">
                    <a16:creationId xmlns:a16="http://schemas.microsoft.com/office/drawing/2014/main" id="{709BE78C-5D1F-4C97-A2E3-94734858BBCE}"/>
                  </a:ext>
                </a:extLst>
              </p:cNvPr>
              <p:cNvSpPr>
                <a:spLocks/>
              </p:cNvSpPr>
              <p:nvPr/>
            </p:nvSpPr>
            <p:spPr bwMode="auto">
              <a:xfrm>
                <a:off x="5975350" y="1052513"/>
                <a:ext cx="17463" cy="15875"/>
              </a:xfrm>
              <a:custGeom>
                <a:avLst/>
                <a:gdLst>
                  <a:gd name="T0" fmla="*/ 1 w 9"/>
                  <a:gd name="T1" fmla="*/ 6 h 8"/>
                  <a:gd name="T2" fmla="*/ 6 w 9"/>
                  <a:gd name="T3" fmla="*/ 7 h 8"/>
                  <a:gd name="T4" fmla="*/ 8 w 9"/>
                  <a:gd name="T5" fmla="*/ 2 h 8"/>
                  <a:gd name="T6" fmla="*/ 3 w 9"/>
                  <a:gd name="T7" fmla="*/ 1 h 8"/>
                  <a:gd name="T8" fmla="*/ 1 w 9"/>
                  <a:gd name="T9" fmla="*/ 6 h 8"/>
                </a:gdLst>
                <a:ahLst/>
                <a:cxnLst>
                  <a:cxn ang="0">
                    <a:pos x="T0" y="T1"/>
                  </a:cxn>
                  <a:cxn ang="0">
                    <a:pos x="T2" y="T3"/>
                  </a:cxn>
                  <a:cxn ang="0">
                    <a:pos x="T4" y="T5"/>
                  </a:cxn>
                  <a:cxn ang="0">
                    <a:pos x="T6" y="T7"/>
                  </a:cxn>
                  <a:cxn ang="0">
                    <a:pos x="T8" y="T9"/>
                  </a:cxn>
                </a:cxnLst>
                <a:rect l="0" t="0" r="r" b="b"/>
                <a:pathLst>
                  <a:path w="9" h="8">
                    <a:moveTo>
                      <a:pt x="1" y="6"/>
                    </a:moveTo>
                    <a:cubicBezTo>
                      <a:pt x="2" y="8"/>
                      <a:pt x="5" y="8"/>
                      <a:pt x="6" y="7"/>
                    </a:cubicBezTo>
                    <a:cubicBezTo>
                      <a:pt x="8" y="7"/>
                      <a:pt x="9" y="4"/>
                      <a:pt x="8" y="2"/>
                    </a:cubicBezTo>
                    <a:cubicBezTo>
                      <a:pt x="7" y="1"/>
                      <a:pt x="5"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0" name="Freeform 139">
                <a:extLst>
                  <a:ext uri="{FF2B5EF4-FFF2-40B4-BE49-F238E27FC236}">
                    <a16:creationId xmlns:a16="http://schemas.microsoft.com/office/drawing/2014/main" id="{2D8BE36D-E6C8-4026-A0F3-3EE3FD447594}"/>
                  </a:ext>
                </a:extLst>
              </p:cNvPr>
              <p:cNvSpPr>
                <a:spLocks/>
              </p:cNvSpPr>
              <p:nvPr/>
            </p:nvSpPr>
            <p:spPr bwMode="auto">
              <a:xfrm>
                <a:off x="5995988" y="1016000"/>
                <a:ext cx="17463" cy="17463"/>
              </a:xfrm>
              <a:custGeom>
                <a:avLst/>
                <a:gdLst>
                  <a:gd name="T0" fmla="*/ 1 w 9"/>
                  <a:gd name="T1" fmla="*/ 6 h 9"/>
                  <a:gd name="T2" fmla="*/ 6 w 9"/>
                  <a:gd name="T3" fmla="*/ 8 h 9"/>
                  <a:gd name="T4" fmla="*/ 8 w 9"/>
                  <a:gd name="T5" fmla="*/ 3 h 9"/>
                  <a:gd name="T6" fmla="*/ 3 w 9"/>
                  <a:gd name="T7" fmla="*/ 1 h 9"/>
                  <a:gd name="T8" fmla="*/ 1 w 9"/>
                  <a:gd name="T9" fmla="*/ 6 h 9"/>
                </a:gdLst>
                <a:ahLst/>
                <a:cxnLst>
                  <a:cxn ang="0">
                    <a:pos x="T0" y="T1"/>
                  </a:cxn>
                  <a:cxn ang="0">
                    <a:pos x="T2" y="T3"/>
                  </a:cxn>
                  <a:cxn ang="0">
                    <a:pos x="T4" y="T5"/>
                  </a:cxn>
                  <a:cxn ang="0">
                    <a:pos x="T6" y="T7"/>
                  </a:cxn>
                  <a:cxn ang="0">
                    <a:pos x="T8" y="T9"/>
                  </a:cxn>
                </a:cxnLst>
                <a:rect l="0" t="0" r="r" b="b"/>
                <a:pathLst>
                  <a:path w="9" h="9">
                    <a:moveTo>
                      <a:pt x="1" y="6"/>
                    </a:moveTo>
                    <a:cubicBezTo>
                      <a:pt x="2" y="8"/>
                      <a:pt x="4" y="9"/>
                      <a:pt x="6" y="8"/>
                    </a:cubicBezTo>
                    <a:cubicBezTo>
                      <a:pt x="8" y="7"/>
                      <a:pt x="9" y="5"/>
                      <a:pt x="8" y="3"/>
                    </a:cubicBezTo>
                    <a:cubicBezTo>
                      <a:pt x="7" y="1"/>
                      <a:pt x="4"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301" name="Group 300">
              <a:extLst>
                <a:ext uri="{FF2B5EF4-FFF2-40B4-BE49-F238E27FC236}">
                  <a16:creationId xmlns:a16="http://schemas.microsoft.com/office/drawing/2014/main" id="{8DCB8120-319B-42CF-9E7E-77B2476A838C}"/>
                </a:ext>
              </a:extLst>
            </p:cNvPr>
            <p:cNvGrpSpPr/>
            <p:nvPr/>
          </p:nvGrpSpPr>
          <p:grpSpPr>
            <a:xfrm>
              <a:off x="9807022" y="3266325"/>
              <a:ext cx="469086" cy="344548"/>
              <a:chOff x="5703888" y="957263"/>
              <a:chExt cx="358775" cy="263525"/>
            </a:xfrm>
          </p:grpSpPr>
          <p:sp>
            <p:nvSpPr>
              <p:cNvPr id="302" name="Freeform 131">
                <a:extLst>
                  <a:ext uri="{FF2B5EF4-FFF2-40B4-BE49-F238E27FC236}">
                    <a16:creationId xmlns:a16="http://schemas.microsoft.com/office/drawing/2014/main" id="{9A311A9A-69B5-4475-B8DC-9FECEBC8BE0D}"/>
                  </a:ext>
                </a:extLst>
              </p:cNvPr>
              <p:cNvSpPr>
                <a:spLocks/>
              </p:cNvSpPr>
              <p:nvPr/>
            </p:nvSpPr>
            <p:spPr bwMode="auto">
              <a:xfrm>
                <a:off x="5703888" y="957263"/>
                <a:ext cx="358775" cy="263525"/>
              </a:xfrm>
              <a:custGeom>
                <a:avLst/>
                <a:gdLst>
                  <a:gd name="T0" fmla="*/ 168 w 186"/>
                  <a:gd name="T1" fmla="*/ 65 h 135"/>
                  <a:gd name="T2" fmla="*/ 49 w 186"/>
                  <a:gd name="T3" fmla="*/ 128 h 135"/>
                  <a:gd name="T4" fmla="*/ 13 w 186"/>
                  <a:gd name="T5" fmla="*/ 118 h 135"/>
                  <a:gd name="T6" fmla="*/ 7 w 186"/>
                  <a:gd name="T7" fmla="*/ 106 h 135"/>
                  <a:gd name="T8" fmla="*/ 18 w 186"/>
                  <a:gd name="T9" fmla="*/ 70 h 135"/>
                  <a:gd name="T10" fmla="*/ 138 w 186"/>
                  <a:gd name="T11" fmla="*/ 7 h 135"/>
                  <a:gd name="T12" fmla="*/ 173 w 186"/>
                  <a:gd name="T13" fmla="*/ 18 h 135"/>
                  <a:gd name="T14" fmla="*/ 179 w 186"/>
                  <a:gd name="T15" fmla="*/ 29 h 135"/>
                  <a:gd name="T16" fmla="*/ 168 w 186"/>
                  <a:gd name="T17" fmla="*/ 6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35">
                    <a:moveTo>
                      <a:pt x="168" y="65"/>
                    </a:moveTo>
                    <a:cubicBezTo>
                      <a:pt x="49" y="128"/>
                      <a:pt x="49" y="128"/>
                      <a:pt x="49" y="128"/>
                    </a:cubicBezTo>
                    <a:cubicBezTo>
                      <a:pt x="36" y="135"/>
                      <a:pt x="20" y="130"/>
                      <a:pt x="13" y="118"/>
                    </a:cubicBezTo>
                    <a:cubicBezTo>
                      <a:pt x="7" y="106"/>
                      <a:pt x="7" y="106"/>
                      <a:pt x="7" y="106"/>
                    </a:cubicBezTo>
                    <a:cubicBezTo>
                      <a:pt x="0" y="93"/>
                      <a:pt x="5" y="77"/>
                      <a:pt x="18" y="70"/>
                    </a:cubicBezTo>
                    <a:cubicBezTo>
                      <a:pt x="138" y="7"/>
                      <a:pt x="138" y="7"/>
                      <a:pt x="138" y="7"/>
                    </a:cubicBezTo>
                    <a:cubicBezTo>
                      <a:pt x="150" y="0"/>
                      <a:pt x="166" y="5"/>
                      <a:pt x="173" y="18"/>
                    </a:cubicBezTo>
                    <a:cubicBezTo>
                      <a:pt x="179" y="29"/>
                      <a:pt x="179" y="29"/>
                      <a:pt x="179" y="29"/>
                    </a:cubicBezTo>
                    <a:cubicBezTo>
                      <a:pt x="186" y="42"/>
                      <a:pt x="181" y="58"/>
                      <a:pt x="168" y="65"/>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3" name="Line 132">
                <a:extLst>
                  <a:ext uri="{FF2B5EF4-FFF2-40B4-BE49-F238E27FC236}">
                    <a16:creationId xmlns:a16="http://schemas.microsoft.com/office/drawing/2014/main" id="{ACB89C1E-E419-45F1-BA98-1C189EFF967B}"/>
                  </a:ext>
                </a:extLst>
              </p:cNvPr>
              <p:cNvSpPr>
                <a:spLocks noChangeShapeType="1"/>
              </p:cNvSpPr>
              <p:nvPr/>
            </p:nvSpPr>
            <p:spPr bwMode="auto">
              <a:xfrm>
                <a:off x="5835650" y="1079500"/>
                <a:ext cx="28575" cy="55563"/>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4" name="Line 133">
                <a:extLst>
                  <a:ext uri="{FF2B5EF4-FFF2-40B4-BE49-F238E27FC236}">
                    <a16:creationId xmlns:a16="http://schemas.microsoft.com/office/drawing/2014/main" id="{21498E32-C93B-4B0B-940D-B27C3BEBB7A8}"/>
                  </a:ext>
                </a:extLst>
              </p:cNvPr>
              <p:cNvSpPr>
                <a:spLocks noChangeShapeType="1"/>
              </p:cNvSpPr>
              <p:nvPr/>
            </p:nvSpPr>
            <p:spPr bwMode="auto">
              <a:xfrm>
                <a:off x="5902325" y="1044575"/>
                <a:ext cx="28575" cy="53975"/>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5" name="Freeform 134">
                <a:extLst>
                  <a:ext uri="{FF2B5EF4-FFF2-40B4-BE49-F238E27FC236}">
                    <a16:creationId xmlns:a16="http://schemas.microsoft.com/office/drawing/2014/main" id="{EFA643CA-54B6-46A9-ACD0-B2C8CF4B0EF9}"/>
                  </a:ext>
                </a:extLst>
              </p:cNvPr>
              <p:cNvSpPr>
                <a:spLocks/>
              </p:cNvSpPr>
              <p:nvPr/>
            </p:nvSpPr>
            <p:spPr bwMode="auto">
              <a:xfrm>
                <a:off x="5773738" y="1109663"/>
                <a:ext cx="17463" cy="15875"/>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4"/>
                      <a:pt x="8" y="6"/>
                      <a:pt x="6" y="7"/>
                    </a:cubicBezTo>
                    <a:cubicBezTo>
                      <a:pt x="4" y="8"/>
                      <a:pt x="2" y="8"/>
                      <a:pt x="1" y="6"/>
                    </a:cubicBezTo>
                    <a:cubicBezTo>
                      <a:pt x="0" y="4"/>
                      <a:pt x="1" y="2"/>
                      <a:pt x="3" y="1"/>
                    </a:cubicBezTo>
                    <a:cubicBezTo>
                      <a:pt x="5" y="0"/>
                      <a:pt x="7" y="0"/>
                      <a:pt x="8" y="2"/>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6" name="Freeform 135">
                <a:extLst>
                  <a:ext uri="{FF2B5EF4-FFF2-40B4-BE49-F238E27FC236}">
                    <a16:creationId xmlns:a16="http://schemas.microsoft.com/office/drawing/2014/main" id="{055F6813-0949-4EAA-AECA-CC36E9CB3A3B}"/>
                  </a:ext>
                </a:extLst>
              </p:cNvPr>
              <p:cNvSpPr>
                <a:spLocks/>
              </p:cNvSpPr>
              <p:nvPr/>
            </p:nvSpPr>
            <p:spPr bwMode="auto">
              <a:xfrm>
                <a:off x="5794375" y="1150938"/>
                <a:ext cx="17463" cy="15875"/>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4"/>
                      <a:pt x="8" y="6"/>
                      <a:pt x="6" y="7"/>
                    </a:cubicBezTo>
                    <a:cubicBezTo>
                      <a:pt x="5" y="8"/>
                      <a:pt x="2" y="8"/>
                      <a:pt x="1" y="6"/>
                    </a:cubicBezTo>
                    <a:cubicBezTo>
                      <a:pt x="0" y="4"/>
                      <a:pt x="1" y="2"/>
                      <a:pt x="3" y="1"/>
                    </a:cubicBezTo>
                    <a:cubicBezTo>
                      <a:pt x="5" y="0"/>
                      <a:pt x="7" y="0"/>
                      <a:pt x="8" y="2"/>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7" name="Freeform 136">
                <a:extLst>
                  <a:ext uri="{FF2B5EF4-FFF2-40B4-BE49-F238E27FC236}">
                    <a16:creationId xmlns:a16="http://schemas.microsoft.com/office/drawing/2014/main" id="{ABDBF888-C293-4EE3-8F44-30043245B916}"/>
                  </a:ext>
                </a:extLst>
              </p:cNvPr>
              <p:cNvSpPr>
                <a:spLocks/>
              </p:cNvSpPr>
              <p:nvPr/>
            </p:nvSpPr>
            <p:spPr bwMode="auto">
              <a:xfrm>
                <a:off x="5753100" y="1144588"/>
                <a:ext cx="17463" cy="17463"/>
              </a:xfrm>
              <a:custGeom>
                <a:avLst/>
                <a:gdLst>
                  <a:gd name="T0" fmla="*/ 8 w 9"/>
                  <a:gd name="T1" fmla="*/ 3 h 9"/>
                  <a:gd name="T2" fmla="*/ 7 w 9"/>
                  <a:gd name="T3" fmla="*/ 8 h 9"/>
                  <a:gd name="T4" fmla="*/ 1 w 9"/>
                  <a:gd name="T5" fmla="*/ 6 h 9"/>
                  <a:gd name="T6" fmla="*/ 3 w 9"/>
                  <a:gd name="T7" fmla="*/ 1 h 9"/>
                  <a:gd name="T8" fmla="*/ 8 w 9"/>
                  <a:gd name="T9" fmla="*/ 3 h 9"/>
                </a:gdLst>
                <a:ahLst/>
                <a:cxnLst>
                  <a:cxn ang="0">
                    <a:pos x="T0" y="T1"/>
                  </a:cxn>
                  <a:cxn ang="0">
                    <a:pos x="T2" y="T3"/>
                  </a:cxn>
                  <a:cxn ang="0">
                    <a:pos x="T4" y="T5"/>
                  </a:cxn>
                  <a:cxn ang="0">
                    <a:pos x="T6" y="T7"/>
                  </a:cxn>
                  <a:cxn ang="0">
                    <a:pos x="T8" y="T9"/>
                  </a:cxn>
                </a:cxnLst>
                <a:rect l="0" t="0" r="r" b="b"/>
                <a:pathLst>
                  <a:path w="9" h="9">
                    <a:moveTo>
                      <a:pt x="8" y="3"/>
                    </a:moveTo>
                    <a:cubicBezTo>
                      <a:pt x="9" y="5"/>
                      <a:pt x="8" y="7"/>
                      <a:pt x="7" y="8"/>
                    </a:cubicBezTo>
                    <a:cubicBezTo>
                      <a:pt x="5" y="9"/>
                      <a:pt x="2" y="8"/>
                      <a:pt x="1" y="6"/>
                    </a:cubicBezTo>
                    <a:cubicBezTo>
                      <a:pt x="0" y="5"/>
                      <a:pt x="1" y="2"/>
                      <a:pt x="3" y="1"/>
                    </a:cubicBezTo>
                    <a:cubicBezTo>
                      <a:pt x="5" y="0"/>
                      <a:pt x="7" y="1"/>
                      <a:pt x="8" y="3"/>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8" name="Freeform 137">
                <a:extLst>
                  <a:ext uri="{FF2B5EF4-FFF2-40B4-BE49-F238E27FC236}">
                    <a16:creationId xmlns:a16="http://schemas.microsoft.com/office/drawing/2014/main" id="{1C40A5D0-41A9-4BF6-BB31-CB14F3F4CDEF}"/>
                  </a:ext>
                </a:extLst>
              </p:cNvPr>
              <p:cNvSpPr>
                <a:spLocks/>
              </p:cNvSpPr>
              <p:nvPr/>
            </p:nvSpPr>
            <p:spPr bwMode="auto">
              <a:xfrm>
                <a:off x="5954713" y="1011238"/>
                <a:ext cx="17463" cy="15875"/>
              </a:xfrm>
              <a:custGeom>
                <a:avLst/>
                <a:gdLst>
                  <a:gd name="T0" fmla="*/ 1 w 9"/>
                  <a:gd name="T1" fmla="*/ 6 h 8"/>
                  <a:gd name="T2" fmla="*/ 6 w 9"/>
                  <a:gd name="T3" fmla="*/ 7 h 8"/>
                  <a:gd name="T4" fmla="*/ 8 w 9"/>
                  <a:gd name="T5" fmla="*/ 2 h 8"/>
                  <a:gd name="T6" fmla="*/ 3 w 9"/>
                  <a:gd name="T7" fmla="*/ 1 h 8"/>
                  <a:gd name="T8" fmla="*/ 1 w 9"/>
                  <a:gd name="T9" fmla="*/ 6 h 8"/>
                </a:gdLst>
                <a:ahLst/>
                <a:cxnLst>
                  <a:cxn ang="0">
                    <a:pos x="T0" y="T1"/>
                  </a:cxn>
                  <a:cxn ang="0">
                    <a:pos x="T2" y="T3"/>
                  </a:cxn>
                  <a:cxn ang="0">
                    <a:pos x="T4" y="T5"/>
                  </a:cxn>
                  <a:cxn ang="0">
                    <a:pos x="T6" y="T7"/>
                  </a:cxn>
                  <a:cxn ang="0">
                    <a:pos x="T8" y="T9"/>
                  </a:cxn>
                </a:cxnLst>
                <a:rect l="0" t="0" r="r" b="b"/>
                <a:pathLst>
                  <a:path w="9" h="8">
                    <a:moveTo>
                      <a:pt x="1" y="6"/>
                    </a:moveTo>
                    <a:cubicBezTo>
                      <a:pt x="2" y="8"/>
                      <a:pt x="4" y="8"/>
                      <a:pt x="6" y="7"/>
                    </a:cubicBezTo>
                    <a:cubicBezTo>
                      <a:pt x="8" y="7"/>
                      <a:pt x="9" y="4"/>
                      <a:pt x="8" y="2"/>
                    </a:cubicBezTo>
                    <a:cubicBezTo>
                      <a:pt x="7" y="1"/>
                      <a:pt x="5"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09" name="Freeform 138">
                <a:extLst>
                  <a:ext uri="{FF2B5EF4-FFF2-40B4-BE49-F238E27FC236}">
                    <a16:creationId xmlns:a16="http://schemas.microsoft.com/office/drawing/2014/main" id="{36A6E70A-C2E1-4B31-862B-D3BF8483E491}"/>
                  </a:ext>
                </a:extLst>
              </p:cNvPr>
              <p:cNvSpPr>
                <a:spLocks/>
              </p:cNvSpPr>
              <p:nvPr/>
            </p:nvSpPr>
            <p:spPr bwMode="auto">
              <a:xfrm>
                <a:off x="5975350" y="1052513"/>
                <a:ext cx="17463" cy="15875"/>
              </a:xfrm>
              <a:custGeom>
                <a:avLst/>
                <a:gdLst>
                  <a:gd name="T0" fmla="*/ 1 w 9"/>
                  <a:gd name="T1" fmla="*/ 6 h 8"/>
                  <a:gd name="T2" fmla="*/ 6 w 9"/>
                  <a:gd name="T3" fmla="*/ 7 h 8"/>
                  <a:gd name="T4" fmla="*/ 8 w 9"/>
                  <a:gd name="T5" fmla="*/ 2 h 8"/>
                  <a:gd name="T6" fmla="*/ 3 w 9"/>
                  <a:gd name="T7" fmla="*/ 1 h 8"/>
                  <a:gd name="T8" fmla="*/ 1 w 9"/>
                  <a:gd name="T9" fmla="*/ 6 h 8"/>
                </a:gdLst>
                <a:ahLst/>
                <a:cxnLst>
                  <a:cxn ang="0">
                    <a:pos x="T0" y="T1"/>
                  </a:cxn>
                  <a:cxn ang="0">
                    <a:pos x="T2" y="T3"/>
                  </a:cxn>
                  <a:cxn ang="0">
                    <a:pos x="T4" y="T5"/>
                  </a:cxn>
                  <a:cxn ang="0">
                    <a:pos x="T6" y="T7"/>
                  </a:cxn>
                  <a:cxn ang="0">
                    <a:pos x="T8" y="T9"/>
                  </a:cxn>
                </a:cxnLst>
                <a:rect l="0" t="0" r="r" b="b"/>
                <a:pathLst>
                  <a:path w="9" h="8">
                    <a:moveTo>
                      <a:pt x="1" y="6"/>
                    </a:moveTo>
                    <a:cubicBezTo>
                      <a:pt x="2" y="8"/>
                      <a:pt x="5" y="8"/>
                      <a:pt x="6" y="7"/>
                    </a:cubicBezTo>
                    <a:cubicBezTo>
                      <a:pt x="8" y="7"/>
                      <a:pt x="9" y="4"/>
                      <a:pt x="8" y="2"/>
                    </a:cubicBezTo>
                    <a:cubicBezTo>
                      <a:pt x="7" y="1"/>
                      <a:pt x="5"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10" name="Freeform 139">
                <a:extLst>
                  <a:ext uri="{FF2B5EF4-FFF2-40B4-BE49-F238E27FC236}">
                    <a16:creationId xmlns:a16="http://schemas.microsoft.com/office/drawing/2014/main" id="{64F02E05-5AC5-409E-A860-472CABE446AB}"/>
                  </a:ext>
                </a:extLst>
              </p:cNvPr>
              <p:cNvSpPr>
                <a:spLocks/>
              </p:cNvSpPr>
              <p:nvPr/>
            </p:nvSpPr>
            <p:spPr bwMode="auto">
              <a:xfrm>
                <a:off x="5995988" y="1016000"/>
                <a:ext cx="17463" cy="17463"/>
              </a:xfrm>
              <a:custGeom>
                <a:avLst/>
                <a:gdLst>
                  <a:gd name="T0" fmla="*/ 1 w 9"/>
                  <a:gd name="T1" fmla="*/ 6 h 9"/>
                  <a:gd name="T2" fmla="*/ 6 w 9"/>
                  <a:gd name="T3" fmla="*/ 8 h 9"/>
                  <a:gd name="T4" fmla="*/ 8 w 9"/>
                  <a:gd name="T5" fmla="*/ 3 h 9"/>
                  <a:gd name="T6" fmla="*/ 3 w 9"/>
                  <a:gd name="T7" fmla="*/ 1 h 9"/>
                  <a:gd name="T8" fmla="*/ 1 w 9"/>
                  <a:gd name="T9" fmla="*/ 6 h 9"/>
                </a:gdLst>
                <a:ahLst/>
                <a:cxnLst>
                  <a:cxn ang="0">
                    <a:pos x="T0" y="T1"/>
                  </a:cxn>
                  <a:cxn ang="0">
                    <a:pos x="T2" y="T3"/>
                  </a:cxn>
                  <a:cxn ang="0">
                    <a:pos x="T4" y="T5"/>
                  </a:cxn>
                  <a:cxn ang="0">
                    <a:pos x="T6" y="T7"/>
                  </a:cxn>
                  <a:cxn ang="0">
                    <a:pos x="T8" y="T9"/>
                  </a:cxn>
                </a:cxnLst>
                <a:rect l="0" t="0" r="r" b="b"/>
                <a:pathLst>
                  <a:path w="9" h="9">
                    <a:moveTo>
                      <a:pt x="1" y="6"/>
                    </a:moveTo>
                    <a:cubicBezTo>
                      <a:pt x="2" y="8"/>
                      <a:pt x="4" y="9"/>
                      <a:pt x="6" y="8"/>
                    </a:cubicBezTo>
                    <a:cubicBezTo>
                      <a:pt x="8" y="7"/>
                      <a:pt x="9" y="5"/>
                      <a:pt x="8" y="3"/>
                    </a:cubicBezTo>
                    <a:cubicBezTo>
                      <a:pt x="7" y="1"/>
                      <a:pt x="4" y="0"/>
                      <a:pt x="3" y="1"/>
                    </a:cubicBezTo>
                    <a:cubicBezTo>
                      <a:pt x="1" y="2"/>
                      <a:pt x="0" y="4"/>
                      <a:pt x="1" y="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sp>
          <p:nvSpPr>
            <p:cNvPr id="311" name="Rectangle: Rounded Corners 4">
              <a:extLst>
                <a:ext uri="{FF2B5EF4-FFF2-40B4-BE49-F238E27FC236}">
                  <a16:creationId xmlns:a16="http://schemas.microsoft.com/office/drawing/2014/main" id="{234AD9B7-EB41-4D33-96DB-6BB4E72D57E4}"/>
                </a:ext>
              </a:extLst>
            </p:cNvPr>
            <p:cNvSpPr/>
            <p:nvPr/>
          </p:nvSpPr>
          <p:spPr bwMode="auto">
            <a:xfrm rot="5400000">
              <a:off x="11963400" y="1274430"/>
              <a:ext cx="0" cy="457200"/>
            </a:xfrm>
            <a:custGeom>
              <a:avLst/>
              <a:gdLst>
                <a:gd name="connsiteX0" fmla="*/ 0 w 2362200"/>
                <a:gd name="connsiteY0" fmla="*/ 249291 h 2192337"/>
                <a:gd name="connsiteX1" fmla="*/ 249291 w 2362200"/>
                <a:gd name="connsiteY1" fmla="*/ 0 h 2192337"/>
                <a:gd name="connsiteX2" fmla="*/ 2112909 w 2362200"/>
                <a:gd name="connsiteY2" fmla="*/ 0 h 2192337"/>
                <a:gd name="connsiteX3" fmla="*/ 2362200 w 2362200"/>
                <a:gd name="connsiteY3" fmla="*/ 249291 h 2192337"/>
                <a:gd name="connsiteX4" fmla="*/ 2362200 w 2362200"/>
                <a:gd name="connsiteY4" fmla="*/ 1943046 h 2192337"/>
                <a:gd name="connsiteX5" fmla="*/ 2112909 w 2362200"/>
                <a:gd name="connsiteY5" fmla="*/ 2192337 h 2192337"/>
                <a:gd name="connsiteX6" fmla="*/ 249291 w 2362200"/>
                <a:gd name="connsiteY6" fmla="*/ 2192337 h 2192337"/>
                <a:gd name="connsiteX7" fmla="*/ 0 w 2362200"/>
                <a:gd name="connsiteY7" fmla="*/ 1943046 h 2192337"/>
                <a:gd name="connsiteX8" fmla="*/ 0 w 2362200"/>
                <a:gd name="connsiteY8" fmla="*/ 249291 h 2192337"/>
                <a:gd name="connsiteX0" fmla="*/ 2112909 w 2362200"/>
                <a:gd name="connsiteY0" fmla="*/ 2192337 h 2283777"/>
                <a:gd name="connsiteX1" fmla="*/ 249291 w 2362200"/>
                <a:gd name="connsiteY1" fmla="*/ 2192337 h 2283777"/>
                <a:gd name="connsiteX2" fmla="*/ 0 w 2362200"/>
                <a:gd name="connsiteY2" fmla="*/ 1943046 h 2283777"/>
                <a:gd name="connsiteX3" fmla="*/ 0 w 2362200"/>
                <a:gd name="connsiteY3" fmla="*/ 249291 h 2283777"/>
                <a:gd name="connsiteX4" fmla="*/ 249291 w 2362200"/>
                <a:gd name="connsiteY4" fmla="*/ 0 h 2283777"/>
                <a:gd name="connsiteX5" fmla="*/ 2112909 w 2362200"/>
                <a:gd name="connsiteY5" fmla="*/ 0 h 2283777"/>
                <a:gd name="connsiteX6" fmla="*/ 2362200 w 2362200"/>
                <a:gd name="connsiteY6" fmla="*/ 249291 h 2283777"/>
                <a:gd name="connsiteX7" fmla="*/ 2362200 w 2362200"/>
                <a:gd name="connsiteY7" fmla="*/ 1943046 h 2283777"/>
                <a:gd name="connsiteX8" fmla="*/ 2204349 w 2362200"/>
                <a:gd name="connsiteY8" fmla="*/ 2283777 h 2283777"/>
                <a:gd name="connsiteX0" fmla="*/ 2112909 w 2362200"/>
                <a:gd name="connsiteY0" fmla="*/ 2192337 h 2192337"/>
                <a:gd name="connsiteX1" fmla="*/ 249291 w 2362200"/>
                <a:gd name="connsiteY1" fmla="*/ 2192337 h 2192337"/>
                <a:gd name="connsiteX2" fmla="*/ 0 w 2362200"/>
                <a:gd name="connsiteY2" fmla="*/ 1943046 h 2192337"/>
                <a:gd name="connsiteX3" fmla="*/ 0 w 2362200"/>
                <a:gd name="connsiteY3" fmla="*/ 249291 h 2192337"/>
                <a:gd name="connsiteX4" fmla="*/ 249291 w 2362200"/>
                <a:gd name="connsiteY4" fmla="*/ 0 h 2192337"/>
                <a:gd name="connsiteX5" fmla="*/ 2112909 w 2362200"/>
                <a:gd name="connsiteY5" fmla="*/ 0 h 2192337"/>
                <a:gd name="connsiteX6" fmla="*/ 2362200 w 2362200"/>
                <a:gd name="connsiteY6" fmla="*/ 249291 h 2192337"/>
                <a:gd name="connsiteX7" fmla="*/ 2362200 w 2362200"/>
                <a:gd name="connsiteY7" fmla="*/ 1943046 h 2192337"/>
                <a:gd name="connsiteX0" fmla="*/ 249291 w 2362200"/>
                <a:gd name="connsiteY0" fmla="*/ 2192337 h 2192337"/>
                <a:gd name="connsiteX1" fmla="*/ 0 w 2362200"/>
                <a:gd name="connsiteY1" fmla="*/ 1943046 h 2192337"/>
                <a:gd name="connsiteX2" fmla="*/ 0 w 2362200"/>
                <a:gd name="connsiteY2" fmla="*/ 249291 h 2192337"/>
                <a:gd name="connsiteX3" fmla="*/ 249291 w 2362200"/>
                <a:gd name="connsiteY3" fmla="*/ 0 h 2192337"/>
                <a:gd name="connsiteX4" fmla="*/ 2112909 w 2362200"/>
                <a:gd name="connsiteY4" fmla="*/ 0 h 2192337"/>
                <a:gd name="connsiteX5" fmla="*/ 2362200 w 2362200"/>
                <a:gd name="connsiteY5" fmla="*/ 249291 h 2192337"/>
                <a:gd name="connsiteX6" fmla="*/ 2362200 w 2362200"/>
                <a:gd name="connsiteY6" fmla="*/ 1943046 h 2192337"/>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5" fmla="*/ 2362200 w 2362200"/>
                <a:gd name="connsiteY5" fmla="*/ 1943046 h 1943046"/>
                <a:gd name="connsiteX0" fmla="*/ 0 w 2362200"/>
                <a:gd name="connsiteY0" fmla="*/ 1943046 h 1943046"/>
                <a:gd name="connsiteX1" fmla="*/ 0 w 2362200"/>
                <a:gd name="connsiteY1" fmla="*/ 249291 h 1943046"/>
                <a:gd name="connsiteX2" fmla="*/ 249291 w 2362200"/>
                <a:gd name="connsiteY2" fmla="*/ 0 h 1943046"/>
                <a:gd name="connsiteX3" fmla="*/ 2112909 w 2362200"/>
                <a:gd name="connsiteY3" fmla="*/ 0 h 1943046"/>
                <a:gd name="connsiteX4" fmla="*/ 2362200 w 2362200"/>
                <a:gd name="connsiteY4" fmla="*/ 249291 h 1943046"/>
                <a:gd name="connsiteX0" fmla="*/ 0 w 2112909"/>
                <a:gd name="connsiteY0" fmla="*/ 1943046 h 1943046"/>
                <a:gd name="connsiteX1" fmla="*/ 0 w 2112909"/>
                <a:gd name="connsiteY1" fmla="*/ 249291 h 1943046"/>
                <a:gd name="connsiteX2" fmla="*/ 249291 w 2112909"/>
                <a:gd name="connsiteY2" fmla="*/ 0 h 1943046"/>
                <a:gd name="connsiteX3" fmla="*/ 2112909 w 2112909"/>
                <a:gd name="connsiteY3" fmla="*/ 0 h 1943046"/>
                <a:gd name="connsiteX0" fmla="*/ 0 w 249291"/>
                <a:gd name="connsiteY0" fmla="*/ 1943046 h 1943046"/>
                <a:gd name="connsiteX1" fmla="*/ 0 w 249291"/>
                <a:gd name="connsiteY1" fmla="*/ 249291 h 1943046"/>
                <a:gd name="connsiteX2" fmla="*/ 249291 w 249291"/>
                <a:gd name="connsiteY2" fmla="*/ 0 h 1943046"/>
                <a:gd name="connsiteX0" fmla="*/ 0 w 0"/>
                <a:gd name="connsiteY0" fmla="*/ 1693755 h 1693755"/>
                <a:gd name="connsiteX1" fmla="*/ 0 w 0"/>
                <a:gd name="connsiteY1" fmla="*/ 0 h 1693755"/>
              </a:gdLst>
              <a:ahLst/>
              <a:cxnLst>
                <a:cxn ang="0">
                  <a:pos x="connsiteX0" y="connsiteY0"/>
                </a:cxn>
                <a:cxn ang="0">
                  <a:pos x="connsiteX1" y="connsiteY1"/>
                </a:cxn>
              </a:cxnLst>
              <a:rect l="l" t="t" r="r" b="b"/>
              <a:pathLst>
                <a:path h="1693755">
                  <a:moveTo>
                    <a:pt x="0" y="1693755"/>
                  </a:moveTo>
                  <a:lnTo>
                    <a:pt x="0" y="0"/>
                  </a:lnTo>
                </a:path>
              </a:pathLst>
            </a:custGeom>
            <a:noFill/>
            <a:ln w="3175">
              <a:solidFill>
                <a:schemeClr val="accent1"/>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grpSp>
      <p:sp>
        <p:nvSpPr>
          <p:cNvPr id="128" name="TextBox 127">
            <a:extLst>
              <a:ext uri="{FF2B5EF4-FFF2-40B4-BE49-F238E27FC236}">
                <a16:creationId xmlns:a16="http://schemas.microsoft.com/office/drawing/2014/main" id="{A17FCA47-9414-48B5-B727-1FA2325E83E9}"/>
              </a:ext>
            </a:extLst>
          </p:cNvPr>
          <p:cNvSpPr txBox="1"/>
          <p:nvPr/>
        </p:nvSpPr>
        <p:spPr>
          <a:xfrm>
            <a:off x="573304" y="4799415"/>
            <a:ext cx="1810466" cy="1508105"/>
          </a:xfrm>
          <a:prstGeom prst="rect">
            <a:avLst/>
          </a:prstGeom>
          <a:noFill/>
        </p:spPr>
        <p:txBody>
          <a:bodyPr wrap="square" lIns="0" tIns="0" rIns="0" bIns="0">
            <a:spAutoFit/>
          </a:bodyPr>
          <a:lstStyle/>
          <a:p>
            <a:r>
              <a:rPr lang="en-US" sz="1400" dirty="0">
                <a:solidFill>
                  <a:schemeClr val="bg1"/>
                </a:solidFill>
                <a:latin typeface="+mj-lt"/>
              </a:rPr>
              <a:t>Digital assets that healthcare providers leveraged in their COVID-19 response set the direction for further digital transformation</a:t>
            </a:r>
          </a:p>
        </p:txBody>
      </p:sp>
      <p:cxnSp>
        <p:nvCxnSpPr>
          <p:cNvPr id="9" name="Straight Connector 8">
            <a:extLst>
              <a:ext uri="{FF2B5EF4-FFF2-40B4-BE49-F238E27FC236}">
                <a16:creationId xmlns:a16="http://schemas.microsoft.com/office/drawing/2014/main" id="{76CFCE5D-C308-4598-826C-8B93D351462B}"/>
              </a:ext>
            </a:extLst>
          </p:cNvPr>
          <p:cNvCxnSpPr>
            <a:cxnSpLocks/>
          </p:cNvCxnSpPr>
          <p:nvPr/>
        </p:nvCxnSpPr>
        <p:spPr>
          <a:xfrm>
            <a:off x="2470151" y="4292600"/>
            <a:ext cx="7008896" cy="0"/>
          </a:xfrm>
          <a:prstGeom prst="line">
            <a:avLst/>
          </a:prstGeom>
          <a:ln w="3175">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CED5325-CC37-4ADB-9F9E-3E4BCC4C0EB2}"/>
              </a:ext>
            </a:extLst>
          </p:cNvPr>
          <p:cNvSpPr/>
          <p:nvPr/>
        </p:nvSpPr>
        <p:spPr bwMode="auto">
          <a:xfrm>
            <a:off x="3183043" y="4292600"/>
            <a:ext cx="8423739" cy="1094567"/>
          </a:xfrm>
          <a:custGeom>
            <a:avLst/>
            <a:gdLst>
              <a:gd name="connsiteX0" fmla="*/ 0 w 8484170"/>
              <a:gd name="connsiteY0" fmla="*/ 489987 h 979974"/>
              <a:gd name="connsiteX1" fmla="*/ 489987 w 8484170"/>
              <a:gd name="connsiteY1" fmla="*/ 0 h 979974"/>
              <a:gd name="connsiteX2" fmla="*/ 7994183 w 8484170"/>
              <a:gd name="connsiteY2" fmla="*/ 0 h 979974"/>
              <a:gd name="connsiteX3" fmla="*/ 8484170 w 8484170"/>
              <a:gd name="connsiteY3" fmla="*/ 489987 h 979974"/>
              <a:gd name="connsiteX4" fmla="*/ 8484170 w 8484170"/>
              <a:gd name="connsiteY4" fmla="*/ 489987 h 979974"/>
              <a:gd name="connsiteX5" fmla="*/ 7994183 w 8484170"/>
              <a:gd name="connsiteY5" fmla="*/ 979974 h 979974"/>
              <a:gd name="connsiteX6" fmla="*/ 489987 w 8484170"/>
              <a:gd name="connsiteY6" fmla="*/ 979974 h 979974"/>
              <a:gd name="connsiteX7" fmla="*/ 0 w 8484170"/>
              <a:gd name="connsiteY7" fmla="*/ 489987 h 979974"/>
              <a:gd name="connsiteX0" fmla="*/ 489987 w 8484170"/>
              <a:gd name="connsiteY0" fmla="*/ 0 h 979974"/>
              <a:gd name="connsiteX1" fmla="*/ 7994183 w 8484170"/>
              <a:gd name="connsiteY1" fmla="*/ 0 h 979974"/>
              <a:gd name="connsiteX2" fmla="*/ 8484170 w 8484170"/>
              <a:gd name="connsiteY2" fmla="*/ 489987 h 979974"/>
              <a:gd name="connsiteX3" fmla="*/ 8484170 w 8484170"/>
              <a:gd name="connsiteY3" fmla="*/ 489987 h 979974"/>
              <a:gd name="connsiteX4" fmla="*/ 7994183 w 8484170"/>
              <a:gd name="connsiteY4" fmla="*/ 979974 h 979974"/>
              <a:gd name="connsiteX5" fmla="*/ 489987 w 8484170"/>
              <a:gd name="connsiteY5" fmla="*/ 979974 h 979974"/>
              <a:gd name="connsiteX6" fmla="*/ 0 w 8484170"/>
              <a:gd name="connsiteY6" fmla="*/ 489987 h 979974"/>
              <a:gd name="connsiteX7" fmla="*/ 581427 w 8484170"/>
              <a:gd name="connsiteY7" fmla="*/ 91440 h 979974"/>
              <a:gd name="connsiteX0" fmla="*/ 489987 w 8484170"/>
              <a:gd name="connsiteY0" fmla="*/ 0 h 979974"/>
              <a:gd name="connsiteX1" fmla="*/ 7994183 w 8484170"/>
              <a:gd name="connsiteY1" fmla="*/ 0 h 979974"/>
              <a:gd name="connsiteX2" fmla="*/ 8484170 w 8484170"/>
              <a:gd name="connsiteY2" fmla="*/ 489987 h 979974"/>
              <a:gd name="connsiteX3" fmla="*/ 8484170 w 8484170"/>
              <a:gd name="connsiteY3" fmla="*/ 489987 h 979974"/>
              <a:gd name="connsiteX4" fmla="*/ 7994183 w 8484170"/>
              <a:gd name="connsiteY4" fmla="*/ 979974 h 979974"/>
              <a:gd name="connsiteX5" fmla="*/ 489987 w 8484170"/>
              <a:gd name="connsiteY5" fmla="*/ 979974 h 979974"/>
              <a:gd name="connsiteX6" fmla="*/ 0 w 8484170"/>
              <a:gd name="connsiteY6" fmla="*/ 489987 h 979974"/>
              <a:gd name="connsiteX0" fmla="*/ 0 w 7994183"/>
              <a:gd name="connsiteY0" fmla="*/ 0 h 979974"/>
              <a:gd name="connsiteX1" fmla="*/ 7504196 w 7994183"/>
              <a:gd name="connsiteY1" fmla="*/ 0 h 979974"/>
              <a:gd name="connsiteX2" fmla="*/ 7994183 w 7994183"/>
              <a:gd name="connsiteY2" fmla="*/ 489987 h 979974"/>
              <a:gd name="connsiteX3" fmla="*/ 7994183 w 7994183"/>
              <a:gd name="connsiteY3" fmla="*/ 489987 h 979974"/>
              <a:gd name="connsiteX4" fmla="*/ 7504196 w 7994183"/>
              <a:gd name="connsiteY4" fmla="*/ 979974 h 979974"/>
              <a:gd name="connsiteX5" fmla="*/ 0 w 7994183"/>
              <a:gd name="connsiteY5" fmla="*/ 979974 h 979974"/>
              <a:gd name="connsiteX0" fmla="*/ 0 w 7994183"/>
              <a:gd name="connsiteY0" fmla="*/ 0 h 982980"/>
              <a:gd name="connsiteX1" fmla="*/ 7504196 w 7994183"/>
              <a:gd name="connsiteY1" fmla="*/ 0 h 982980"/>
              <a:gd name="connsiteX2" fmla="*/ 7994183 w 7994183"/>
              <a:gd name="connsiteY2" fmla="*/ 489987 h 982980"/>
              <a:gd name="connsiteX3" fmla="*/ 7994183 w 7994183"/>
              <a:gd name="connsiteY3" fmla="*/ 489987 h 982980"/>
              <a:gd name="connsiteX4" fmla="*/ 7504196 w 7994183"/>
              <a:gd name="connsiteY4" fmla="*/ 979974 h 982980"/>
              <a:gd name="connsiteX5" fmla="*/ 83100 w 7994183"/>
              <a:gd name="connsiteY5" fmla="*/ 982980 h 982980"/>
              <a:gd name="connsiteX6" fmla="*/ 0 w 7994183"/>
              <a:gd name="connsiteY6" fmla="*/ 979974 h 982980"/>
              <a:gd name="connsiteX0" fmla="*/ 0 w 7994183"/>
              <a:gd name="connsiteY0" fmla="*/ 0 h 982980"/>
              <a:gd name="connsiteX1" fmla="*/ 7504196 w 7994183"/>
              <a:gd name="connsiteY1" fmla="*/ 0 h 982980"/>
              <a:gd name="connsiteX2" fmla="*/ 7994183 w 7994183"/>
              <a:gd name="connsiteY2" fmla="*/ 489987 h 982980"/>
              <a:gd name="connsiteX3" fmla="*/ 7994183 w 7994183"/>
              <a:gd name="connsiteY3" fmla="*/ 489987 h 982980"/>
              <a:gd name="connsiteX4" fmla="*/ 7504196 w 7994183"/>
              <a:gd name="connsiteY4" fmla="*/ 979974 h 982980"/>
              <a:gd name="connsiteX5" fmla="*/ 83100 w 7994183"/>
              <a:gd name="connsiteY5" fmla="*/ 982980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4183" h="982980">
                <a:moveTo>
                  <a:pt x="0" y="0"/>
                </a:moveTo>
                <a:lnTo>
                  <a:pt x="7504196" y="0"/>
                </a:lnTo>
                <a:cubicBezTo>
                  <a:pt x="7774808" y="0"/>
                  <a:pt x="7994183" y="219375"/>
                  <a:pt x="7994183" y="489987"/>
                </a:cubicBezTo>
                <a:lnTo>
                  <a:pt x="7994183" y="489987"/>
                </a:lnTo>
                <a:cubicBezTo>
                  <a:pt x="7994183" y="760599"/>
                  <a:pt x="7774808" y="979974"/>
                  <a:pt x="7504196" y="979974"/>
                </a:cubicBezTo>
                <a:lnTo>
                  <a:pt x="83100" y="982980"/>
                </a:lnTo>
              </a:path>
            </a:pathLst>
          </a:custGeom>
          <a:ln w="3175">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161" name="Rectangle: Rounded Corners 9">
            <a:extLst>
              <a:ext uri="{FF2B5EF4-FFF2-40B4-BE49-F238E27FC236}">
                <a16:creationId xmlns:a16="http://schemas.microsoft.com/office/drawing/2014/main" id="{B8CEE73E-1A41-4D16-8732-113C73FC72BA}"/>
              </a:ext>
            </a:extLst>
          </p:cNvPr>
          <p:cNvSpPr/>
          <p:nvPr/>
        </p:nvSpPr>
        <p:spPr bwMode="auto">
          <a:xfrm flipH="1">
            <a:off x="2761705" y="5385780"/>
            <a:ext cx="8394440" cy="1091220"/>
          </a:xfrm>
          <a:custGeom>
            <a:avLst/>
            <a:gdLst>
              <a:gd name="connsiteX0" fmla="*/ 0 w 8484170"/>
              <a:gd name="connsiteY0" fmla="*/ 489987 h 979974"/>
              <a:gd name="connsiteX1" fmla="*/ 489987 w 8484170"/>
              <a:gd name="connsiteY1" fmla="*/ 0 h 979974"/>
              <a:gd name="connsiteX2" fmla="*/ 7994183 w 8484170"/>
              <a:gd name="connsiteY2" fmla="*/ 0 h 979974"/>
              <a:gd name="connsiteX3" fmla="*/ 8484170 w 8484170"/>
              <a:gd name="connsiteY3" fmla="*/ 489987 h 979974"/>
              <a:gd name="connsiteX4" fmla="*/ 8484170 w 8484170"/>
              <a:gd name="connsiteY4" fmla="*/ 489987 h 979974"/>
              <a:gd name="connsiteX5" fmla="*/ 7994183 w 8484170"/>
              <a:gd name="connsiteY5" fmla="*/ 979974 h 979974"/>
              <a:gd name="connsiteX6" fmla="*/ 489987 w 8484170"/>
              <a:gd name="connsiteY6" fmla="*/ 979974 h 979974"/>
              <a:gd name="connsiteX7" fmla="*/ 0 w 8484170"/>
              <a:gd name="connsiteY7" fmla="*/ 489987 h 979974"/>
              <a:gd name="connsiteX0" fmla="*/ 489987 w 8484170"/>
              <a:gd name="connsiteY0" fmla="*/ 0 h 979974"/>
              <a:gd name="connsiteX1" fmla="*/ 7994183 w 8484170"/>
              <a:gd name="connsiteY1" fmla="*/ 0 h 979974"/>
              <a:gd name="connsiteX2" fmla="*/ 8484170 w 8484170"/>
              <a:gd name="connsiteY2" fmla="*/ 489987 h 979974"/>
              <a:gd name="connsiteX3" fmla="*/ 8484170 w 8484170"/>
              <a:gd name="connsiteY3" fmla="*/ 489987 h 979974"/>
              <a:gd name="connsiteX4" fmla="*/ 7994183 w 8484170"/>
              <a:gd name="connsiteY4" fmla="*/ 979974 h 979974"/>
              <a:gd name="connsiteX5" fmla="*/ 489987 w 8484170"/>
              <a:gd name="connsiteY5" fmla="*/ 979974 h 979974"/>
              <a:gd name="connsiteX6" fmla="*/ 0 w 8484170"/>
              <a:gd name="connsiteY6" fmla="*/ 489987 h 979974"/>
              <a:gd name="connsiteX7" fmla="*/ 581427 w 8484170"/>
              <a:gd name="connsiteY7" fmla="*/ 91440 h 979974"/>
              <a:gd name="connsiteX0" fmla="*/ 489987 w 8484170"/>
              <a:gd name="connsiteY0" fmla="*/ 0 h 979974"/>
              <a:gd name="connsiteX1" fmla="*/ 7994183 w 8484170"/>
              <a:gd name="connsiteY1" fmla="*/ 0 h 979974"/>
              <a:gd name="connsiteX2" fmla="*/ 8484170 w 8484170"/>
              <a:gd name="connsiteY2" fmla="*/ 489987 h 979974"/>
              <a:gd name="connsiteX3" fmla="*/ 8484170 w 8484170"/>
              <a:gd name="connsiteY3" fmla="*/ 489987 h 979974"/>
              <a:gd name="connsiteX4" fmla="*/ 7994183 w 8484170"/>
              <a:gd name="connsiteY4" fmla="*/ 979974 h 979974"/>
              <a:gd name="connsiteX5" fmla="*/ 489987 w 8484170"/>
              <a:gd name="connsiteY5" fmla="*/ 979974 h 979974"/>
              <a:gd name="connsiteX6" fmla="*/ 0 w 8484170"/>
              <a:gd name="connsiteY6" fmla="*/ 489987 h 979974"/>
              <a:gd name="connsiteX0" fmla="*/ 0 w 7994183"/>
              <a:gd name="connsiteY0" fmla="*/ 0 h 979974"/>
              <a:gd name="connsiteX1" fmla="*/ 7504196 w 7994183"/>
              <a:gd name="connsiteY1" fmla="*/ 0 h 979974"/>
              <a:gd name="connsiteX2" fmla="*/ 7994183 w 7994183"/>
              <a:gd name="connsiteY2" fmla="*/ 489987 h 979974"/>
              <a:gd name="connsiteX3" fmla="*/ 7994183 w 7994183"/>
              <a:gd name="connsiteY3" fmla="*/ 489987 h 979974"/>
              <a:gd name="connsiteX4" fmla="*/ 7504196 w 7994183"/>
              <a:gd name="connsiteY4" fmla="*/ 979974 h 979974"/>
              <a:gd name="connsiteX5" fmla="*/ 0 w 7994183"/>
              <a:gd name="connsiteY5" fmla="*/ 979974 h 979974"/>
              <a:gd name="connsiteX0" fmla="*/ 7504196 w 7994183"/>
              <a:gd name="connsiteY0" fmla="*/ 0 h 979974"/>
              <a:gd name="connsiteX1" fmla="*/ 7994183 w 7994183"/>
              <a:gd name="connsiteY1" fmla="*/ 489987 h 979974"/>
              <a:gd name="connsiteX2" fmla="*/ 7994183 w 7994183"/>
              <a:gd name="connsiteY2" fmla="*/ 489987 h 979974"/>
              <a:gd name="connsiteX3" fmla="*/ 7504196 w 7994183"/>
              <a:gd name="connsiteY3" fmla="*/ 979974 h 979974"/>
              <a:gd name="connsiteX4" fmla="*/ 0 w 7994183"/>
              <a:gd name="connsiteY4" fmla="*/ 979974 h 97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4183" h="979974">
                <a:moveTo>
                  <a:pt x="7504196" y="0"/>
                </a:moveTo>
                <a:cubicBezTo>
                  <a:pt x="7774808" y="0"/>
                  <a:pt x="7994183" y="219375"/>
                  <a:pt x="7994183" y="489987"/>
                </a:cubicBezTo>
                <a:lnTo>
                  <a:pt x="7994183" y="489987"/>
                </a:lnTo>
                <a:cubicBezTo>
                  <a:pt x="7994183" y="760599"/>
                  <a:pt x="7774808" y="979974"/>
                  <a:pt x="7504196" y="979974"/>
                </a:cubicBezTo>
                <a:lnTo>
                  <a:pt x="0" y="979974"/>
                </a:lnTo>
              </a:path>
            </a:pathLst>
          </a:custGeom>
          <a:ln w="3175">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cxnSp>
        <p:nvCxnSpPr>
          <p:cNvPr id="162" name="Straight Connector 161">
            <a:extLst>
              <a:ext uri="{FF2B5EF4-FFF2-40B4-BE49-F238E27FC236}">
                <a16:creationId xmlns:a16="http://schemas.microsoft.com/office/drawing/2014/main" id="{4093BDB5-29AF-45CA-8A6A-A0C031DC2724}"/>
              </a:ext>
            </a:extLst>
          </p:cNvPr>
          <p:cNvCxnSpPr>
            <a:cxnSpLocks/>
          </p:cNvCxnSpPr>
          <p:nvPr/>
        </p:nvCxnSpPr>
        <p:spPr>
          <a:xfrm>
            <a:off x="11156144" y="6477000"/>
            <a:ext cx="1035857" cy="0"/>
          </a:xfrm>
          <a:prstGeom prst="line">
            <a:avLst/>
          </a:prstGeom>
          <a:ln w="3175">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AA5E123-FD4C-405F-9E15-FBCDC801BF65}"/>
              </a:ext>
            </a:extLst>
          </p:cNvPr>
          <p:cNvGrpSpPr/>
          <p:nvPr/>
        </p:nvGrpSpPr>
        <p:grpSpPr>
          <a:xfrm>
            <a:off x="2735214" y="4514499"/>
            <a:ext cx="650768" cy="650768"/>
            <a:chOff x="2133600" y="4594684"/>
            <a:chExt cx="290513" cy="290513"/>
          </a:xfrm>
        </p:grpSpPr>
        <p:sp>
          <p:nvSpPr>
            <p:cNvPr id="164" name="Oval 163">
              <a:extLst>
                <a:ext uri="{FF2B5EF4-FFF2-40B4-BE49-F238E27FC236}">
                  <a16:creationId xmlns:a16="http://schemas.microsoft.com/office/drawing/2014/main" id="{4DF74D82-F7C2-4739-85AA-EE92577D1483}"/>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65" name="Oval 164">
              <a:extLst>
                <a:ext uri="{FF2B5EF4-FFF2-40B4-BE49-F238E27FC236}">
                  <a16:creationId xmlns:a16="http://schemas.microsoft.com/office/drawing/2014/main" id="{2F310D28-6F8B-4210-8F51-498DCB2A09BB}"/>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166" name="Rectangle 165">
            <a:extLst>
              <a:ext uri="{FF2B5EF4-FFF2-40B4-BE49-F238E27FC236}">
                <a16:creationId xmlns:a16="http://schemas.microsoft.com/office/drawing/2014/main" id="{3A8CE1C4-0267-4675-BB17-1C1029846F42}"/>
              </a:ext>
            </a:extLst>
          </p:cNvPr>
          <p:cNvSpPr/>
          <p:nvPr/>
        </p:nvSpPr>
        <p:spPr>
          <a:xfrm>
            <a:off x="3472363" y="4435927"/>
            <a:ext cx="3676818" cy="807913"/>
          </a:xfrm>
          <a:prstGeom prst="rect">
            <a:avLst/>
          </a:prstGeom>
        </p:spPr>
        <p:txBody>
          <a:bodyPr wrap="square" lIns="0" tIns="0" rIns="0" bIns="0" anchor="t" anchorCtr="0">
            <a:spAutoFit/>
          </a:bodyPr>
          <a:lstStyle/>
          <a:p>
            <a:pPr>
              <a:spcBef>
                <a:spcPts val="300"/>
              </a:spcBef>
            </a:pPr>
            <a:r>
              <a:rPr lang="en-US" sz="1050" dirty="0"/>
              <a:t>Adoption includes a broad set of virtual care capabilities such as virtual visits, </a:t>
            </a:r>
            <a:r>
              <a:rPr lang="en-US" sz="1050" dirty="0">
                <a:latin typeface="+mj-lt"/>
              </a:rPr>
              <a:t>Remote Patient Monitoring (RPM) </a:t>
            </a:r>
            <a:r>
              <a:rPr lang="en-US" sz="1050" dirty="0"/>
              <a:t>and automated clinical triage that offer significant opportunities for safely maintaining and increasing activity levels to facilitate backlog reduction and demand management during recovery.</a:t>
            </a:r>
          </a:p>
        </p:txBody>
      </p:sp>
      <p:grpSp>
        <p:nvGrpSpPr>
          <p:cNvPr id="168" name="Group 167">
            <a:extLst>
              <a:ext uri="{FF2B5EF4-FFF2-40B4-BE49-F238E27FC236}">
                <a16:creationId xmlns:a16="http://schemas.microsoft.com/office/drawing/2014/main" id="{41202AB6-F9AF-42CD-88F5-CA2A6543DB71}"/>
              </a:ext>
            </a:extLst>
          </p:cNvPr>
          <p:cNvGrpSpPr/>
          <p:nvPr/>
        </p:nvGrpSpPr>
        <p:grpSpPr>
          <a:xfrm>
            <a:off x="7290169" y="4514499"/>
            <a:ext cx="650768" cy="650768"/>
            <a:chOff x="2133600" y="4594684"/>
            <a:chExt cx="290513" cy="290513"/>
          </a:xfrm>
        </p:grpSpPr>
        <p:sp>
          <p:nvSpPr>
            <p:cNvPr id="170" name="Oval 169">
              <a:extLst>
                <a:ext uri="{FF2B5EF4-FFF2-40B4-BE49-F238E27FC236}">
                  <a16:creationId xmlns:a16="http://schemas.microsoft.com/office/drawing/2014/main" id="{491FE45D-63E3-4701-9DB2-DDD0F48A2C9B}"/>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71" name="Oval 170">
              <a:extLst>
                <a:ext uri="{FF2B5EF4-FFF2-40B4-BE49-F238E27FC236}">
                  <a16:creationId xmlns:a16="http://schemas.microsoft.com/office/drawing/2014/main" id="{463F2CD0-D73C-49BA-A6C2-9ABB8ADCCB5D}"/>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169" name="Rectangle 168">
            <a:extLst>
              <a:ext uri="{FF2B5EF4-FFF2-40B4-BE49-F238E27FC236}">
                <a16:creationId xmlns:a16="http://schemas.microsoft.com/office/drawing/2014/main" id="{B2ED9AC1-5C66-4102-AA8D-EB825311C31A}"/>
              </a:ext>
            </a:extLst>
          </p:cNvPr>
          <p:cNvSpPr/>
          <p:nvPr/>
        </p:nvSpPr>
        <p:spPr>
          <a:xfrm>
            <a:off x="8027318" y="4435927"/>
            <a:ext cx="3407251" cy="807913"/>
          </a:xfrm>
          <a:prstGeom prst="rect">
            <a:avLst/>
          </a:prstGeom>
        </p:spPr>
        <p:txBody>
          <a:bodyPr wrap="square" lIns="0" tIns="0" rIns="0" bIns="0" anchor="t" anchorCtr="0">
            <a:spAutoFit/>
          </a:bodyPr>
          <a:lstStyle/>
          <a:p>
            <a:pPr>
              <a:spcBef>
                <a:spcPts val="300"/>
              </a:spcBef>
            </a:pPr>
            <a:r>
              <a:rPr lang="en-US" sz="1050" dirty="0"/>
              <a:t>Implementations enable care team collaboration (CTC) tools that integrate clinical communication, nurse call, call center operations, and core clinical systems to help improve transitions of care and keep staff connected and informed across virtual and physical delivery models.</a:t>
            </a:r>
          </a:p>
        </p:txBody>
      </p:sp>
      <p:grpSp>
        <p:nvGrpSpPr>
          <p:cNvPr id="173" name="Group 172">
            <a:extLst>
              <a:ext uri="{FF2B5EF4-FFF2-40B4-BE49-F238E27FC236}">
                <a16:creationId xmlns:a16="http://schemas.microsoft.com/office/drawing/2014/main" id="{885B4212-B4BE-4967-BA9D-A02D88974A88}"/>
              </a:ext>
            </a:extLst>
          </p:cNvPr>
          <p:cNvGrpSpPr/>
          <p:nvPr/>
        </p:nvGrpSpPr>
        <p:grpSpPr>
          <a:xfrm>
            <a:off x="2969447" y="5606006"/>
            <a:ext cx="650768" cy="650768"/>
            <a:chOff x="2133600" y="4594684"/>
            <a:chExt cx="290513" cy="290513"/>
          </a:xfrm>
        </p:grpSpPr>
        <p:sp>
          <p:nvSpPr>
            <p:cNvPr id="175" name="Oval 174">
              <a:extLst>
                <a:ext uri="{FF2B5EF4-FFF2-40B4-BE49-F238E27FC236}">
                  <a16:creationId xmlns:a16="http://schemas.microsoft.com/office/drawing/2014/main" id="{2F658E10-374F-4376-878E-B68E7EB8B68E}"/>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83" name="Oval 182">
              <a:extLst>
                <a:ext uri="{FF2B5EF4-FFF2-40B4-BE49-F238E27FC236}">
                  <a16:creationId xmlns:a16="http://schemas.microsoft.com/office/drawing/2014/main" id="{65365B8E-F251-4675-A339-9271991E1352}"/>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174" name="Rectangle 173">
            <a:extLst>
              <a:ext uri="{FF2B5EF4-FFF2-40B4-BE49-F238E27FC236}">
                <a16:creationId xmlns:a16="http://schemas.microsoft.com/office/drawing/2014/main" id="{6BFD88BC-E4A4-49F0-89F3-26338540FE95}"/>
              </a:ext>
            </a:extLst>
          </p:cNvPr>
          <p:cNvSpPr/>
          <p:nvPr/>
        </p:nvSpPr>
        <p:spPr>
          <a:xfrm>
            <a:off x="3706596" y="5689016"/>
            <a:ext cx="3442585" cy="484748"/>
          </a:xfrm>
          <a:prstGeom prst="rect">
            <a:avLst/>
          </a:prstGeom>
        </p:spPr>
        <p:txBody>
          <a:bodyPr wrap="square" lIns="0" tIns="0" rIns="0" bIns="0" anchor="ctr" anchorCtr="0">
            <a:spAutoFit/>
          </a:bodyPr>
          <a:lstStyle/>
          <a:p>
            <a:pPr>
              <a:spcBef>
                <a:spcPts val="300"/>
              </a:spcBef>
            </a:pPr>
            <a:r>
              <a:rPr lang="en-US" sz="1050" dirty="0"/>
              <a:t>Prioritize and promote new capabilities such as </a:t>
            </a:r>
            <a:r>
              <a:rPr lang="en-US" sz="1050" dirty="0" err="1">
                <a:latin typeface="+mj-lt"/>
              </a:rPr>
              <a:t>H@H</a:t>
            </a:r>
            <a:r>
              <a:rPr lang="en-US" sz="1050" dirty="0"/>
              <a:t> through effective clinical informatics governance and change management.</a:t>
            </a:r>
          </a:p>
        </p:txBody>
      </p:sp>
      <p:grpSp>
        <p:nvGrpSpPr>
          <p:cNvPr id="188" name="Group 187">
            <a:extLst>
              <a:ext uri="{FF2B5EF4-FFF2-40B4-BE49-F238E27FC236}">
                <a16:creationId xmlns:a16="http://schemas.microsoft.com/office/drawing/2014/main" id="{C0007AB6-4683-4CB7-BEB7-D50D42834621}"/>
              </a:ext>
            </a:extLst>
          </p:cNvPr>
          <p:cNvGrpSpPr/>
          <p:nvPr/>
        </p:nvGrpSpPr>
        <p:grpSpPr>
          <a:xfrm>
            <a:off x="7290169" y="5606006"/>
            <a:ext cx="650768" cy="650768"/>
            <a:chOff x="2133600" y="4594684"/>
            <a:chExt cx="290513" cy="290513"/>
          </a:xfrm>
        </p:grpSpPr>
        <p:sp>
          <p:nvSpPr>
            <p:cNvPr id="190" name="Oval 189">
              <a:extLst>
                <a:ext uri="{FF2B5EF4-FFF2-40B4-BE49-F238E27FC236}">
                  <a16:creationId xmlns:a16="http://schemas.microsoft.com/office/drawing/2014/main" id="{EC8CBA95-074A-4C1F-A143-0477AFA5C2FD}"/>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191" name="Oval 190">
              <a:extLst>
                <a:ext uri="{FF2B5EF4-FFF2-40B4-BE49-F238E27FC236}">
                  <a16:creationId xmlns:a16="http://schemas.microsoft.com/office/drawing/2014/main" id="{ECFB0D5C-324B-42B9-BDD3-DD832E2FD75D}"/>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189" name="Rectangle 188">
            <a:extLst>
              <a:ext uri="{FF2B5EF4-FFF2-40B4-BE49-F238E27FC236}">
                <a16:creationId xmlns:a16="http://schemas.microsoft.com/office/drawing/2014/main" id="{BE77A860-8BF8-4575-9F17-9C8ADF38A014}"/>
              </a:ext>
            </a:extLst>
          </p:cNvPr>
          <p:cNvSpPr/>
          <p:nvPr/>
        </p:nvSpPr>
        <p:spPr>
          <a:xfrm>
            <a:off x="8027318" y="5769807"/>
            <a:ext cx="3442585" cy="323165"/>
          </a:xfrm>
          <a:prstGeom prst="rect">
            <a:avLst/>
          </a:prstGeom>
        </p:spPr>
        <p:txBody>
          <a:bodyPr wrap="square" lIns="0" tIns="0" rIns="0" bIns="0" anchor="ctr" anchorCtr="0">
            <a:spAutoFit/>
          </a:bodyPr>
          <a:lstStyle/>
          <a:p>
            <a:pPr>
              <a:spcBef>
                <a:spcPts val="300"/>
              </a:spcBef>
            </a:pPr>
            <a:r>
              <a:rPr lang="en-US" sz="1050" dirty="0"/>
              <a:t>Value-based Exchange Incentives (shift from FFS), investment in models for acute virtual, palliative care.</a:t>
            </a:r>
          </a:p>
        </p:txBody>
      </p:sp>
      <p:sp>
        <p:nvSpPr>
          <p:cNvPr id="205" name="transform_2" title="Icon of a circle and a square with a curved arrow between them">
            <a:extLst>
              <a:ext uri="{FF2B5EF4-FFF2-40B4-BE49-F238E27FC236}">
                <a16:creationId xmlns:a16="http://schemas.microsoft.com/office/drawing/2014/main" id="{99AB5282-1102-4F22-9169-62F4A8214D62}"/>
              </a:ext>
            </a:extLst>
          </p:cNvPr>
          <p:cNvSpPr>
            <a:spLocks noChangeAspect="1" noEditPoints="1"/>
          </p:cNvSpPr>
          <p:nvPr/>
        </p:nvSpPr>
        <p:spPr bwMode="auto">
          <a:xfrm>
            <a:off x="596524" y="4267378"/>
            <a:ext cx="493625" cy="457210"/>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12700" cap="flat">
            <a:solidFill>
              <a:schemeClr val="accent1">
                <a:lumMod val="20000"/>
                <a:lumOff val="8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lin ang="5400000" scaled="1"/>
              </a:gradFill>
            </a:endParaRPr>
          </a:p>
        </p:txBody>
      </p:sp>
      <p:pic>
        <p:nvPicPr>
          <p:cNvPr id="148" name="Graphic 147">
            <a:extLst>
              <a:ext uri="{FF2B5EF4-FFF2-40B4-BE49-F238E27FC236}">
                <a16:creationId xmlns:a16="http://schemas.microsoft.com/office/drawing/2014/main" id="{1CE79495-7E24-458C-A848-A45C0DB1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130" y="4661884"/>
            <a:ext cx="330936" cy="322662"/>
          </a:xfrm>
          <a:prstGeom prst="rect">
            <a:avLst/>
          </a:prstGeom>
        </p:spPr>
      </p:pic>
      <p:sp>
        <p:nvSpPr>
          <p:cNvPr id="149" name="Processing_E9F5" title="Icon of two interlocked gears">
            <a:extLst>
              <a:ext uri="{FF2B5EF4-FFF2-40B4-BE49-F238E27FC236}">
                <a16:creationId xmlns:a16="http://schemas.microsoft.com/office/drawing/2014/main" id="{7612B73C-90E9-4497-B010-FC9F4F8069AE}"/>
              </a:ext>
            </a:extLst>
          </p:cNvPr>
          <p:cNvSpPr>
            <a:spLocks noChangeAspect="1" noEditPoints="1"/>
          </p:cNvSpPr>
          <p:nvPr/>
        </p:nvSpPr>
        <p:spPr bwMode="auto">
          <a:xfrm>
            <a:off x="7443522" y="4690055"/>
            <a:ext cx="344063" cy="299657"/>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Trackers_EADF" title="Icon of a clipboard with a checklist on it">
            <a:extLst>
              <a:ext uri="{FF2B5EF4-FFF2-40B4-BE49-F238E27FC236}">
                <a16:creationId xmlns:a16="http://schemas.microsoft.com/office/drawing/2014/main" id="{6EA85FEF-8778-4630-95EF-3B907B49A3FC}"/>
              </a:ext>
            </a:extLst>
          </p:cNvPr>
          <p:cNvSpPr>
            <a:spLocks noChangeAspect="1" noEditPoints="1"/>
          </p:cNvSpPr>
          <p:nvPr/>
        </p:nvSpPr>
        <p:spPr bwMode="auto">
          <a:xfrm>
            <a:off x="3189231" y="5787399"/>
            <a:ext cx="211201" cy="28798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check 3" title="Icon of a checkmark with a circle around it">
            <a:extLst>
              <a:ext uri="{FF2B5EF4-FFF2-40B4-BE49-F238E27FC236}">
                <a16:creationId xmlns:a16="http://schemas.microsoft.com/office/drawing/2014/main" id="{1531B039-B1F9-45C2-BA57-176088ECDD8B}"/>
              </a:ext>
            </a:extLst>
          </p:cNvPr>
          <p:cNvSpPr>
            <a:spLocks noChangeAspect="1" noEditPoints="1"/>
          </p:cNvSpPr>
          <p:nvPr/>
        </p:nvSpPr>
        <p:spPr bwMode="auto">
          <a:xfrm>
            <a:off x="7453491" y="5770267"/>
            <a:ext cx="324125" cy="322246"/>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505796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BC4A-BADD-B90A-145D-FAB665FC72B7}"/>
              </a:ext>
            </a:extLst>
          </p:cNvPr>
          <p:cNvSpPr>
            <a:spLocks noGrp="1"/>
          </p:cNvSpPr>
          <p:nvPr>
            <p:ph type="title"/>
          </p:nvPr>
        </p:nvSpPr>
        <p:spPr/>
        <p:txBody>
          <a:bodyPr>
            <a:normAutofit fontScale="90000"/>
          </a:bodyPr>
          <a:lstStyle/>
          <a:p>
            <a:r>
              <a:rPr lang="en-US" dirty="0">
                <a:solidFill>
                  <a:srgbClr val="50E6FF"/>
                </a:solidFill>
                <a:latin typeface="Segoe UI Semibold" panose="020B0702040204020203" pitchFamily="34" charset="0"/>
                <a:cs typeface="Segoe UI Semibold" panose="020B0702040204020203" pitchFamily="34" charset="0"/>
              </a:rPr>
              <a:t>Objectives</a:t>
            </a:r>
          </a:p>
        </p:txBody>
      </p:sp>
      <p:sp>
        <p:nvSpPr>
          <p:cNvPr id="3" name="Content Placeholder 2">
            <a:extLst>
              <a:ext uri="{FF2B5EF4-FFF2-40B4-BE49-F238E27FC236}">
                <a16:creationId xmlns:a16="http://schemas.microsoft.com/office/drawing/2014/main" id="{5C5E7F35-321B-8473-D8DB-EEF5F09D0366}"/>
              </a:ext>
            </a:extLst>
          </p:cNvPr>
          <p:cNvSpPr>
            <a:spLocks noGrp="1"/>
          </p:cNvSpPr>
          <p:nvPr>
            <p:ph sz="quarter" idx="10"/>
          </p:nvPr>
        </p:nvSpPr>
        <p:spPr>
          <a:xfrm>
            <a:off x="460375" y="1719269"/>
            <a:ext cx="11679744" cy="3419462"/>
          </a:xfrm>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Discuss the business process and business applications revolution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Explain the experience revolution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Calibri" panose="020F0502020204030204" pitchFamily="34" charset="0"/>
              </a:rPr>
              <a:t>Describe the impact of new models of care on the clinical workforce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69004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Arrow: Bent 76">
            <a:extLst>
              <a:ext uri="{FF2B5EF4-FFF2-40B4-BE49-F238E27FC236}">
                <a16:creationId xmlns:a16="http://schemas.microsoft.com/office/drawing/2014/main" id="{813E5C23-E0E8-4ED1-B88E-699FEE80D87D}"/>
              </a:ext>
            </a:extLst>
          </p:cNvPr>
          <p:cNvSpPr/>
          <p:nvPr/>
        </p:nvSpPr>
        <p:spPr bwMode="auto">
          <a:xfrm rot="16200000" flipV="1">
            <a:off x="3494107" y="3431531"/>
            <a:ext cx="4934012" cy="929132"/>
          </a:xfrm>
          <a:prstGeom prst="bentArrow">
            <a:avLst>
              <a:gd name="adj1" fmla="val 25000"/>
              <a:gd name="adj2" fmla="val 0"/>
              <a:gd name="adj3" fmla="val 25000"/>
              <a:gd name="adj4" fmla="val 9202"/>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90BD3D7-653C-4190-BF33-1FDE87851096}"/>
              </a:ext>
            </a:extLst>
          </p:cNvPr>
          <p:cNvSpPr>
            <a:spLocks noGrp="1"/>
          </p:cNvSpPr>
          <p:nvPr>
            <p:ph type="title"/>
          </p:nvPr>
        </p:nvSpPr>
        <p:spPr>
          <a:xfrm>
            <a:off x="588963" y="457200"/>
            <a:ext cx="11017250" cy="492443"/>
          </a:xfrm>
        </p:spPr>
        <p:txBody>
          <a:bodyPr/>
          <a:lstStyle/>
          <a:p>
            <a:r>
              <a:rPr lang="en-US" sz="3200" dirty="0"/>
              <a:t>Critical success factors for Digital Transformation</a:t>
            </a:r>
          </a:p>
        </p:txBody>
      </p:sp>
      <p:sp>
        <p:nvSpPr>
          <p:cNvPr id="36" name="TextBox 35">
            <a:extLst>
              <a:ext uri="{FF2B5EF4-FFF2-40B4-BE49-F238E27FC236}">
                <a16:creationId xmlns:a16="http://schemas.microsoft.com/office/drawing/2014/main" id="{FD68DB32-6241-4664-92B5-035074084757}"/>
              </a:ext>
            </a:extLst>
          </p:cNvPr>
          <p:cNvSpPr txBox="1"/>
          <p:nvPr/>
        </p:nvSpPr>
        <p:spPr>
          <a:xfrm>
            <a:off x="6908750" y="4656124"/>
            <a:ext cx="4700637" cy="1361911"/>
          </a:xfrm>
          <a:prstGeom prst="rect">
            <a:avLst/>
          </a:prstGeom>
          <a:noFill/>
        </p:spPr>
        <p:txBody>
          <a:bodyPr wrap="square" lIns="0" tIns="0" rIns="0" bIns="0" anchor="t" anchorCtr="0">
            <a:spAutoFit/>
          </a:bodyPr>
          <a:lstStyle/>
          <a:p>
            <a:r>
              <a:rPr lang="en-US" sz="1400" dirty="0">
                <a:solidFill>
                  <a:schemeClr val="accent1"/>
                </a:solidFill>
                <a:latin typeface="+mj-lt"/>
                <a:cs typeface="Segoe UI Light" panose="020B0502040204020203" pitchFamily="34" charset="0"/>
              </a:rPr>
              <a:t>PROJECT IDENTIFICATION</a:t>
            </a:r>
          </a:p>
          <a:p>
            <a:pPr>
              <a:spcBef>
                <a:spcPts val="300"/>
              </a:spcBef>
            </a:pPr>
            <a:r>
              <a:rPr lang="en-US" sz="1200" dirty="0">
                <a:cs typeface="Times New Roman" panose="02020603050405020304" pitchFamily="18" charset="0"/>
              </a:rPr>
              <a:t>The top 2 priorities for Health care organizations include ROI and Staff Satisfaction, the odds of successful implementation are much higher. Select tasks that have the greatest potential for AI to optimize with the least amount of time, money, and resources. Also choose projects that have the greatest potential to fundamentally change what someone does for the better.</a:t>
            </a:r>
          </a:p>
        </p:txBody>
      </p:sp>
      <p:grpSp>
        <p:nvGrpSpPr>
          <p:cNvPr id="66" name="Group 65">
            <a:extLst>
              <a:ext uri="{FF2B5EF4-FFF2-40B4-BE49-F238E27FC236}">
                <a16:creationId xmlns:a16="http://schemas.microsoft.com/office/drawing/2014/main" id="{8C12EB8D-B6E1-40F3-B2D0-7DDFEC81BA32}"/>
              </a:ext>
            </a:extLst>
          </p:cNvPr>
          <p:cNvGrpSpPr/>
          <p:nvPr/>
        </p:nvGrpSpPr>
        <p:grpSpPr>
          <a:xfrm>
            <a:off x="6142926" y="4656124"/>
            <a:ext cx="542830" cy="542830"/>
            <a:chOff x="2133600" y="4594684"/>
            <a:chExt cx="290513" cy="290513"/>
          </a:xfrm>
        </p:grpSpPr>
        <p:sp>
          <p:nvSpPr>
            <p:cNvPr id="68" name="Oval 67">
              <a:extLst>
                <a:ext uri="{FF2B5EF4-FFF2-40B4-BE49-F238E27FC236}">
                  <a16:creationId xmlns:a16="http://schemas.microsoft.com/office/drawing/2014/main" id="{96110F19-AED8-4581-BEF1-E9A752ED0949}"/>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69" name="Oval 68">
              <a:extLst>
                <a:ext uri="{FF2B5EF4-FFF2-40B4-BE49-F238E27FC236}">
                  <a16:creationId xmlns:a16="http://schemas.microsoft.com/office/drawing/2014/main" id="{3E4B226F-79D9-4C53-950A-370889998ED6}"/>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33" name="TextBox 32">
            <a:extLst>
              <a:ext uri="{FF2B5EF4-FFF2-40B4-BE49-F238E27FC236}">
                <a16:creationId xmlns:a16="http://schemas.microsoft.com/office/drawing/2014/main" id="{2FEAC9D3-97F5-4E4E-96AD-C8CE04DBE4CF}"/>
              </a:ext>
            </a:extLst>
          </p:cNvPr>
          <p:cNvSpPr txBox="1"/>
          <p:nvPr/>
        </p:nvSpPr>
        <p:spPr>
          <a:xfrm>
            <a:off x="6908800" y="3005059"/>
            <a:ext cx="4678448" cy="992579"/>
          </a:xfrm>
          <a:prstGeom prst="rect">
            <a:avLst/>
          </a:prstGeom>
          <a:noFill/>
        </p:spPr>
        <p:txBody>
          <a:bodyPr wrap="square" lIns="0" tIns="0" rIns="0" bIns="0" anchor="t" anchorCtr="0">
            <a:spAutoFit/>
          </a:bodyPr>
          <a:lstStyle/>
          <a:p>
            <a:r>
              <a:rPr lang="en-US" sz="1400" dirty="0">
                <a:solidFill>
                  <a:schemeClr val="accent1"/>
                </a:solidFill>
                <a:latin typeface="+mj-lt"/>
                <a:cs typeface="Segoe UI Light" panose="020B0502040204020203" pitchFamily="34" charset="0"/>
              </a:rPr>
              <a:t>WORKFLOW</a:t>
            </a:r>
          </a:p>
          <a:p>
            <a:pPr>
              <a:spcBef>
                <a:spcPts val="300"/>
              </a:spcBef>
            </a:pPr>
            <a:r>
              <a:rPr lang="en-US" sz="1200" dirty="0">
                <a:cs typeface="Times New Roman" panose="02020603050405020304" pitchFamily="18" charset="0"/>
              </a:rPr>
              <a:t>Work to make integration as seamless as possible. A new AI technology must fit into the users' existing workflows, not make it more difficult by making users log into another system or adding additional tasks. </a:t>
            </a:r>
          </a:p>
        </p:txBody>
      </p:sp>
      <p:grpSp>
        <p:nvGrpSpPr>
          <p:cNvPr id="70" name="Group 69">
            <a:extLst>
              <a:ext uri="{FF2B5EF4-FFF2-40B4-BE49-F238E27FC236}">
                <a16:creationId xmlns:a16="http://schemas.microsoft.com/office/drawing/2014/main" id="{3D5500F4-86C1-49D5-A658-3EC9CD9C8AB5}"/>
              </a:ext>
            </a:extLst>
          </p:cNvPr>
          <p:cNvGrpSpPr/>
          <p:nvPr/>
        </p:nvGrpSpPr>
        <p:grpSpPr>
          <a:xfrm>
            <a:off x="6142926" y="3005059"/>
            <a:ext cx="542830" cy="542830"/>
            <a:chOff x="2133600" y="4594684"/>
            <a:chExt cx="290513" cy="290513"/>
          </a:xfrm>
        </p:grpSpPr>
        <p:sp>
          <p:nvSpPr>
            <p:cNvPr id="71" name="Oval 70">
              <a:extLst>
                <a:ext uri="{FF2B5EF4-FFF2-40B4-BE49-F238E27FC236}">
                  <a16:creationId xmlns:a16="http://schemas.microsoft.com/office/drawing/2014/main" id="{79D01550-BEC6-4CE0-828F-A2F76617CF09}"/>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72" name="Oval 71">
              <a:extLst>
                <a:ext uri="{FF2B5EF4-FFF2-40B4-BE49-F238E27FC236}">
                  <a16:creationId xmlns:a16="http://schemas.microsoft.com/office/drawing/2014/main" id="{43E2442D-5995-4F4D-BEB6-7F187D5BD438}"/>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8" name="Arrow: Bent 7">
            <a:extLst>
              <a:ext uri="{FF2B5EF4-FFF2-40B4-BE49-F238E27FC236}">
                <a16:creationId xmlns:a16="http://schemas.microsoft.com/office/drawing/2014/main" id="{1A063B99-9DF7-49BA-95C0-9882AB9544FC}"/>
              </a:ext>
            </a:extLst>
          </p:cNvPr>
          <p:cNvSpPr/>
          <p:nvPr/>
        </p:nvSpPr>
        <p:spPr bwMode="auto">
          <a:xfrm rot="5400000">
            <a:off x="-2031204" y="3269798"/>
            <a:ext cx="4964107" cy="901700"/>
          </a:xfrm>
          <a:prstGeom prst="bentArrow">
            <a:avLst>
              <a:gd name="adj1" fmla="val 25000"/>
              <a:gd name="adj2" fmla="val 0"/>
              <a:gd name="adj3" fmla="val 25000"/>
              <a:gd name="adj4" fmla="val 9202"/>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76" name="Arrow: Bent 75">
            <a:extLst>
              <a:ext uri="{FF2B5EF4-FFF2-40B4-BE49-F238E27FC236}">
                <a16:creationId xmlns:a16="http://schemas.microsoft.com/office/drawing/2014/main" id="{81B4A1F7-88CA-4218-9540-24B527820FFD}"/>
              </a:ext>
            </a:extLst>
          </p:cNvPr>
          <p:cNvSpPr/>
          <p:nvPr/>
        </p:nvSpPr>
        <p:spPr bwMode="auto">
          <a:xfrm flipV="1">
            <a:off x="901699" y="5973323"/>
            <a:ext cx="5294619" cy="389780"/>
          </a:xfrm>
          <a:prstGeom prst="bentArrow">
            <a:avLst>
              <a:gd name="adj1" fmla="val 25000"/>
              <a:gd name="adj2" fmla="val 0"/>
              <a:gd name="adj3" fmla="val 25000"/>
              <a:gd name="adj4" fmla="val 23864"/>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84D0880A-8761-4066-8593-1D2427A14B86}"/>
              </a:ext>
            </a:extLst>
          </p:cNvPr>
          <p:cNvSpPr txBox="1"/>
          <p:nvPr/>
        </p:nvSpPr>
        <p:spPr>
          <a:xfrm>
            <a:off x="1384300" y="1777186"/>
            <a:ext cx="4393887" cy="623248"/>
          </a:xfrm>
          <a:prstGeom prst="rect">
            <a:avLst/>
          </a:prstGeom>
          <a:noFill/>
        </p:spPr>
        <p:txBody>
          <a:bodyPr wrap="square" lIns="0" tIns="0" rIns="0" bIns="0" anchor="ctr">
            <a:spAutoFit/>
          </a:bodyPr>
          <a:lstStyle/>
          <a:p>
            <a:r>
              <a:rPr lang="en-US" sz="1400" dirty="0">
                <a:solidFill>
                  <a:schemeClr val="accent1"/>
                </a:solidFill>
                <a:latin typeface="+mj-lt"/>
                <a:cs typeface="Segoe UI Light" panose="020B0502040204020203" pitchFamily="34" charset="0"/>
              </a:rPr>
              <a:t>MULTIDISCIPLINARY TEAM MANAGEMENT</a:t>
            </a:r>
          </a:p>
          <a:p>
            <a:pPr marL="0" marR="0" indent="0">
              <a:spcBef>
                <a:spcPts val="300"/>
              </a:spcBef>
              <a:spcAft>
                <a:spcPts val="0"/>
              </a:spcAft>
              <a:buNone/>
            </a:pPr>
            <a:r>
              <a:rPr lang="en-US" sz="1200" dirty="0">
                <a:solidFill>
                  <a:schemeClr val="tx1"/>
                </a:solidFill>
                <a:effectLst/>
                <a:ea typeface="Calibri" panose="020F0502020204030204" pitchFamily="34" charset="0"/>
                <a:cs typeface="Times New Roman" panose="02020603050405020304" pitchFamily="18" charset="0"/>
              </a:rPr>
              <a:t>AI is technology, but implementation should not fall strictly into the realm of the IT department. </a:t>
            </a:r>
          </a:p>
        </p:txBody>
      </p:sp>
      <p:grpSp>
        <p:nvGrpSpPr>
          <p:cNvPr id="40" name="Group 39">
            <a:extLst>
              <a:ext uri="{FF2B5EF4-FFF2-40B4-BE49-F238E27FC236}">
                <a16:creationId xmlns:a16="http://schemas.microsoft.com/office/drawing/2014/main" id="{3E09AFA4-9660-47DB-948B-F2BB5B671CFE}"/>
              </a:ext>
            </a:extLst>
          </p:cNvPr>
          <p:cNvGrpSpPr/>
          <p:nvPr/>
        </p:nvGrpSpPr>
        <p:grpSpPr>
          <a:xfrm>
            <a:off x="630285" y="1500188"/>
            <a:ext cx="542830" cy="542830"/>
            <a:chOff x="2133600" y="4594684"/>
            <a:chExt cx="290513" cy="290513"/>
          </a:xfrm>
        </p:grpSpPr>
        <p:sp>
          <p:nvSpPr>
            <p:cNvPr id="41" name="Oval 40">
              <a:extLst>
                <a:ext uri="{FF2B5EF4-FFF2-40B4-BE49-F238E27FC236}">
                  <a16:creationId xmlns:a16="http://schemas.microsoft.com/office/drawing/2014/main" id="{937952B3-1BBE-4273-AF47-9D533B1CE30F}"/>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42" name="Oval 41">
              <a:extLst>
                <a:ext uri="{FF2B5EF4-FFF2-40B4-BE49-F238E27FC236}">
                  <a16:creationId xmlns:a16="http://schemas.microsoft.com/office/drawing/2014/main" id="{39E91D24-8F95-4291-A9F5-34DAF14B2CCA}"/>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37" name="TextBox 36">
            <a:extLst>
              <a:ext uri="{FF2B5EF4-FFF2-40B4-BE49-F238E27FC236}">
                <a16:creationId xmlns:a16="http://schemas.microsoft.com/office/drawing/2014/main" id="{C5FF4FCE-7E2E-46AD-BDF7-215AC9F9FB68}"/>
              </a:ext>
            </a:extLst>
          </p:cNvPr>
          <p:cNvSpPr txBox="1"/>
          <p:nvPr/>
        </p:nvSpPr>
        <p:spPr>
          <a:xfrm>
            <a:off x="1384300" y="3262822"/>
            <a:ext cx="4498549" cy="807913"/>
          </a:xfrm>
          <a:prstGeom prst="rect">
            <a:avLst/>
          </a:prstGeom>
          <a:noFill/>
        </p:spPr>
        <p:txBody>
          <a:bodyPr wrap="square" lIns="0" tIns="0" rIns="0" bIns="0" anchor="ctr">
            <a:spAutoFit/>
          </a:bodyPr>
          <a:lstStyle/>
          <a:p>
            <a:r>
              <a:rPr lang="en-US" sz="1400" dirty="0">
                <a:solidFill>
                  <a:schemeClr val="accent1"/>
                </a:solidFill>
                <a:latin typeface="+mj-lt"/>
                <a:cs typeface="Segoe UI Light" panose="020B0502040204020203" pitchFamily="34" charset="0"/>
              </a:rPr>
              <a:t>THE CHANGE MANAGEMENT APPROACH </a:t>
            </a:r>
          </a:p>
          <a:p>
            <a:pPr>
              <a:spcBef>
                <a:spcPts val="300"/>
              </a:spcBef>
            </a:pPr>
            <a:r>
              <a:rPr lang="en-US" sz="1200" dirty="0">
                <a:cs typeface="Times New Roman" panose="02020603050405020304" pitchFamily="18" charset="0"/>
              </a:rPr>
              <a:t>should articulate the purpose, demonstrate how AI supports the organization's strategic goals, identify the key people affected,</a:t>
            </a:r>
            <a:br>
              <a:rPr lang="en-US" sz="1200" dirty="0">
                <a:cs typeface="Times New Roman" panose="02020603050405020304" pitchFamily="18" charset="0"/>
              </a:rPr>
            </a:br>
            <a:r>
              <a:rPr lang="en-US" sz="1200" dirty="0">
                <a:cs typeface="Times New Roman" panose="02020603050405020304" pitchFamily="18" charset="0"/>
              </a:rPr>
              <a:t>and effectively communicate the progress.</a:t>
            </a:r>
          </a:p>
        </p:txBody>
      </p:sp>
      <p:grpSp>
        <p:nvGrpSpPr>
          <p:cNvPr id="58" name="Group 57">
            <a:extLst>
              <a:ext uri="{FF2B5EF4-FFF2-40B4-BE49-F238E27FC236}">
                <a16:creationId xmlns:a16="http://schemas.microsoft.com/office/drawing/2014/main" id="{0675156B-122E-4DC5-B09C-4752D3ED8C07}"/>
              </a:ext>
            </a:extLst>
          </p:cNvPr>
          <p:cNvGrpSpPr/>
          <p:nvPr/>
        </p:nvGrpSpPr>
        <p:grpSpPr>
          <a:xfrm>
            <a:off x="630285" y="3262822"/>
            <a:ext cx="542830" cy="542830"/>
            <a:chOff x="2133600" y="4594684"/>
            <a:chExt cx="290513" cy="290513"/>
          </a:xfrm>
        </p:grpSpPr>
        <p:sp>
          <p:nvSpPr>
            <p:cNvPr id="59" name="Oval 58">
              <a:extLst>
                <a:ext uri="{FF2B5EF4-FFF2-40B4-BE49-F238E27FC236}">
                  <a16:creationId xmlns:a16="http://schemas.microsoft.com/office/drawing/2014/main" id="{713FCEBD-F349-4DA3-BB67-894AA763FEA3}"/>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62" name="Oval 61">
              <a:extLst>
                <a:ext uri="{FF2B5EF4-FFF2-40B4-BE49-F238E27FC236}">
                  <a16:creationId xmlns:a16="http://schemas.microsoft.com/office/drawing/2014/main" id="{E6065287-40F6-4F6E-8B4D-5464EC50F629}"/>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39" name="TextBox 38">
            <a:extLst>
              <a:ext uri="{FF2B5EF4-FFF2-40B4-BE49-F238E27FC236}">
                <a16:creationId xmlns:a16="http://schemas.microsoft.com/office/drawing/2014/main" id="{4F3CFA13-F1CF-4BBD-9D34-467B2FBA329C}"/>
              </a:ext>
            </a:extLst>
          </p:cNvPr>
          <p:cNvSpPr txBox="1"/>
          <p:nvPr/>
        </p:nvSpPr>
        <p:spPr>
          <a:xfrm>
            <a:off x="1384613" y="4933123"/>
            <a:ext cx="4551627" cy="992579"/>
          </a:xfrm>
          <a:prstGeom prst="rect">
            <a:avLst/>
          </a:prstGeom>
          <a:noFill/>
        </p:spPr>
        <p:txBody>
          <a:bodyPr wrap="square" lIns="0" tIns="0" rIns="0" bIns="0" anchor="ctr">
            <a:spAutoFit/>
          </a:bodyPr>
          <a:lstStyle/>
          <a:p>
            <a:r>
              <a:rPr lang="en-US" sz="1400" dirty="0">
                <a:solidFill>
                  <a:schemeClr val="accent1"/>
                </a:solidFill>
                <a:latin typeface="+mj-lt"/>
                <a:cs typeface="Segoe UI Light" panose="020B0502040204020203" pitchFamily="34" charset="0"/>
              </a:rPr>
              <a:t>CULTURE</a:t>
            </a:r>
          </a:p>
          <a:p>
            <a:pPr>
              <a:spcBef>
                <a:spcPts val="300"/>
              </a:spcBef>
            </a:pPr>
            <a:r>
              <a:rPr lang="en-US" sz="1200" dirty="0">
                <a:cs typeface="Times New Roman" panose="02020603050405020304" pitchFamily="18" charset="0"/>
              </a:rPr>
              <a:t>Health care organizations that have successfully integrated AI</a:t>
            </a:r>
            <a:br>
              <a:rPr lang="en-US" sz="1200" dirty="0">
                <a:cs typeface="Times New Roman" panose="02020603050405020304" pitchFamily="18" charset="0"/>
              </a:rPr>
            </a:br>
            <a:r>
              <a:rPr lang="en-US" sz="1200" dirty="0">
                <a:cs typeface="Times New Roman" panose="02020603050405020304" pitchFamily="18" charset="0"/>
              </a:rPr>
              <a:t>into their workforces have a culture that embraces innovation and technology, and that culture starts at the top of the organization with the executive team.</a:t>
            </a:r>
          </a:p>
        </p:txBody>
      </p:sp>
      <p:grpSp>
        <p:nvGrpSpPr>
          <p:cNvPr id="63" name="Group 62">
            <a:extLst>
              <a:ext uri="{FF2B5EF4-FFF2-40B4-BE49-F238E27FC236}">
                <a16:creationId xmlns:a16="http://schemas.microsoft.com/office/drawing/2014/main" id="{035B8B92-C4C9-44B4-9F19-266E82AE9317}"/>
              </a:ext>
            </a:extLst>
          </p:cNvPr>
          <p:cNvGrpSpPr/>
          <p:nvPr/>
        </p:nvGrpSpPr>
        <p:grpSpPr>
          <a:xfrm>
            <a:off x="630285" y="4656124"/>
            <a:ext cx="542830" cy="542830"/>
            <a:chOff x="2133600" y="4594684"/>
            <a:chExt cx="290513" cy="290513"/>
          </a:xfrm>
        </p:grpSpPr>
        <p:sp>
          <p:nvSpPr>
            <p:cNvPr id="64" name="Oval 63">
              <a:extLst>
                <a:ext uri="{FF2B5EF4-FFF2-40B4-BE49-F238E27FC236}">
                  <a16:creationId xmlns:a16="http://schemas.microsoft.com/office/drawing/2014/main" id="{FDF8839B-39B4-45B6-997B-BD53E14E4E5D}"/>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65" name="Oval 64">
              <a:extLst>
                <a:ext uri="{FF2B5EF4-FFF2-40B4-BE49-F238E27FC236}">
                  <a16:creationId xmlns:a16="http://schemas.microsoft.com/office/drawing/2014/main" id="{DF8D3BDA-CA32-4F55-B7BF-5B72E71DBD60}"/>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78" name="Arrow: Bent 77">
            <a:extLst>
              <a:ext uri="{FF2B5EF4-FFF2-40B4-BE49-F238E27FC236}">
                <a16:creationId xmlns:a16="http://schemas.microsoft.com/office/drawing/2014/main" id="{1A9B0A3D-3EDD-4F1F-A1F9-470EA61F418C}"/>
              </a:ext>
            </a:extLst>
          </p:cNvPr>
          <p:cNvSpPr/>
          <p:nvPr/>
        </p:nvSpPr>
        <p:spPr bwMode="auto">
          <a:xfrm>
            <a:off x="6425678" y="1238594"/>
            <a:ext cx="5766321" cy="929132"/>
          </a:xfrm>
          <a:prstGeom prst="bentArrow">
            <a:avLst>
              <a:gd name="adj1" fmla="val 25000"/>
              <a:gd name="adj2" fmla="val 0"/>
              <a:gd name="adj3" fmla="val 25000"/>
              <a:gd name="adj4" fmla="val 9202"/>
            </a:avLst>
          </a:prstGeom>
          <a:no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dirty="0" err="1">
              <a:solidFill>
                <a:srgbClr val="FFFFFF"/>
              </a:solidFill>
              <a:ea typeface="Segoe UI" pitchFamily="34" charset="0"/>
              <a:cs typeface="Segoe UI" pitchFamily="34" charset="0"/>
            </a:endParaRPr>
          </a:p>
        </p:txBody>
      </p:sp>
      <p:sp>
        <p:nvSpPr>
          <p:cNvPr id="32" name="TextBox 31">
            <a:extLst>
              <a:ext uri="{FF2B5EF4-FFF2-40B4-BE49-F238E27FC236}">
                <a16:creationId xmlns:a16="http://schemas.microsoft.com/office/drawing/2014/main" id="{1CCDDB92-45BE-4CD3-B7A7-381412E75A65}"/>
              </a:ext>
            </a:extLst>
          </p:cNvPr>
          <p:cNvSpPr txBox="1"/>
          <p:nvPr/>
        </p:nvSpPr>
        <p:spPr>
          <a:xfrm>
            <a:off x="6908800" y="1500188"/>
            <a:ext cx="4678448" cy="1215717"/>
          </a:xfrm>
          <a:prstGeom prst="rect">
            <a:avLst/>
          </a:prstGeom>
          <a:noFill/>
        </p:spPr>
        <p:txBody>
          <a:bodyPr wrap="square" lIns="0" tIns="0" rIns="0" bIns="0" anchor="t" anchorCtr="0">
            <a:spAutoFit/>
          </a:bodyPr>
          <a:lstStyle/>
          <a:p>
            <a:r>
              <a:rPr lang="en-US" sz="1400" dirty="0">
                <a:solidFill>
                  <a:schemeClr val="accent1"/>
                </a:solidFill>
                <a:latin typeface="+mj-lt"/>
                <a:cs typeface="Segoe UI Light" panose="020B0502040204020203" pitchFamily="34" charset="0"/>
              </a:rPr>
              <a:t>PARTNERING WITH AI EXPERTS </a:t>
            </a:r>
          </a:p>
          <a:p>
            <a:pPr marL="0" marR="0" indent="0">
              <a:spcBef>
                <a:spcPts val="300"/>
              </a:spcBef>
              <a:spcAft>
                <a:spcPts val="0"/>
              </a:spcAft>
              <a:buNone/>
            </a:pPr>
            <a:r>
              <a:rPr lang="en-US" sz="1200" dirty="0">
                <a:solidFill>
                  <a:schemeClr val="tx1"/>
                </a:solidFill>
                <a:effectLst/>
                <a:ea typeface="Calibri" panose="020F0502020204030204" pitchFamily="34" charset="0"/>
                <a:cs typeface="Times New Roman" panose="02020603050405020304" pitchFamily="18" charset="0"/>
              </a:rPr>
              <a:t>Will help you choose the right tasks to transform through AI.</a:t>
            </a:r>
          </a:p>
          <a:p>
            <a:pPr marL="0" marR="0" indent="0">
              <a:spcBef>
                <a:spcPts val="300"/>
              </a:spcBef>
              <a:spcAft>
                <a:spcPts val="0"/>
              </a:spcAft>
              <a:buNone/>
            </a:pPr>
            <a:r>
              <a:rPr lang="en-US" sz="1200" dirty="0">
                <a:solidFill>
                  <a:schemeClr val="tx1"/>
                </a:solidFill>
                <a:effectLst/>
                <a:ea typeface="Calibri" panose="020F0502020204030204" pitchFamily="34" charset="0"/>
                <a:cs typeface="Times New Roman" panose="02020603050405020304" pitchFamily="18" charset="0"/>
              </a:rPr>
              <a:t>AI should not be looked at with narrow-use cases being integrated into existing systems. Instead, developing an overall approach to needed workforce and workflow changes with a variety of different AI solutions is ideal for success.</a:t>
            </a:r>
          </a:p>
        </p:txBody>
      </p:sp>
      <p:grpSp>
        <p:nvGrpSpPr>
          <p:cNvPr id="73" name="Group 72">
            <a:extLst>
              <a:ext uri="{FF2B5EF4-FFF2-40B4-BE49-F238E27FC236}">
                <a16:creationId xmlns:a16="http://schemas.microsoft.com/office/drawing/2014/main" id="{20559557-58F8-4752-A300-24F4F29E96FE}"/>
              </a:ext>
            </a:extLst>
          </p:cNvPr>
          <p:cNvGrpSpPr/>
          <p:nvPr/>
        </p:nvGrpSpPr>
        <p:grpSpPr>
          <a:xfrm>
            <a:off x="6142926" y="1500188"/>
            <a:ext cx="542830" cy="542830"/>
            <a:chOff x="2133600" y="4594684"/>
            <a:chExt cx="290513" cy="290513"/>
          </a:xfrm>
        </p:grpSpPr>
        <p:sp>
          <p:nvSpPr>
            <p:cNvPr id="74" name="Oval 73">
              <a:extLst>
                <a:ext uri="{FF2B5EF4-FFF2-40B4-BE49-F238E27FC236}">
                  <a16:creationId xmlns:a16="http://schemas.microsoft.com/office/drawing/2014/main" id="{B31F2218-F06F-4B0B-98A5-7ADFC7A04208}"/>
                </a:ext>
              </a:extLst>
            </p:cNvPr>
            <p:cNvSpPr/>
            <p:nvPr/>
          </p:nvSpPr>
          <p:spPr bwMode="auto">
            <a:xfrm>
              <a:off x="2133600" y="4594684"/>
              <a:ext cx="290513" cy="290513"/>
            </a:xfrm>
            <a:prstGeom prst="ellipse">
              <a:avLst/>
            </a:prstGeom>
            <a:solidFill>
              <a:schemeClr val="accent1">
                <a:lumMod val="20000"/>
                <a:lumOff val="80000"/>
              </a:schemeClr>
            </a:solid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800" dirty="0" err="1">
                <a:solidFill>
                  <a:srgbClr val="FFFFFF"/>
                </a:solidFill>
                <a:cs typeface="Segoe UI" pitchFamily="34" charset="0"/>
              </a:endParaRPr>
            </a:p>
          </p:txBody>
        </p:sp>
        <p:sp>
          <p:nvSpPr>
            <p:cNvPr id="75" name="Oval 74">
              <a:extLst>
                <a:ext uri="{FF2B5EF4-FFF2-40B4-BE49-F238E27FC236}">
                  <a16:creationId xmlns:a16="http://schemas.microsoft.com/office/drawing/2014/main" id="{EB114311-0E78-4EC9-85B0-11A444267517}"/>
                </a:ext>
              </a:extLst>
            </p:cNvPr>
            <p:cNvSpPr/>
            <p:nvPr/>
          </p:nvSpPr>
          <p:spPr bwMode="auto">
            <a:xfrm>
              <a:off x="2162175" y="4623259"/>
              <a:ext cx="233364" cy="2333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400" dirty="0" err="1">
                <a:solidFill>
                  <a:schemeClr val="tx1"/>
                </a:solidFill>
                <a:latin typeface="+mj-lt"/>
                <a:ea typeface="Segoe UI" pitchFamily="34" charset="0"/>
                <a:cs typeface="Segoe UI" pitchFamily="34" charset="0"/>
              </a:endParaRPr>
            </a:p>
          </p:txBody>
        </p:sp>
      </p:grpSp>
      <p:sp>
        <p:nvSpPr>
          <p:cNvPr id="79" name="manager" title="Icon of three people with lines connecting them">
            <a:extLst>
              <a:ext uri="{FF2B5EF4-FFF2-40B4-BE49-F238E27FC236}">
                <a16:creationId xmlns:a16="http://schemas.microsoft.com/office/drawing/2014/main" id="{7388795F-850E-4147-83D2-0C3DD9D2D435}"/>
              </a:ext>
            </a:extLst>
          </p:cNvPr>
          <p:cNvSpPr>
            <a:spLocks noChangeAspect="1" noEditPoints="1"/>
          </p:cNvSpPr>
          <p:nvPr/>
        </p:nvSpPr>
        <p:spPr bwMode="auto">
          <a:xfrm>
            <a:off x="779462" y="1634107"/>
            <a:ext cx="244476" cy="246416"/>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strategy" title="Icon of two circles and a curved arrow winding between three exes connecting them">
            <a:extLst>
              <a:ext uri="{FF2B5EF4-FFF2-40B4-BE49-F238E27FC236}">
                <a16:creationId xmlns:a16="http://schemas.microsoft.com/office/drawing/2014/main" id="{B429B544-8695-4770-B1D6-BDF00426F54C}"/>
              </a:ext>
            </a:extLst>
          </p:cNvPr>
          <p:cNvSpPr>
            <a:spLocks noChangeAspect="1" noEditPoints="1"/>
          </p:cNvSpPr>
          <p:nvPr/>
        </p:nvSpPr>
        <p:spPr bwMode="auto">
          <a:xfrm>
            <a:off x="798582" y="3396851"/>
            <a:ext cx="206236" cy="274773"/>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people_12" title="Icon of three people">
            <a:extLst>
              <a:ext uri="{FF2B5EF4-FFF2-40B4-BE49-F238E27FC236}">
                <a16:creationId xmlns:a16="http://schemas.microsoft.com/office/drawing/2014/main" id="{5C0970ED-7C6D-4F58-B28B-D7C5D6395C38}"/>
              </a:ext>
            </a:extLst>
          </p:cNvPr>
          <p:cNvSpPr>
            <a:spLocks noChangeAspect="1" noEditPoints="1"/>
          </p:cNvSpPr>
          <p:nvPr/>
        </p:nvSpPr>
        <p:spPr bwMode="auto">
          <a:xfrm>
            <a:off x="777211" y="4821328"/>
            <a:ext cx="248978" cy="212422"/>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Commitments_EC4D" title="Icon of a handshake">
            <a:extLst>
              <a:ext uri="{FF2B5EF4-FFF2-40B4-BE49-F238E27FC236}">
                <a16:creationId xmlns:a16="http://schemas.microsoft.com/office/drawing/2014/main" id="{CD635436-3CD1-472E-9DD1-9886DC630F4F}"/>
              </a:ext>
            </a:extLst>
          </p:cNvPr>
          <p:cNvSpPr>
            <a:spLocks noChangeAspect="1" noEditPoints="1"/>
          </p:cNvSpPr>
          <p:nvPr/>
        </p:nvSpPr>
        <p:spPr bwMode="auto">
          <a:xfrm>
            <a:off x="6269119" y="1635439"/>
            <a:ext cx="290445" cy="272329"/>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Processing_E9F5" title="Icon of two interlocked gears">
            <a:extLst>
              <a:ext uri="{FF2B5EF4-FFF2-40B4-BE49-F238E27FC236}">
                <a16:creationId xmlns:a16="http://schemas.microsoft.com/office/drawing/2014/main" id="{A6F5EEA4-FCC9-4D34-87AB-43DDFDEA75D6}"/>
              </a:ext>
            </a:extLst>
          </p:cNvPr>
          <p:cNvSpPr>
            <a:spLocks noChangeAspect="1" noEditPoints="1"/>
          </p:cNvSpPr>
          <p:nvPr/>
        </p:nvSpPr>
        <p:spPr bwMode="auto">
          <a:xfrm>
            <a:off x="6270720" y="3151389"/>
            <a:ext cx="287244" cy="2501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magnify" title="Icon of a magnifying glass">
            <a:extLst>
              <a:ext uri="{FF2B5EF4-FFF2-40B4-BE49-F238E27FC236}">
                <a16:creationId xmlns:a16="http://schemas.microsoft.com/office/drawing/2014/main" id="{60A22295-2043-41B2-A2D2-7B2C8B38DAC9}"/>
              </a:ext>
            </a:extLst>
          </p:cNvPr>
          <p:cNvSpPr>
            <a:spLocks noChangeAspect="1" noEditPoints="1"/>
          </p:cNvSpPr>
          <p:nvPr/>
        </p:nvSpPr>
        <p:spPr bwMode="auto">
          <a:xfrm flipH="1">
            <a:off x="6291860" y="4807398"/>
            <a:ext cx="244963" cy="240282"/>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en-US" dirty="0"/>
          </a:p>
        </p:txBody>
      </p:sp>
    </p:spTree>
    <p:extLst>
      <p:ext uri="{BB962C8B-B14F-4D97-AF65-F5344CB8AC3E}">
        <p14:creationId xmlns:p14="http://schemas.microsoft.com/office/powerpoint/2010/main" val="371813392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2BE0398-2E5E-44B9-8B52-3150CE29E6A1}"/>
              </a:ext>
            </a:extLst>
          </p:cNvPr>
          <p:cNvSpPr>
            <a:spLocks noGrp="1"/>
          </p:cNvSpPr>
          <p:nvPr>
            <p:ph type="body" sz="quarter" idx="12"/>
          </p:nvPr>
        </p:nvSpPr>
        <p:spPr>
          <a:xfrm>
            <a:off x="1524000" y="2194590"/>
            <a:ext cx="9144000" cy="1015663"/>
          </a:xfrm>
        </p:spPr>
        <p:txBody>
          <a:bodyPr/>
          <a:lstStyle/>
          <a:p>
            <a:pPr marL="0" indent="0" algn="ctr" defTabSz="914400">
              <a:spcBef>
                <a:spcPts val="0"/>
              </a:spcBef>
              <a:buClrTx/>
              <a:buNone/>
              <a:defRPr/>
            </a:pPr>
            <a:r>
              <a:rPr lang="en-US" dirty="0">
                <a:solidFill>
                  <a:srgbClr val="D59DFF"/>
                </a:solidFill>
              </a:rPr>
              <a:t>Kathleen McGrow DNP, MS, RN, PMP</a:t>
            </a:r>
          </a:p>
          <a:p>
            <a:pPr marL="0" indent="0" algn="ctr">
              <a:lnSpc>
                <a:spcPct val="100000"/>
              </a:lnSpc>
              <a:spcBef>
                <a:spcPts val="0"/>
              </a:spcBef>
              <a:buClr>
                <a:srgbClr val="FF0000"/>
              </a:buClr>
              <a:buNone/>
            </a:pPr>
            <a:r>
              <a:rPr lang="en-US" dirty="0">
                <a:cs typeface="Arial" pitchFamily="34" charset="0"/>
              </a:rPr>
              <a:t>@</a:t>
            </a:r>
            <a:r>
              <a:rPr lang="en-US" dirty="0" err="1">
                <a:cs typeface="Arial" pitchFamily="34" charset="0"/>
              </a:rPr>
              <a:t>kathleen_mcgrow</a:t>
            </a:r>
            <a:endParaRPr lang="en-US" dirty="0">
              <a:cs typeface="Arial" pitchFamily="34" charset="0"/>
            </a:endParaRPr>
          </a:p>
          <a:p>
            <a:pPr marL="0" indent="0" algn="ctr">
              <a:lnSpc>
                <a:spcPct val="100000"/>
              </a:lnSpc>
              <a:spcBef>
                <a:spcPts val="0"/>
              </a:spcBef>
              <a:buClr>
                <a:srgbClr val="FF0000"/>
              </a:buClr>
              <a:buNone/>
            </a:pPr>
            <a:r>
              <a:rPr lang="en-US" kern="0" dirty="0">
                <a:solidFill>
                  <a:schemeClr val="accent1">
                    <a:lumMod val="20000"/>
                    <a:lumOff val="80000"/>
                  </a:schemeClr>
                </a:solidFill>
                <a:ea typeface="Segoe UI"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https://www.linkedin.com/in/kathleenmcgrow/</a:t>
            </a:r>
            <a:endParaRPr lang="en-US" kern="0" dirty="0">
              <a:solidFill>
                <a:schemeClr val="accent1">
                  <a:lumMod val="20000"/>
                  <a:lumOff val="80000"/>
                </a:schemeClr>
              </a:solidFill>
              <a:ea typeface="Segoe UI" pitchFamily="34" charset="0"/>
              <a:cs typeface="Segoe UI Light" panose="020B0502040204020203" pitchFamily="34" charset="0"/>
            </a:endParaRPr>
          </a:p>
        </p:txBody>
      </p:sp>
      <p:pic>
        <p:nvPicPr>
          <p:cNvPr id="3" name="Picture 2" descr="A picture containing text, clipart&#10;&#10;Description automatically generated">
            <a:extLst>
              <a:ext uri="{FF2B5EF4-FFF2-40B4-BE49-F238E27FC236}">
                <a16:creationId xmlns:a16="http://schemas.microsoft.com/office/drawing/2014/main" id="{77F690AC-495A-46C5-A24E-40A858CDEFA4}"/>
              </a:ext>
            </a:extLst>
          </p:cNvPr>
          <p:cNvPicPr>
            <a:picLocks noChangeAspect="1"/>
          </p:cNvPicPr>
          <p:nvPr/>
        </p:nvPicPr>
        <p:blipFill>
          <a:blip r:embed="rId4"/>
          <a:stretch>
            <a:fillRect/>
          </a:stretch>
        </p:blipFill>
        <p:spPr>
          <a:xfrm>
            <a:off x="5297153" y="3506253"/>
            <a:ext cx="2175210" cy="471434"/>
          </a:xfrm>
          <a:prstGeom prst="rect">
            <a:avLst/>
          </a:prstGeom>
        </p:spPr>
      </p:pic>
    </p:spTree>
    <p:extLst>
      <p:ext uri="{BB962C8B-B14F-4D97-AF65-F5344CB8AC3E}">
        <p14:creationId xmlns:p14="http://schemas.microsoft.com/office/powerpoint/2010/main" val="23108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FC0C-27AB-41B6-872C-12F933576A4A}"/>
              </a:ext>
            </a:extLst>
          </p:cNvPr>
          <p:cNvSpPr>
            <a:spLocks noGrp="1"/>
          </p:cNvSpPr>
          <p:nvPr>
            <p:ph type="title"/>
          </p:nvPr>
        </p:nvSpPr>
        <p:spPr>
          <a:xfrm>
            <a:off x="588263" y="457200"/>
            <a:ext cx="11018520" cy="492443"/>
          </a:xfrm>
        </p:spPr>
        <p:txBody>
          <a:bodyPr>
            <a:normAutofit fontScale="90000"/>
          </a:bodyPr>
          <a:lstStyle/>
          <a:p>
            <a:r>
              <a:rPr lang="en-IN" sz="3200" dirty="0">
                <a:latin typeface="Segoe UI Semibold" panose="020B0702040204020203" pitchFamily="34" charset="0"/>
                <a:cs typeface="Segoe UI Semibold" panose="020B0702040204020203" pitchFamily="34" charset="0"/>
              </a:rPr>
              <a:t>Digital Transformation in Health</a:t>
            </a:r>
          </a:p>
        </p:txBody>
      </p:sp>
      <p:sp>
        <p:nvSpPr>
          <p:cNvPr id="38" name="Rectangle 37">
            <a:extLst>
              <a:ext uri="{FF2B5EF4-FFF2-40B4-BE49-F238E27FC236}">
                <a16:creationId xmlns:a16="http://schemas.microsoft.com/office/drawing/2014/main" id="{F2610786-CA45-44F3-B2F9-EFD5CB5B2041}"/>
              </a:ext>
              <a:ext uri="{C183D7F6-B498-43B3-948B-1728B52AA6E4}">
                <adec:decorative xmlns:adec="http://schemas.microsoft.com/office/drawing/2017/decorative" val="1"/>
              </a:ext>
            </a:extLst>
          </p:cNvPr>
          <p:cNvSpPr/>
          <p:nvPr/>
        </p:nvSpPr>
        <p:spPr bwMode="auto">
          <a:xfrm>
            <a:off x="0" y="3377480"/>
            <a:ext cx="12192000" cy="186354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349DF9F9-4C92-4CC8-9709-74315B148C7E}"/>
              </a:ext>
              <a:ext uri="{C183D7F6-B498-43B3-948B-1728B52AA6E4}">
                <adec:decorative xmlns:adec="http://schemas.microsoft.com/office/drawing/2017/decorative" val="1"/>
              </a:ext>
            </a:extLst>
          </p:cNvPr>
          <p:cNvSpPr/>
          <p:nvPr/>
        </p:nvSpPr>
        <p:spPr bwMode="auto">
          <a:xfrm>
            <a:off x="0" y="2679700"/>
            <a:ext cx="12192000" cy="127914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6BE257DF-1786-4E37-B28B-127F74C75A82}"/>
              </a:ext>
            </a:extLst>
          </p:cNvPr>
          <p:cNvSpPr/>
          <p:nvPr/>
        </p:nvSpPr>
        <p:spPr bwMode="auto">
          <a:xfrm>
            <a:off x="588263" y="1133315"/>
            <a:ext cx="11021125" cy="2492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102" rtl="0" eaLnBrk="1" fontAlgn="base" latinLnBrk="0" hangingPunct="1">
              <a:lnSpc>
                <a:spcPct val="90000"/>
              </a:lnSpc>
              <a:spcBef>
                <a:spcPts val="1176"/>
              </a:spcBef>
              <a:spcAft>
                <a:spcPct val="0"/>
              </a:spcAft>
              <a:buClrTx/>
              <a:buSzTx/>
              <a:buFontTx/>
              <a:buNone/>
              <a:tabLst/>
              <a:defRPr/>
            </a:pPr>
            <a:r>
              <a:rPr kumimoji="0" lang="en-US" i="0" u="none" strike="noStrike" kern="120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Technology enabled care, health promotion and disease prevention that advances the </a:t>
            </a:r>
            <a:r>
              <a:rPr lang="en-US" dirty="0">
                <a:solidFill>
                  <a:schemeClr val="accent1"/>
                </a:solidFill>
                <a:latin typeface="Segoe UI Semibold" panose="020B0702040204020203" pitchFamily="34" charset="0"/>
                <a:cs typeface="Segoe UI Semibold" panose="020B0702040204020203" pitchFamily="34" charset="0"/>
              </a:rPr>
              <a:t>Quintuple A</a:t>
            </a:r>
            <a:r>
              <a:rPr kumimoji="0" lang="en-US" i="0" u="none" strike="noStrike" kern="1200" cap="none" spc="0" normalizeH="0" baseline="0" noProof="0" dirty="0" err="1">
                <a:ln>
                  <a:noFill/>
                </a:ln>
                <a:solidFill>
                  <a:schemeClr val="accent1"/>
                </a:solidFill>
                <a:effectLst/>
                <a:uLnTx/>
                <a:uFillTx/>
                <a:latin typeface="Segoe UI Semibold" panose="020B0702040204020203" pitchFamily="34" charset="0"/>
                <a:cs typeface="Segoe UI Semibold" panose="020B0702040204020203" pitchFamily="34" charset="0"/>
              </a:rPr>
              <a:t>im</a:t>
            </a:r>
            <a:r>
              <a:rPr kumimoji="0" lang="en-US" i="0" u="none" strike="noStrike" kern="120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 </a:t>
            </a:r>
          </a:p>
        </p:txBody>
      </p:sp>
      <p:cxnSp>
        <p:nvCxnSpPr>
          <p:cNvPr id="42" name="Straight Connector 41">
            <a:extLst>
              <a:ext uri="{FF2B5EF4-FFF2-40B4-BE49-F238E27FC236}">
                <a16:creationId xmlns:a16="http://schemas.microsoft.com/office/drawing/2014/main" id="{03DDAA81-F6A5-4628-A7A5-D786BF0CDA2C}"/>
              </a:ext>
              <a:ext uri="{C183D7F6-B498-43B3-948B-1728B52AA6E4}">
                <adec:decorative xmlns:adec="http://schemas.microsoft.com/office/drawing/2017/decorative" val="1"/>
              </a:ext>
            </a:extLst>
          </p:cNvPr>
          <p:cNvCxnSpPr>
            <a:cxnSpLocks/>
          </p:cNvCxnSpPr>
          <p:nvPr/>
        </p:nvCxnSpPr>
        <p:spPr>
          <a:xfrm>
            <a:off x="0" y="2629448"/>
            <a:ext cx="12192000" cy="0"/>
          </a:xfrm>
          <a:prstGeom prst="line">
            <a:avLst/>
          </a:prstGeom>
          <a:ln cap="rnd">
            <a:solidFill>
              <a:schemeClr val="tx2"/>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00E4B0EA-FB1E-44D7-AEB0-8060EC4B374A}"/>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223149" y="2209800"/>
            <a:ext cx="838363" cy="830741"/>
          </a:xfrm>
          <a:prstGeom prst="rect">
            <a:avLst/>
          </a:prstGeom>
        </p:spPr>
      </p:pic>
      <p:sp>
        <p:nvSpPr>
          <p:cNvPr id="44" name="Health_E95E" title="Icon of a heart with a heartbeat monitor line through the middle">
            <a:extLst>
              <a:ext uri="{FF2B5EF4-FFF2-40B4-BE49-F238E27FC236}">
                <a16:creationId xmlns:a16="http://schemas.microsoft.com/office/drawing/2014/main" id="{D350AA1E-823E-42FE-8430-18E2F6FFC741}"/>
              </a:ext>
            </a:extLst>
          </p:cNvPr>
          <p:cNvSpPr>
            <a:spLocks noChangeAspect="1"/>
          </p:cNvSpPr>
          <p:nvPr/>
        </p:nvSpPr>
        <p:spPr bwMode="auto">
          <a:xfrm>
            <a:off x="1404886" y="2428373"/>
            <a:ext cx="474888" cy="402150"/>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44">
            <a:extLst>
              <a:ext uri="{FF2B5EF4-FFF2-40B4-BE49-F238E27FC236}">
                <a16:creationId xmlns:a16="http://schemas.microsoft.com/office/drawing/2014/main" id="{2DB2E07F-CC3E-4C5F-9E3E-60E88244DEC1}"/>
              </a:ext>
            </a:extLst>
          </p:cNvPr>
          <p:cNvSpPr/>
          <p:nvPr/>
        </p:nvSpPr>
        <p:spPr bwMode="auto">
          <a:xfrm>
            <a:off x="588263" y="3207009"/>
            <a:ext cx="210813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14102" rtl="0" eaLnBrk="1" fontAlgn="base" latinLnBrk="0" hangingPunct="1">
              <a:spcBef>
                <a:spcPts val="600"/>
              </a:spcBef>
              <a:spcAft>
                <a:spcPts val="600"/>
              </a:spcAft>
              <a:buClrTx/>
              <a:buSzTx/>
              <a:buFontTx/>
              <a:buNone/>
              <a:tabLst/>
              <a:defRPr/>
            </a:pPr>
            <a:r>
              <a:rPr lang="en-IN" sz="2000">
                <a:solidFill>
                  <a:schemeClr val="bg1"/>
                </a:solidFill>
                <a:latin typeface="+mj-lt"/>
              </a:rPr>
              <a:t>Better Health</a:t>
            </a:r>
          </a:p>
        </p:txBody>
      </p:sp>
      <p:sp>
        <p:nvSpPr>
          <p:cNvPr id="47" name="Rectangle 46">
            <a:extLst>
              <a:ext uri="{FF2B5EF4-FFF2-40B4-BE49-F238E27FC236}">
                <a16:creationId xmlns:a16="http://schemas.microsoft.com/office/drawing/2014/main" id="{1A77C4D4-E7EC-4FF1-81EB-4F8D5110BCE7}"/>
              </a:ext>
            </a:extLst>
          </p:cNvPr>
          <p:cNvSpPr/>
          <p:nvPr/>
        </p:nvSpPr>
        <p:spPr bwMode="auto">
          <a:xfrm>
            <a:off x="588263" y="4183652"/>
            <a:ext cx="2108134"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ts val="600"/>
              </a:spcBef>
              <a:spcAft>
                <a:spcPts val="600"/>
              </a:spcAft>
              <a:buClrTx/>
              <a:buSzTx/>
              <a:buFontTx/>
              <a:buNone/>
              <a:tabLst/>
              <a:defRPr/>
            </a:pPr>
            <a:r>
              <a:rPr kumimoji="0" lang="en-IN" sz="1600" b="0" i="0" u="none" strike="noStrike" kern="1200" cap="none" spc="0" normalizeH="0" baseline="0" noProof="0">
                <a:ln>
                  <a:noFill/>
                </a:ln>
                <a:solidFill>
                  <a:schemeClr val="tx1"/>
                </a:solidFill>
                <a:effectLst/>
                <a:uLnTx/>
                <a:uFillTx/>
                <a:latin typeface="Segoe UI"/>
                <a:ea typeface="+mn-ea"/>
                <a:cs typeface="+mn-cs"/>
              </a:rPr>
              <a:t>Improve</a:t>
            </a:r>
            <a:br>
              <a:rPr kumimoji="0" lang="en-IN" sz="1600" b="0" i="0" u="none" strike="noStrike" kern="1200" cap="none" spc="0" normalizeH="0" baseline="0" noProof="0">
                <a:ln>
                  <a:noFill/>
                </a:ln>
                <a:solidFill>
                  <a:schemeClr val="tx1"/>
                </a:solidFill>
                <a:effectLst/>
                <a:uLnTx/>
                <a:uFillTx/>
                <a:latin typeface="Segoe UI"/>
                <a:ea typeface="+mn-ea"/>
                <a:cs typeface="+mn-cs"/>
              </a:rPr>
            </a:br>
            <a:r>
              <a:rPr kumimoji="0" lang="en-IN" sz="1600" b="0" i="0" u="none" strike="noStrike" kern="1200" cap="none" spc="0" normalizeH="0" baseline="0" noProof="0">
                <a:ln>
                  <a:noFill/>
                </a:ln>
                <a:solidFill>
                  <a:schemeClr val="tx1"/>
                </a:solidFill>
                <a:effectLst/>
                <a:uLnTx/>
                <a:uFillTx/>
                <a:latin typeface="Segoe UI"/>
                <a:ea typeface="+mn-ea"/>
                <a:cs typeface="+mn-cs"/>
              </a:rPr>
              <a:t>population health</a:t>
            </a:r>
          </a:p>
        </p:txBody>
      </p:sp>
      <p:cxnSp>
        <p:nvCxnSpPr>
          <p:cNvPr id="48" name="Straight Connector 47">
            <a:extLst>
              <a:ext uri="{FF2B5EF4-FFF2-40B4-BE49-F238E27FC236}">
                <a16:creationId xmlns:a16="http://schemas.microsoft.com/office/drawing/2014/main" id="{5AD433E7-61FE-4F7C-BB6C-FA825FBEF7F3}"/>
              </a:ext>
              <a:ext uri="{C183D7F6-B498-43B3-948B-1728B52AA6E4}">
                <adec:decorative xmlns:adec="http://schemas.microsoft.com/office/drawing/2017/decorative" val="1"/>
              </a:ext>
            </a:extLst>
          </p:cNvPr>
          <p:cNvCxnSpPr>
            <a:cxnSpLocks/>
          </p:cNvCxnSpPr>
          <p:nvPr/>
        </p:nvCxnSpPr>
        <p:spPr>
          <a:xfrm>
            <a:off x="2756454" y="2825869"/>
            <a:ext cx="0" cy="2272183"/>
          </a:xfrm>
          <a:prstGeom prst="line">
            <a:avLst/>
          </a:prstGeom>
          <a:solidFill>
            <a:schemeClr val="bg1"/>
          </a:solidFill>
          <a:ln w="12700" cap="rnd">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49" name="Graphic 48">
            <a:extLst>
              <a:ext uri="{FF2B5EF4-FFF2-40B4-BE49-F238E27FC236}">
                <a16:creationId xmlns:a16="http://schemas.microsoft.com/office/drawing/2014/main" id="{3086FB44-08EA-42C8-86C9-896BAF8D9DE7}"/>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451397" y="2209800"/>
            <a:ext cx="838363" cy="830741"/>
          </a:xfrm>
          <a:prstGeom prst="rect">
            <a:avLst/>
          </a:prstGeom>
        </p:spPr>
      </p:pic>
      <p:pic>
        <p:nvPicPr>
          <p:cNvPr id="50" name="Graphic 49" descr="Icon of hands held out and a person with a plus sign">
            <a:extLst>
              <a:ext uri="{FF2B5EF4-FFF2-40B4-BE49-F238E27FC236}">
                <a16:creationId xmlns:a16="http://schemas.microsoft.com/office/drawing/2014/main" id="{8ADC1772-79B3-4290-A5BE-56410086204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647658" y="2391953"/>
            <a:ext cx="445841" cy="478851"/>
          </a:xfrm>
          <a:prstGeom prst="rect">
            <a:avLst/>
          </a:prstGeom>
        </p:spPr>
      </p:pic>
      <p:sp>
        <p:nvSpPr>
          <p:cNvPr id="51" name="Rectangle 50">
            <a:extLst>
              <a:ext uri="{FF2B5EF4-FFF2-40B4-BE49-F238E27FC236}">
                <a16:creationId xmlns:a16="http://schemas.microsoft.com/office/drawing/2014/main" id="{5FBA0970-3DAD-43A1-9AF0-D1E33B88E0A2}"/>
              </a:ext>
            </a:extLst>
          </p:cNvPr>
          <p:cNvSpPr/>
          <p:nvPr/>
        </p:nvSpPr>
        <p:spPr bwMode="auto">
          <a:xfrm>
            <a:off x="2816511" y="3207009"/>
            <a:ext cx="210813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IN" sz="2000">
                <a:solidFill>
                  <a:schemeClr val="bg1"/>
                </a:solidFill>
                <a:latin typeface="+mj-lt"/>
              </a:rPr>
              <a:t>Better Care</a:t>
            </a:r>
          </a:p>
        </p:txBody>
      </p:sp>
      <p:sp>
        <p:nvSpPr>
          <p:cNvPr id="52" name="Rectangle 51">
            <a:extLst>
              <a:ext uri="{FF2B5EF4-FFF2-40B4-BE49-F238E27FC236}">
                <a16:creationId xmlns:a16="http://schemas.microsoft.com/office/drawing/2014/main" id="{EE334C2B-C24D-48E0-A2FB-16651D79E899}"/>
              </a:ext>
            </a:extLst>
          </p:cNvPr>
          <p:cNvSpPr/>
          <p:nvPr/>
        </p:nvSpPr>
        <p:spPr bwMode="auto">
          <a:xfrm>
            <a:off x="2816511" y="4183652"/>
            <a:ext cx="2108134"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US" sz="1600" dirty="0">
                <a:solidFill>
                  <a:schemeClr val="tx1"/>
                </a:solidFill>
              </a:rPr>
              <a:t>Improve the</a:t>
            </a:r>
            <a:br>
              <a:rPr lang="en-US" sz="1600" dirty="0"/>
            </a:br>
            <a:r>
              <a:rPr lang="en-US" sz="1600" dirty="0">
                <a:solidFill>
                  <a:schemeClr val="tx1"/>
                </a:solidFill>
              </a:rPr>
              <a:t>patient experience</a:t>
            </a:r>
            <a:endParaRPr lang="en-US" sz="1600" dirty="0">
              <a:solidFill>
                <a:schemeClr val="tx1"/>
              </a:solidFill>
              <a:cs typeface="Segoe UI"/>
            </a:endParaRPr>
          </a:p>
        </p:txBody>
      </p:sp>
      <p:pic>
        <p:nvPicPr>
          <p:cNvPr id="53" name="Graphic 52">
            <a:extLst>
              <a:ext uri="{FF2B5EF4-FFF2-40B4-BE49-F238E27FC236}">
                <a16:creationId xmlns:a16="http://schemas.microsoft.com/office/drawing/2014/main" id="{97E9D97C-F9C6-48BD-8A23-734DBFC9AF3A}"/>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679645" y="2209800"/>
            <a:ext cx="838363" cy="830741"/>
          </a:xfrm>
          <a:prstGeom prst="rect">
            <a:avLst/>
          </a:prstGeom>
        </p:spPr>
      </p:pic>
      <p:pic>
        <p:nvPicPr>
          <p:cNvPr id="54" name="Graphic 53" descr="Icon of thumbs-up with a dollar sign">
            <a:extLst>
              <a:ext uri="{FF2B5EF4-FFF2-40B4-BE49-F238E27FC236}">
                <a16:creationId xmlns:a16="http://schemas.microsoft.com/office/drawing/2014/main" id="{D480D476-05EF-4063-80E0-33ABB1E8949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916854" y="2376942"/>
            <a:ext cx="363945" cy="505038"/>
          </a:xfrm>
          <a:prstGeom prst="rect">
            <a:avLst/>
          </a:prstGeom>
        </p:spPr>
      </p:pic>
      <p:cxnSp>
        <p:nvCxnSpPr>
          <p:cNvPr id="55" name="Straight Connector 54">
            <a:extLst>
              <a:ext uri="{FF2B5EF4-FFF2-40B4-BE49-F238E27FC236}">
                <a16:creationId xmlns:a16="http://schemas.microsoft.com/office/drawing/2014/main" id="{FB724014-2115-411B-855F-DF3C2E444C3A}"/>
              </a:ext>
              <a:ext uri="{C183D7F6-B498-43B3-948B-1728B52AA6E4}">
                <adec:decorative xmlns:adec="http://schemas.microsoft.com/office/drawing/2017/decorative" val="1"/>
              </a:ext>
            </a:extLst>
          </p:cNvPr>
          <p:cNvCxnSpPr>
            <a:cxnSpLocks/>
          </p:cNvCxnSpPr>
          <p:nvPr/>
        </p:nvCxnSpPr>
        <p:spPr>
          <a:xfrm>
            <a:off x="4984702" y="2825869"/>
            <a:ext cx="0" cy="2272183"/>
          </a:xfrm>
          <a:prstGeom prst="line">
            <a:avLst/>
          </a:prstGeom>
          <a:solidFill>
            <a:schemeClr val="bg1"/>
          </a:solidFill>
          <a:ln w="12700" cap="rnd">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6" name="Rectangle 55">
            <a:extLst>
              <a:ext uri="{FF2B5EF4-FFF2-40B4-BE49-F238E27FC236}">
                <a16:creationId xmlns:a16="http://schemas.microsoft.com/office/drawing/2014/main" id="{24B1C85C-38C0-4CBD-9824-590567CFB53E}"/>
              </a:ext>
            </a:extLst>
          </p:cNvPr>
          <p:cNvSpPr/>
          <p:nvPr/>
        </p:nvSpPr>
        <p:spPr bwMode="auto">
          <a:xfrm>
            <a:off x="5044759" y="3207009"/>
            <a:ext cx="210813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IN" sz="2000">
                <a:solidFill>
                  <a:schemeClr val="bg1"/>
                </a:solidFill>
                <a:latin typeface="+mj-lt"/>
              </a:rPr>
              <a:t>Lower Cost</a:t>
            </a:r>
          </a:p>
        </p:txBody>
      </p:sp>
      <p:sp>
        <p:nvSpPr>
          <p:cNvPr id="57" name="Rectangle 56">
            <a:extLst>
              <a:ext uri="{FF2B5EF4-FFF2-40B4-BE49-F238E27FC236}">
                <a16:creationId xmlns:a16="http://schemas.microsoft.com/office/drawing/2014/main" id="{9C808A04-7338-492B-9DA9-3C26DF046FC7}"/>
              </a:ext>
            </a:extLst>
          </p:cNvPr>
          <p:cNvSpPr/>
          <p:nvPr/>
        </p:nvSpPr>
        <p:spPr bwMode="auto">
          <a:xfrm>
            <a:off x="5044759" y="4183652"/>
            <a:ext cx="2108134"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14102" rtl="0" eaLnBrk="1" fontAlgn="base" latinLnBrk="0" hangingPunct="1">
              <a:spcBef>
                <a:spcPts val="600"/>
              </a:spcBef>
              <a:spcAft>
                <a:spcPts val="600"/>
              </a:spcAft>
              <a:buClrTx/>
              <a:buSzTx/>
              <a:buFontTx/>
              <a:buNone/>
              <a:tabLst/>
              <a:defRPr/>
            </a:pPr>
            <a:r>
              <a:rPr lang="en-US" sz="1600">
                <a:solidFill>
                  <a:schemeClr val="tx1"/>
                </a:solidFill>
              </a:rPr>
              <a:t>Reduce the per</a:t>
            </a:r>
            <a:br>
              <a:rPr lang="en-US" sz="1600">
                <a:solidFill>
                  <a:schemeClr val="tx1"/>
                </a:solidFill>
              </a:rPr>
            </a:br>
            <a:r>
              <a:rPr lang="en-US" sz="1600">
                <a:solidFill>
                  <a:schemeClr val="tx1"/>
                </a:solidFill>
              </a:rPr>
              <a:t>capita cost of care</a:t>
            </a:r>
          </a:p>
        </p:txBody>
      </p:sp>
      <p:cxnSp>
        <p:nvCxnSpPr>
          <p:cNvPr id="58" name="Straight Connector 57">
            <a:extLst>
              <a:ext uri="{FF2B5EF4-FFF2-40B4-BE49-F238E27FC236}">
                <a16:creationId xmlns:a16="http://schemas.microsoft.com/office/drawing/2014/main" id="{74C2C32A-616C-49D7-BCB0-293E617DAA74}"/>
              </a:ext>
              <a:ext uri="{C183D7F6-B498-43B3-948B-1728B52AA6E4}">
                <adec:decorative xmlns:adec="http://schemas.microsoft.com/office/drawing/2017/decorative" val="1"/>
              </a:ext>
            </a:extLst>
          </p:cNvPr>
          <p:cNvCxnSpPr>
            <a:cxnSpLocks/>
          </p:cNvCxnSpPr>
          <p:nvPr/>
        </p:nvCxnSpPr>
        <p:spPr>
          <a:xfrm>
            <a:off x="7212950" y="2825869"/>
            <a:ext cx="0" cy="2272183"/>
          </a:xfrm>
          <a:prstGeom prst="line">
            <a:avLst/>
          </a:prstGeom>
          <a:solidFill>
            <a:schemeClr val="bg1"/>
          </a:solidFill>
          <a:ln w="12700" cap="rnd">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62" name="Graphic 61">
            <a:extLst>
              <a:ext uri="{FF2B5EF4-FFF2-40B4-BE49-F238E27FC236}">
                <a16:creationId xmlns:a16="http://schemas.microsoft.com/office/drawing/2014/main" id="{73E823B4-3795-4129-810B-F062EC2214AA}"/>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907893" y="2209800"/>
            <a:ext cx="838363" cy="830741"/>
          </a:xfrm>
          <a:prstGeom prst="rect">
            <a:avLst/>
          </a:prstGeom>
        </p:spPr>
      </p:pic>
      <p:pic>
        <p:nvPicPr>
          <p:cNvPr id="65" name="Graphic 64" descr="Icon of a hand holding up a plus sign">
            <a:extLst>
              <a:ext uri="{FF2B5EF4-FFF2-40B4-BE49-F238E27FC236}">
                <a16:creationId xmlns:a16="http://schemas.microsoft.com/office/drawing/2014/main" id="{B47FAA21-C362-4AE4-A82E-DCC616152EE3}"/>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126522" y="2419331"/>
            <a:ext cx="401105" cy="406380"/>
          </a:xfrm>
          <a:prstGeom prst="rect">
            <a:avLst/>
          </a:prstGeom>
        </p:spPr>
      </p:pic>
      <p:sp>
        <p:nvSpPr>
          <p:cNvPr id="68" name="Rectangle 67">
            <a:extLst>
              <a:ext uri="{FF2B5EF4-FFF2-40B4-BE49-F238E27FC236}">
                <a16:creationId xmlns:a16="http://schemas.microsoft.com/office/drawing/2014/main" id="{3FC34AC5-43FA-443E-978F-5B5FEA1F7661}"/>
              </a:ext>
            </a:extLst>
          </p:cNvPr>
          <p:cNvSpPr/>
          <p:nvPr/>
        </p:nvSpPr>
        <p:spPr bwMode="auto">
          <a:xfrm>
            <a:off x="7273007" y="3207009"/>
            <a:ext cx="210813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IN" sz="2000">
                <a:solidFill>
                  <a:schemeClr val="bg1"/>
                </a:solidFill>
                <a:latin typeface="+mj-lt"/>
              </a:rPr>
              <a:t>Clinician Experience</a:t>
            </a:r>
          </a:p>
        </p:txBody>
      </p:sp>
      <p:sp>
        <p:nvSpPr>
          <p:cNvPr id="71" name="Rectangle 70">
            <a:extLst>
              <a:ext uri="{FF2B5EF4-FFF2-40B4-BE49-F238E27FC236}">
                <a16:creationId xmlns:a16="http://schemas.microsoft.com/office/drawing/2014/main" id="{E609D8E0-F867-47A5-8D76-C23012809866}"/>
              </a:ext>
            </a:extLst>
          </p:cNvPr>
          <p:cNvSpPr/>
          <p:nvPr/>
        </p:nvSpPr>
        <p:spPr bwMode="auto">
          <a:xfrm>
            <a:off x="7273007" y="4183652"/>
            <a:ext cx="2108134"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14102" rtl="0" eaLnBrk="1" fontAlgn="base" latinLnBrk="0" hangingPunct="1">
              <a:spcBef>
                <a:spcPts val="600"/>
              </a:spcBef>
              <a:spcAft>
                <a:spcPts val="600"/>
              </a:spcAft>
              <a:buClrTx/>
              <a:buSzTx/>
              <a:buFontTx/>
              <a:buNone/>
              <a:tabLst/>
              <a:defRPr/>
            </a:pPr>
            <a:r>
              <a:rPr lang="en-IN" sz="1600">
                <a:solidFill>
                  <a:schemeClr val="tx1"/>
                </a:solidFill>
              </a:rPr>
              <a:t>Improve clinician</a:t>
            </a:r>
            <a:br>
              <a:rPr lang="en-IN" sz="1600">
                <a:solidFill>
                  <a:schemeClr val="tx1"/>
                </a:solidFill>
              </a:rPr>
            </a:br>
            <a:r>
              <a:rPr lang="en-IN" sz="1600">
                <a:solidFill>
                  <a:schemeClr val="tx1"/>
                </a:solidFill>
              </a:rPr>
              <a:t>workflow efficiencies</a:t>
            </a:r>
          </a:p>
        </p:txBody>
      </p:sp>
      <p:pic>
        <p:nvPicPr>
          <p:cNvPr id="74" name="Graphic 73">
            <a:extLst>
              <a:ext uri="{FF2B5EF4-FFF2-40B4-BE49-F238E27FC236}">
                <a16:creationId xmlns:a16="http://schemas.microsoft.com/office/drawing/2014/main" id="{75278A1D-30FE-4EB1-9FC6-459FA1B4C15C}"/>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0136141" y="2209800"/>
            <a:ext cx="838363" cy="830741"/>
          </a:xfrm>
          <a:prstGeom prst="rect">
            <a:avLst/>
          </a:prstGeom>
        </p:spPr>
      </p:pic>
      <p:cxnSp>
        <p:nvCxnSpPr>
          <p:cNvPr id="75" name="Straight Connector 74">
            <a:extLst>
              <a:ext uri="{FF2B5EF4-FFF2-40B4-BE49-F238E27FC236}">
                <a16:creationId xmlns:a16="http://schemas.microsoft.com/office/drawing/2014/main" id="{F28A5713-FC31-4618-B87F-229987F0DE65}"/>
              </a:ext>
              <a:ext uri="{C183D7F6-B498-43B3-948B-1728B52AA6E4}">
                <adec:decorative xmlns:adec="http://schemas.microsoft.com/office/drawing/2017/decorative" val="1"/>
              </a:ext>
            </a:extLst>
          </p:cNvPr>
          <p:cNvCxnSpPr>
            <a:cxnSpLocks/>
          </p:cNvCxnSpPr>
          <p:nvPr/>
        </p:nvCxnSpPr>
        <p:spPr>
          <a:xfrm>
            <a:off x="9441198" y="2825869"/>
            <a:ext cx="0" cy="2272183"/>
          </a:xfrm>
          <a:prstGeom prst="line">
            <a:avLst/>
          </a:prstGeom>
          <a:solidFill>
            <a:schemeClr val="bg1"/>
          </a:solidFill>
          <a:ln w="12700" cap="rnd">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7" name="Compare_F057" title="Icon of a counterweight scale">
            <a:extLst>
              <a:ext uri="{FF2B5EF4-FFF2-40B4-BE49-F238E27FC236}">
                <a16:creationId xmlns:a16="http://schemas.microsoft.com/office/drawing/2014/main" id="{A512A996-BAAA-4CD5-8D67-395BCD5D9D91}"/>
              </a:ext>
            </a:extLst>
          </p:cNvPr>
          <p:cNvSpPr>
            <a:spLocks noChangeAspect="1" noEditPoints="1"/>
          </p:cNvSpPr>
          <p:nvPr/>
        </p:nvSpPr>
        <p:spPr bwMode="auto">
          <a:xfrm>
            <a:off x="10350876" y="2418329"/>
            <a:ext cx="408893" cy="422239"/>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78" name="Rectangle 77">
            <a:extLst>
              <a:ext uri="{FF2B5EF4-FFF2-40B4-BE49-F238E27FC236}">
                <a16:creationId xmlns:a16="http://schemas.microsoft.com/office/drawing/2014/main" id="{270C7CBE-F223-4FA1-AB22-FC0C2DEF3B8D}"/>
              </a:ext>
            </a:extLst>
          </p:cNvPr>
          <p:cNvSpPr/>
          <p:nvPr/>
        </p:nvSpPr>
        <p:spPr bwMode="auto">
          <a:xfrm>
            <a:off x="9501255" y="3207009"/>
            <a:ext cx="210813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IN" sz="2000">
                <a:solidFill>
                  <a:schemeClr val="bg1"/>
                </a:solidFill>
                <a:latin typeface="+mj-lt"/>
              </a:rPr>
              <a:t>Health Equity</a:t>
            </a:r>
          </a:p>
        </p:txBody>
      </p:sp>
      <p:sp>
        <p:nvSpPr>
          <p:cNvPr id="79" name="Rectangle 78">
            <a:extLst>
              <a:ext uri="{FF2B5EF4-FFF2-40B4-BE49-F238E27FC236}">
                <a16:creationId xmlns:a16="http://schemas.microsoft.com/office/drawing/2014/main" id="{FE3F1D7C-3B14-4F52-BC21-7FEAA9C0C07E}"/>
              </a:ext>
            </a:extLst>
          </p:cNvPr>
          <p:cNvSpPr/>
          <p:nvPr/>
        </p:nvSpPr>
        <p:spPr bwMode="auto">
          <a:xfrm>
            <a:off x="9488340" y="4183652"/>
            <a:ext cx="2359981"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defTabSz="914102" fontAlgn="base">
              <a:spcBef>
                <a:spcPts val="600"/>
              </a:spcBef>
              <a:spcAft>
                <a:spcPts val="600"/>
              </a:spcAft>
              <a:defRPr/>
            </a:pPr>
            <a:r>
              <a:rPr lang="en-IN" sz="1600" dirty="0">
                <a:solidFill>
                  <a:schemeClr val="tx1"/>
                </a:solidFill>
              </a:rPr>
              <a:t>Understanding</a:t>
            </a:r>
            <a:br>
              <a:rPr lang="en-IN" sz="1600" dirty="0"/>
            </a:br>
            <a:r>
              <a:rPr lang="en-IN" sz="1600" dirty="0">
                <a:solidFill>
                  <a:schemeClr val="tx1"/>
                </a:solidFill>
              </a:rPr>
              <a:t>Social Determinants of Health and other impact to equity in HLS</a:t>
            </a:r>
          </a:p>
        </p:txBody>
      </p:sp>
      <p:sp>
        <p:nvSpPr>
          <p:cNvPr id="80" name="TextBox 79">
            <a:extLst>
              <a:ext uri="{FF2B5EF4-FFF2-40B4-BE49-F238E27FC236}">
                <a16:creationId xmlns:a16="http://schemas.microsoft.com/office/drawing/2014/main" id="{BDFC3065-D204-4BAD-8079-8C4E3D7761E0}"/>
              </a:ext>
            </a:extLst>
          </p:cNvPr>
          <p:cNvSpPr txBox="1"/>
          <p:nvPr/>
        </p:nvSpPr>
        <p:spPr>
          <a:xfrm>
            <a:off x="588262" y="5655570"/>
            <a:ext cx="10917937" cy="692497"/>
          </a:xfrm>
          <a:prstGeom prst="rect">
            <a:avLst/>
          </a:prstGeom>
          <a:noFill/>
        </p:spPr>
        <p:txBody>
          <a:bodyPr wrap="square" lIns="0" tIns="0" rIns="0" bIns="0" rtlCol="0" anchor="b">
            <a:spAutoFit/>
          </a:bodyPr>
          <a:lstStyle/>
          <a:p>
            <a:pPr>
              <a:spcBef>
                <a:spcPts val="200"/>
              </a:spcBef>
              <a:spcAft>
                <a:spcPts val="100"/>
              </a:spcAft>
            </a:pPr>
            <a:r>
              <a:rPr lang="en-US" sz="1000">
                <a:effectLst/>
              </a:rPr>
              <a:t>JAMA. 2022;327(6):521-522. doi:10.1001/jama.2021.25181</a:t>
            </a:r>
            <a:endParaRPr kumimoji="0" lang="en-US" sz="1000" u="none" strike="noStrike" kern="0" cap="none" spc="0" normalizeH="0" baseline="0" noProof="0">
              <a:ln>
                <a:noFill/>
              </a:ln>
              <a:effectLst/>
              <a:uLnTx/>
              <a:uFillTx/>
            </a:endParaRPr>
          </a:p>
          <a:p>
            <a:pPr marL="0" marR="0" lvl="0" indent="0" algn="l" defTabSz="913698" rtl="0" eaLnBrk="1" fontAlgn="auto" latinLnBrk="0" hangingPunct="1">
              <a:spcBef>
                <a:spcPts val="200"/>
              </a:spcBef>
              <a:spcAft>
                <a:spcPts val="100"/>
              </a:spcAft>
              <a:buClrTx/>
              <a:buSzTx/>
              <a:buFontTx/>
              <a:buNone/>
              <a:tabLst/>
              <a:defRPr/>
            </a:pPr>
            <a:r>
              <a:rPr kumimoji="0" lang="en-US" sz="1000" u="none" strike="noStrike" kern="0" cap="none" spc="0" normalizeH="0" baseline="0" noProof="0">
                <a:ln>
                  <a:noFill/>
                </a:ln>
                <a:effectLst/>
                <a:uLnTx/>
                <a:uFillTx/>
              </a:rPr>
              <a:t>Bodenheimer, T. &amp; </a:t>
            </a:r>
            <a:r>
              <a:rPr kumimoji="0" lang="en-US" sz="1000" u="none" strike="noStrike" kern="0" cap="none" spc="0" normalizeH="0" baseline="0" noProof="0" err="1">
                <a:ln>
                  <a:noFill/>
                </a:ln>
                <a:effectLst/>
                <a:uLnTx/>
                <a:uFillTx/>
              </a:rPr>
              <a:t>Sinsky</a:t>
            </a:r>
            <a:r>
              <a:rPr kumimoji="0" lang="en-US" sz="1000" u="none" strike="noStrike" kern="0" cap="none" spc="0" normalizeH="0" baseline="0" noProof="0">
                <a:ln>
                  <a:noFill/>
                </a:ln>
                <a:effectLst/>
                <a:uLnTx/>
                <a:uFillTx/>
              </a:rPr>
              <a:t>, C. "From Triple to Quadruple Aim: Care of the patient requires care of the provider" Ann Fam Med Nov/Dec 2014, vol. 12 no. 6 673-576</a:t>
            </a:r>
          </a:p>
          <a:p>
            <a:pPr marL="0" marR="0" lvl="0" indent="0" algn="l" defTabSz="913698" rtl="0" eaLnBrk="1" fontAlgn="auto" latinLnBrk="0" hangingPunct="1">
              <a:spcBef>
                <a:spcPts val="200"/>
              </a:spcBef>
              <a:spcAft>
                <a:spcPts val="100"/>
              </a:spcAft>
              <a:buClrTx/>
              <a:buSzTx/>
              <a:buFontTx/>
              <a:buNone/>
              <a:tabLst/>
              <a:defRPr/>
            </a:pPr>
            <a:r>
              <a:rPr lang="en-US" sz="1000" kern="0" err="1"/>
              <a:t>Itchhaporia</a:t>
            </a:r>
            <a:r>
              <a:rPr lang="en-US" sz="1000" kern="0"/>
              <a:t>, D. “</a:t>
            </a:r>
            <a:r>
              <a:rPr lang="en-US" sz="1000"/>
              <a:t>The Evolution of the Quintuple Aim: Health Equity, Health Outcomes, and the Economy” Journal of the American College of Cardiology </a:t>
            </a:r>
            <a:r>
              <a:rPr lang="en-US" sz="1000">
                <a:solidFill>
                  <a:schemeClr val="accent1"/>
                </a:solidFill>
                <a:hlinkClick r:id="rId11" tooltip="Go to table of contents for this volume/issue">
                  <a:extLst>
                    <a:ext uri="{A12FA001-AC4F-418D-AE19-62706E023703}">
                      <ahyp:hlinkClr xmlns:ahyp="http://schemas.microsoft.com/office/drawing/2018/hyperlinkcolor" val="tx"/>
                    </a:ext>
                  </a:extLst>
                </a:hlinkClick>
              </a:rPr>
              <a:t>Volume 78, Issue 22</a:t>
            </a:r>
            <a:r>
              <a:rPr lang="en-US" sz="1000"/>
              <a:t>, 30 November 2021, Pages 2262-2264</a:t>
            </a:r>
            <a:endParaRPr kumimoji="0" lang="en-US" sz="1000" u="none" strike="noStrike" kern="0" cap="none" spc="0" normalizeH="0" baseline="0" noProof="0">
              <a:ln>
                <a:noFill/>
              </a:ln>
              <a:effectLst/>
              <a:uLnTx/>
              <a:uFillTx/>
            </a:endParaRPr>
          </a:p>
        </p:txBody>
      </p:sp>
    </p:spTree>
    <p:extLst>
      <p:ext uri="{BB962C8B-B14F-4D97-AF65-F5344CB8AC3E}">
        <p14:creationId xmlns:p14="http://schemas.microsoft.com/office/powerpoint/2010/main" val="2250006357"/>
      </p:ext>
    </p:extLst>
  </p:cSld>
  <p:clrMapOvr>
    <a:masterClrMapping/>
  </p:clrMapOvr>
  <mc:AlternateContent xmlns:mc="http://schemas.openxmlformats.org/markup-compatibility/2006" xmlns:p14="http://schemas.microsoft.com/office/powerpoint/2010/main">
    <mc:Choice Requires="p14">
      <p:transition spd="slow" p14:dur="2000" advTm="51619"/>
    </mc:Choice>
    <mc:Fallback xmlns="">
      <p:transition spd="slow" advTm="5161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890CE7B-3451-41E0-AB49-5E6CD03809E3}"/>
              </a:ext>
            </a:extLst>
          </p:cNvPr>
          <p:cNvSpPr>
            <a:spLocks noGrp="1"/>
          </p:cNvSpPr>
          <p:nvPr>
            <p:ph type="title"/>
          </p:nvPr>
        </p:nvSpPr>
        <p:spPr>
          <a:xfrm>
            <a:off x="588263" y="457200"/>
            <a:ext cx="11018520" cy="492443"/>
          </a:xfrm>
        </p:spPr>
        <p:txBody>
          <a:bodyPr/>
          <a:lstStyle/>
          <a:p>
            <a:r>
              <a:rPr lang="en-US" sz="3200"/>
              <a:t>The Business Process &amp; Business Applications Revolution</a:t>
            </a:r>
            <a:endParaRPr lang="en-IN" sz="3200"/>
          </a:p>
        </p:txBody>
      </p:sp>
      <p:sp>
        <p:nvSpPr>
          <p:cNvPr id="70" name="Rectangle 69">
            <a:extLst>
              <a:ext uri="{FF2B5EF4-FFF2-40B4-BE49-F238E27FC236}">
                <a16:creationId xmlns:a16="http://schemas.microsoft.com/office/drawing/2014/main" id="{DB01CF19-48F8-434B-A5F5-A2D81AC207F3}"/>
              </a:ext>
              <a:ext uri="{C183D7F6-B498-43B3-948B-1728B52AA6E4}">
                <adec:decorative xmlns:adec="http://schemas.microsoft.com/office/drawing/2017/decorative" val="1"/>
              </a:ext>
            </a:extLst>
          </p:cNvPr>
          <p:cNvSpPr/>
          <p:nvPr/>
        </p:nvSpPr>
        <p:spPr bwMode="auto">
          <a:xfrm>
            <a:off x="0" y="2006225"/>
            <a:ext cx="12192000" cy="4092271"/>
          </a:xfrm>
          <a:prstGeom prst="rect">
            <a:avLst/>
          </a:prstGeom>
          <a:gradFill flip="none" rotWithShape="1">
            <a:gsLst>
              <a:gs pos="0">
                <a:schemeClr val="accent1">
                  <a:lumMod val="20000"/>
                  <a:lumOff val="80000"/>
                  <a:alpha val="20000"/>
                </a:schemeClr>
              </a:gs>
              <a:gs pos="83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18D848DD-67D3-4B75-AA91-03980470AFA1}"/>
              </a:ext>
              <a:ext uri="{C183D7F6-B498-43B3-948B-1728B52AA6E4}">
                <adec:decorative xmlns:adec="http://schemas.microsoft.com/office/drawing/2017/decorative" val="1"/>
              </a:ext>
            </a:extLst>
          </p:cNvPr>
          <p:cNvSpPr/>
          <p:nvPr/>
        </p:nvSpPr>
        <p:spPr bwMode="auto">
          <a:xfrm>
            <a:off x="3200401" y="1257300"/>
            <a:ext cx="5791198" cy="5233083"/>
          </a:xfrm>
          <a:prstGeom prst="rect">
            <a:avLst/>
          </a:prstGeom>
          <a:solidFill>
            <a:schemeClr val="bg1"/>
          </a:solidFill>
          <a:ln w="6350" cap="flat" cmpd="sng" algn="ctr">
            <a:solidFill>
              <a:schemeClr val="accent1">
                <a:lumMod val="20000"/>
                <a:lumOff val="80000"/>
              </a:schemeClr>
            </a:solidFill>
            <a:prstDash val="solid"/>
            <a:round/>
            <a:headEnd type="none" w="med" len="med"/>
            <a:tailEnd type="none" w="med" len="med"/>
          </a:ln>
          <a:effectLst/>
        </p:spPr>
        <p:txBody>
          <a:bodyPr vert="horz" wrap="square" lIns="91440" tIns="91440" rIns="91440" bIns="91440" numCol="2" rtlCol="0" anchor="ctr" anchorCtr="0" compatLnSpc="1">
            <a:prstTxWarp prst="textNoShape">
              <a:avLst/>
            </a:prstTxWarp>
            <a:noAutofit/>
          </a:bodyPr>
          <a:lstStyle/>
          <a:p>
            <a:pPr marL="177800" marR="0" lvl="0" indent="0" algn="l" defTabSz="914400" rtl="0" eaLnBrk="0" fontAlgn="base" latinLnBrk="0" hangingPunct="0">
              <a:lnSpc>
                <a:spcPct val="100000"/>
              </a:lnSpc>
              <a:spcBef>
                <a:spcPts val="600"/>
              </a:spcBef>
              <a:spcAft>
                <a:spcPct val="0"/>
              </a:spcAft>
              <a:buClr>
                <a:srgbClr val="243A5E"/>
              </a:buClr>
              <a:buSzPct val="100000"/>
              <a:buFontTx/>
              <a:buNone/>
              <a:tabLst/>
              <a:defRPr/>
            </a:pPr>
            <a:endParaRPr kumimoji="0" lang="en-IN" sz="2200" b="0" i="0" u="none" strike="noStrike" kern="1200" cap="none" spc="0" normalizeH="0" baseline="0" noProof="0">
              <a:ln>
                <a:noFill/>
              </a:ln>
              <a:solidFill>
                <a:srgbClr val="000000"/>
              </a:solidFill>
              <a:effectLst/>
              <a:uLnTx/>
              <a:uFillTx/>
              <a:latin typeface="Segoe UI"/>
              <a:ea typeface="+mn-ea"/>
              <a:cs typeface="+mn-cs"/>
            </a:endParaRPr>
          </a:p>
        </p:txBody>
      </p:sp>
      <p:sp>
        <p:nvSpPr>
          <p:cNvPr id="72" name="Arrow: Pentagon 71">
            <a:extLst>
              <a:ext uri="{FF2B5EF4-FFF2-40B4-BE49-F238E27FC236}">
                <a16:creationId xmlns:a16="http://schemas.microsoft.com/office/drawing/2014/main" id="{3B7FDDBB-17EF-40DA-AD14-70218CFD50FB}"/>
              </a:ext>
            </a:extLst>
          </p:cNvPr>
          <p:cNvSpPr/>
          <p:nvPr/>
        </p:nvSpPr>
        <p:spPr bwMode="auto">
          <a:xfrm>
            <a:off x="0" y="1659015"/>
            <a:ext cx="3412315" cy="672073"/>
          </a:xfrm>
          <a:prstGeom prst="homePlate">
            <a:avLst>
              <a:gd name="adj" fmla="val 29400"/>
            </a:avLst>
          </a:prstGeom>
          <a:gradFill>
            <a:gsLst>
              <a:gs pos="100000">
                <a:schemeClr val="tx2">
                  <a:lumMod val="20000"/>
                  <a:lumOff val="80000"/>
                </a:schemeClr>
              </a:gs>
              <a:gs pos="4000">
                <a:schemeClr val="tx2">
                  <a:lumMod val="75000"/>
                </a:schemeClr>
              </a:gs>
            </a:gsLst>
            <a:lin ang="0" scaled="1"/>
          </a:gradFill>
          <a:ln w="19050" cap="flat" cmpd="sng" algn="ctr">
            <a:noFill/>
            <a:prstDash val="solid"/>
            <a:round/>
            <a:headEnd type="none" w="med" len="med"/>
            <a:tailEnd type="none" w="med" len="med"/>
          </a:ln>
          <a:effectLst>
            <a:outerShdw blurRad="50800" algn="ctr" rotWithShape="0">
              <a:schemeClr val="bg1">
                <a:lumMod val="65000"/>
                <a:alpha val="25000"/>
              </a:schemeClr>
            </a:outerShdw>
          </a:effectLst>
        </p:spPr>
        <p:txBody>
          <a:bodyPr vert="horz" wrap="square" lIns="1097280" tIns="0" rIns="0" bIns="0" numCol="2" rtlCol="0" anchor="ctr" anchorCtr="0" compatLnSpc="1">
            <a:prstTxWarp prst="textNoShape">
              <a:avLst/>
            </a:prstTxWarp>
            <a:noAutofit/>
          </a:bodyPr>
          <a:lstStyle/>
          <a:p>
            <a:pPr marL="177800" marR="0" lvl="0" indent="0" algn="ctr" defTabSz="914400" rtl="0" eaLnBrk="0" fontAlgn="base" latinLnBrk="0" hangingPunct="0">
              <a:lnSpc>
                <a:spcPct val="100000"/>
              </a:lnSpc>
              <a:spcBef>
                <a:spcPts val="600"/>
              </a:spcBef>
              <a:spcAft>
                <a:spcPct val="0"/>
              </a:spcAft>
              <a:buClr>
                <a:srgbClr val="243A5E"/>
              </a:buClr>
              <a:buSzPct val="100000"/>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From…</a:t>
            </a:r>
            <a:endParaRPr kumimoji="0" lang="en-IN" sz="20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73" name="Picture 72" descr="A close up of a control unit">
            <a:extLst>
              <a:ext uri="{FF2B5EF4-FFF2-40B4-BE49-F238E27FC236}">
                <a16:creationId xmlns:a16="http://schemas.microsoft.com/office/drawing/2014/main" id="{DC66F993-769B-4C83-8D41-824E329AC8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6716" y="2727690"/>
            <a:ext cx="1913140" cy="1913138"/>
          </a:xfrm>
          <a:custGeom>
            <a:avLst/>
            <a:gdLst>
              <a:gd name="connsiteX0" fmla="*/ 1145666 w 2291332"/>
              <a:gd name="connsiteY0" fmla="*/ 0 h 2291330"/>
              <a:gd name="connsiteX1" fmla="*/ 2291332 w 2291332"/>
              <a:gd name="connsiteY1" fmla="*/ 1145665 h 2291330"/>
              <a:gd name="connsiteX2" fmla="*/ 1145666 w 2291332"/>
              <a:gd name="connsiteY2" fmla="*/ 2291330 h 2291330"/>
              <a:gd name="connsiteX3" fmla="*/ 0 w 2291332"/>
              <a:gd name="connsiteY3" fmla="*/ 1145665 h 2291330"/>
              <a:gd name="connsiteX4" fmla="*/ 1145666 w 2291332"/>
              <a:gd name="connsiteY4" fmla="*/ 0 h 229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332" h="2291330">
                <a:moveTo>
                  <a:pt x="1145666" y="0"/>
                </a:moveTo>
                <a:cubicBezTo>
                  <a:pt x="1778400" y="0"/>
                  <a:pt x="2291332" y="512932"/>
                  <a:pt x="2291332" y="1145665"/>
                </a:cubicBezTo>
                <a:cubicBezTo>
                  <a:pt x="2291332" y="1778398"/>
                  <a:pt x="1778400" y="2291330"/>
                  <a:pt x="1145666" y="2291330"/>
                </a:cubicBezTo>
                <a:cubicBezTo>
                  <a:pt x="512932" y="2291330"/>
                  <a:pt x="0" y="1778398"/>
                  <a:pt x="0" y="1145665"/>
                </a:cubicBezTo>
                <a:cubicBezTo>
                  <a:pt x="0" y="512932"/>
                  <a:pt x="512932" y="0"/>
                  <a:pt x="1145666" y="0"/>
                </a:cubicBezTo>
                <a:close/>
              </a:path>
            </a:pathLst>
          </a:custGeom>
          <a:solidFill>
            <a:schemeClr val="bg1"/>
          </a:solidFill>
          <a:ln w="28575" cap="flat" cmpd="sng" algn="ctr">
            <a:solidFill>
              <a:schemeClr val="bg1"/>
            </a:solidFill>
            <a:prstDash val="solid"/>
            <a:round/>
            <a:headEnd type="none" w="med" len="med"/>
            <a:tailEnd type="none" w="med" len="med"/>
          </a:ln>
          <a:effectLst>
            <a:outerShdw blurRad="63500" algn="ctr" rotWithShape="0">
              <a:schemeClr val="bg1">
                <a:lumMod val="65000"/>
                <a:alpha val="40000"/>
              </a:schemeClr>
            </a:outerShdw>
          </a:effectLst>
        </p:spPr>
      </p:pic>
      <p:sp>
        <p:nvSpPr>
          <p:cNvPr id="74" name="Rectangle 73">
            <a:extLst>
              <a:ext uri="{FF2B5EF4-FFF2-40B4-BE49-F238E27FC236}">
                <a16:creationId xmlns:a16="http://schemas.microsoft.com/office/drawing/2014/main" id="{C6FA9BC5-3963-47D3-BC9B-407F905E0E3F}"/>
              </a:ext>
            </a:extLst>
          </p:cNvPr>
          <p:cNvSpPr/>
          <p:nvPr/>
        </p:nvSpPr>
        <p:spPr>
          <a:xfrm>
            <a:off x="576862" y="4821435"/>
            <a:ext cx="2212848"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A reactive and </a:t>
            </a:r>
            <a:b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manual process</a:t>
            </a:r>
          </a:p>
        </p:txBody>
      </p:sp>
      <p:sp>
        <p:nvSpPr>
          <p:cNvPr id="75" name="TextBox 74">
            <a:extLst>
              <a:ext uri="{FF2B5EF4-FFF2-40B4-BE49-F238E27FC236}">
                <a16:creationId xmlns:a16="http://schemas.microsoft.com/office/drawing/2014/main" id="{8DDD6C41-06A1-4286-A354-C01F38408EEF}"/>
              </a:ext>
            </a:extLst>
          </p:cNvPr>
          <p:cNvSpPr txBox="1"/>
          <p:nvPr/>
        </p:nvSpPr>
        <p:spPr>
          <a:xfrm>
            <a:off x="4176023" y="1380733"/>
            <a:ext cx="3839956" cy="54864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We are all connected unlike any </a:t>
            </a:r>
            <a:b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b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other time in our history</a:t>
            </a:r>
          </a:p>
        </p:txBody>
      </p:sp>
      <p:grpSp>
        <p:nvGrpSpPr>
          <p:cNvPr id="76" name="Group 75" descr="A circular graphic that has assets, Employees and product &amp; services in the centre and there are icons of a globe, people, buildings, networks, products and robot assisted production in the outer rim. There are bi-directional arrows that show the flow of data between the points in the interior and exterior">
            <a:extLst>
              <a:ext uri="{FF2B5EF4-FFF2-40B4-BE49-F238E27FC236}">
                <a16:creationId xmlns:a16="http://schemas.microsoft.com/office/drawing/2014/main" id="{FCB45A07-AE91-4701-A248-E469FD071A86}"/>
              </a:ext>
            </a:extLst>
          </p:cNvPr>
          <p:cNvGrpSpPr/>
          <p:nvPr/>
        </p:nvGrpSpPr>
        <p:grpSpPr>
          <a:xfrm>
            <a:off x="3670300" y="1929373"/>
            <a:ext cx="4836320" cy="3563085"/>
            <a:chOff x="3670300" y="1929373"/>
            <a:chExt cx="4836320" cy="3563085"/>
          </a:xfrm>
        </p:grpSpPr>
        <p:cxnSp>
          <p:nvCxnSpPr>
            <p:cNvPr id="77" name="Straight Connector 76">
              <a:extLst>
                <a:ext uri="{FF2B5EF4-FFF2-40B4-BE49-F238E27FC236}">
                  <a16:creationId xmlns:a16="http://schemas.microsoft.com/office/drawing/2014/main" id="{F2CA1002-9A3E-408B-8F6F-3D1D272CD994}"/>
                </a:ext>
                <a:ext uri="{C183D7F6-B498-43B3-948B-1728B52AA6E4}">
                  <adec:decorative xmlns:adec="http://schemas.microsoft.com/office/drawing/2017/decorative" val="1"/>
                </a:ext>
              </a:extLst>
            </p:cNvPr>
            <p:cNvCxnSpPr>
              <a:cxnSpLocks/>
            </p:cNvCxnSpPr>
            <p:nvPr/>
          </p:nvCxnSpPr>
          <p:spPr>
            <a:xfrm>
              <a:off x="4175760" y="1929373"/>
              <a:ext cx="3840480" cy="0"/>
            </a:xfrm>
            <a:prstGeom prst="line">
              <a:avLst/>
            </a:prstGeom>
            <a:ln w="15875">
              <a:solidFill>
                <a:schemeClr val="accent1">
                  <a:lumMod val="40000"/>
                  <a:lumOff val="6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8" name="Graphic 77">
              <a:extLst>
                <a:ext uri="{FF2B5EF4-FFF2-40B4-BE49-F238E27FC236}">
                  <a16:creationId xmlns:a16="http://schemas.microsoft.com/office/drawing/2014/main" id="{D3BA269E-8FBD-4ADA-ABAB-F61CE59637E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670300" y="3441700"/>
              <a:ext cx="467520" cy="475061"/>
            </a:xfrm>
            <a:prstGeom prst="rect">
              <a:avLst/>
            </a:prstGeom>
          </p:spPr>
        </p:pic>
        <p:pic>
          <p:nvPicPr>
            <p:cNvPr id="79" name="Graphic 78">
              <a:extLst>
                <a:ext uri="{FF2B5EF4-FFF2-40B4-BE49-F238E27FC236}">
                  <a16:creationId xmlns:a16="http://schemas.microsoft.com/office/drawing/2014/main" id="{5537CDEB-4BDC-4041-B0A9-53BD489F2EA2}"/>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670800" y="4546600"/>
              <a:ext cx="467520" cy="475061"/>
            </a:xfrm>
            <a:prstGeom prst="rect">
              <a:avLst/>
            </a:prstGeom>
          </p:spPr>
        </p:pic>
        <p:pic>
          <p:nvPicPr>
            <p:cNvPr id="80" name="Graphic 79">
              <a:extLst>
                <a:ext uri="{FF2B5EF4-FFF2-40B4-BE49-F238E27FC236}">
                  <a16:creationId xmlns:a16="http://schemas.microsoft.com/office/drawing/2014/main" id="{07BC21DE-FC1D-4DAB-9AA4-76860C6D72A9}"/>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670800" y="2336800"/>
              <a:ext cx="467520" cy="475061"/>
            </a:xfrm>
            <a:prstGeom prst="rect">
              <a:avLst/>
            </a:prstGeom>
          </p:spPr>
        </p:pic>
        <p:pic>
          <p:nvPicPr>
            <p:cNvPr id="81" name="Graphic 80">
              <a:extLst>
                <a:ext uri="{FF2B5EF4-FFF2-40B4-BE49-F238E27FC236}">
                  <a16:creationId xmlns:a16="http://schemas.microsoft.com/office/drawing/2014/main" id="{5C09F760-5EED-462D-9AC7-BD2F7EFE2307}"/>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039100" y="3441700"/>
              <a:ext cx="467520" cy="475061"/>
            </a:xfrm>
            <a:prstGeom prst="rect">
              <a:avLst/>
            </a:prstGeom>
          </p:spPr>
        </p:pic>
        <p:sp>
          <p:nvSpPr>
            <p:cNvPr id="82" name="Circle: Hollow 81">
              <a:extLst>
                <a:ext uri="{FF2B5EF4-FFF2-40B4-BE49-F238E27FC236}">
                  <a16:creationId xmlns:a16="http://schemas.microsoft.com/office/drawing/2014/main" id="{8D77CB42-634E-4E34-98FD-62028D5AFC68}"/>
                </a:ext>
                <a:ext uri="{C183D7F6-B498-43B3-948B-1728B52AA6E4}">
                  <adec:decorative xmlns:adec="http://schemas.microsoft.com/office/drawing/2017/decorative" val="1"/>
                </a:ext>
              </a:extLst>
            </p:cNvPr>
            <p:cNvSpPr>
              <a:spLocks noChangeAspect="1"/>
            </p:cNvSpPr>
            <p:nvPr/>
          </p:nvSpPr>
          <p:spPr>
            <a:xfrm>
              <a:off x="4889583" y="2479099"/>
              <a:ext cx="2412834" cy="2412832"/>
            </a:xfrm>
            <a:prstGeom prst="donut">
              <a:avLst>
                <a:gd name="adj" fmla="val 3056"/>
              </a:avLst>
            </a:prstGeom>
            <a:gradFill>
              <a:gsLst>
                <a:gs pos="100000">
                  <a:schemeClr val="accent1">
                    <a:lumMod val="20000"/>
                    <a:lumOff val="80000"/>
                  </a:schemeClr>
                </a:gs>
                <a:gs pos="1000">
                  <a:schemeClr val="accent1">
                    <a:lumMod val="20000"/>
                    <a:lumOff val="80000"/>
                  </a:schemeClr>
                </a:gs>
                <a:gs pos="70000">
                  <a:schemeClr val="bg1"/>
                </a:gs>
                <a:gs pos="40000">
                  <a:schemeClr val="bg1">
                    <a:alpha val="0"/>
                  </a:schemeClr>
                </a:gs>
              </a:gsLst>
              <a:lin ang="0" scaled="1"/>
            </a:gradFill>
            <a:ln w="19050" cap="flat" cmpd="sng" algn="ctr">
              <a:noFill/>
              <a:prstDash val="solid"/>
              <a:round/>
              <a:headEnd type="none" w="med" len="med"/>
              <a:tailEnd type="none" w="med" len="med"/>
            </a:ln>
            <a:effectLst/>
          </p:spPr>
          <p:txBody>
            <a:bodyPr vert="horz" wrap="square" lIns="91440" tIns="91440" rIns="91440" bIns="91440" numCol="2" rtlCol="0" anchor="ctr" anchorCtr="0" compatLnSpc="1">
              <a:prstTxWarp prst="textNoShape">
                <a:avLst/>
              </a:prstTxWarp>
              <a:noAutofit/>
            </a:bodyPr>
            <a:lstStyle/>
            <a:p>
              <a:pPr marL="177800" marR="0" lvl="0" indent="0" algn="l" defTabSz="914400" rtl="0" eaLnBrk="0" fontAlgn="base" latinLnBrk="0" hangingPunct="0">
                <a:lnSpc>
                  <a:spcPct val="100000"/>
                </a:lnSpc>
                <a:spcBef>
                  <a:spcPts val="600"/>
                </a:spcBef>
                <a:spcAft>
                  <a:spcPct val="0"/>
                </a:spcAft>
                <a:buClr>
                  <a:srgbClr val="243A5E"/>
                </a:buClr>
                <a:buSzPct val="100000"/>
                <a:buFontTx/>
                <a:buNone/>
                <a:tabLst/>
                <a:defRPr/>
              </a:pPr>
              <a:endParaRPr kumimoji="0" lang="en-US" sz="22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Oval 82">
              <a:extLst>
                <a:ext uri="{FF2B5EF4-FFF2-40B4-BE49-F238E27FC236}">
                  <a16:creationId xmlns:a16="http://schemas.microsoft.com/office/drawing/2014/main" id="{299712CD-EC13-46EF-9268-24D1EAA3CA7A}"/>
                </a:ext>
                <a:ext uri="{C183D7F6-B498-43B3-948B-1728B52AA6E4}">
                  <adec:decorative xmlns:adec="http://schemas.microsoft.com/office/drawing/2017/decorative" val="1"/>
                </a:ext>
              </a:extLst>
            </p:cNvPr>
            <p:cNvSpPr>
              <a:spLocks noChangeAspect="1"/>
            </p:cNvSpPr>
            <p:nvPr/>
          </p:nvSpPr>
          <p:spPr>
            <a:xfrm>
              <a:off x="4845827" y="2435343"/>
              <a:ext cx="2500346" cy="2500344"/>
            </a:xfrm>
            <a:prstGeom prst="ellipse">
              <a:avLst/>
            </a:prstGeom>
            <a:noFill/>
            <a:ln w="12700" cap="flat">
              <a:gradFill flip="none" rotWithShape="1">
                <a:gsLst>
                  <a:gs pos="0">
                    <a:schemeClr val="accent1"/>
                  </a:gs>
                  <a:gs pos="99099">
                    <a:schemeClr val="accent1"/>
                  </a:gs>
                  <a:gs pos="83000">
                    <a:schemeClr val="bg1"/>
                  </a:gs>
                  <a:gs pos="23000">
                    <a:schemeClr val="bg1"/>
                  </a:gs>
                </a:gsLst>
                <a:lin ang="0" scaled="1"/>
                <a:tileRect/>
              </a:gra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84" name="Graphic 83">
              <a:extLst>
                <a:ext uri="{FF2B5EF4-FFF2-40B4-BE49-F238E27FC236}">
                  <a16:creationId xmlns:a16="http://schemas.microsoft.com/office/drawing/2014/main" id="{5D87A51B-2528-4B98-BFCB-36F9D771104D}"/>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038600" y="2324100"/>
              <a:ext cx="467520" cy="475061"/>
            </a:xfrm>
            <a:prstGeom prst="rect">
              <a:avLst/>
            </a:prstGeom>
          </p:spPr>
        </p:pic>
        <p:pic>
          <p:nvPicPr>
            <p:cNvPr id="85" name="Graphic 84">
              <a:extLst>
                <a:ext uri="{FF2B5EF4-FFF2-40B4-BE49-F238E27FC236}">
                  <a16:creationId xmlns:a16="http://schemas.microsoft.com/office/drawing/2014/main" id="{44CA32E4-E390-47DB-BA3C-CF386F9AFA02}"/>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051300" y="4546600"/>
              <a:ext cx="467520" cy="475061"/>
            </a:xfrm>
            <a:prstGeom prst="rect">
              <a:avLst/>
            </a:prstGeom>
          </p:spPr>
        </p:pic>
        <p:sp>
          <p:nvSpPr>
            <p:cNvPr id="86" name="Oval 85">
              <a:extLst>
                <a:ext uri="{FF2B5EF4-FFF2-40B4-BE49-F238E27FC236}">
                  <a16:creationId xmlns:a16="http://schemas.microsoft.com/office/drawing/2014/main" id="{6FB1CBFA-5081-42F0-BD70-9D420C146A7D}"/>
                </a:ext>
                <a:ext uri="{C183D7F6-B498-43B3-948B-1728B52AA6E4}">
                  <adec:decorative xmlns:adec="http://schemas.microsoft.com/office/drawing/2017/decorative" val="1"/>
                </a:ext>
              </a:extLst>
            </p:cNvPr>
            <p:cNvSpPr>
              <a:spLocks noChangeAspect="1"/>
            </p:cNvSpPr>
            <p:nvPr/>
          </p:nvSpPr>
          <p:spPr>
            <a:xfrm flipH="1">
              <a:off x="6389806" y="2951560"/>
              <a:ext cx="470433" cy="470434"/>
            </a:xfrm>
            <a:prstGeom prst="ellipse">
              <a:avLst/>
            </a:prstGeom>
            <a:ln w="6350">
              <a:solidFill>
                <a:schemeClr val="accent1"/>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txBody>
            <a:bodyPr vert="horz" wrap="square" lIns="91440" tIns="91440" rIns="91440" bIns="91440" numCol="2" rtlCol="0" anchor="ctr" anchorCtr="0" compatLnSpc="1">
              <a:prstTxWarp prst="textNoShape">
                <a:avLst/>
              </a:prstTxWarp>
              <a:noAutofit/>
            </a:bodyPr>
            <a:lstStyle/>
            <a:p>
              <a:pPr marL="177800" marR="0" lvl="0" indent="0" algn="l" defTabSz="914400" rtl="0" eaLnBrk="0" fontAlgn="base" latinLnBrk="0" hangingPunct="0">
                <a:lnSpc>
                  <a:spcPct val="100000"/>
                </a:lnSpc>
                <a:spcBef>
                  <a:spcPts val="600"/>
                </a:spcBef>
                <a:spcAft>
                  <a:spcPct val="0"/>
                </a:spcAft>
                <a:buClr>
                  <a:srgbClr val="243A5E"/>
                </a:buClr>
                <a:buSzPct val="100000"/>
                <a:buFontTx/>
                <a:buNone/>
                <a:tabLst/>
                <a:defRPr/>
              </a:pPr>
              <a:endParaRPr kumimoji="0" lang="en-US" sz="22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Oval 86">
              <a:extLst>
                <a:ext uri="{FF2B5EF4-FFF2-40B4-BE49-F238E27FC236}">
                  <a16:creationId xmlns:a16="http://schemas.microsoft.com/office/drawing/2014/main" id="{576F9789-E8D9-4A9B-83B6-745A2A3E6FC9}"/>
                </a:ext>
                <a:ext uri="{C183D7F6-B498-43B3-948B-1728B52AA6E4}">
                  <adec:decorative xmlns:adec="http://schemas.microsoft.com/office/drawing/2017/decorative" val="1"/>
                </a:ext>
              </a:extLst>
            </p:cNvPr>
            <p:cNvSpPr>
              <a:spLocks noChangeAspect="1"/>
            </p:cNvSpPr>
            <p:nvPr/>
          </p:nvSpPr>
          <p:spPr>
            <a:xfrm flipH="1">
              <a:off x="5333833" y="2951560"/>
              <a:ext cx="470433" cy="470434"/>
            </a:xfrm>
            <a:prstGeom prst="ellipse">
              <a:avLst/>
            </a:prstGeom>
            <a:ln w="6350">
              <a:solidFill>
                <a:schemeClr val="accent1"/>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txBody>
            <a:bodyPr vert="horz" wrap="square" lIns="91440" tIns="91440" rIns="91440" bIns="91440" numCol="2" rtlCol="0" anchor="ctr" anchorCtr="0" compatLnSpc="1">
              <a:prstTxWarp prst="textNoShape">
                <a:avLst/>
              </a:prstTxWarp>
              <a:noAutofit/>
            </a:bodyPr>
            <a:lstStyle/>
            <a:p>
              <a:pPr marL="177800" marR="0" lvl="0" indent="0" algn="l" defTabSz="914400" rtl="0" eaLnBrk="0" fontAlgn="base" latinLnBrk="0" hangingPunct="0">
                <a:lnSpc>
                  <a:spcPct val="100000"/>
                </a:lnSpc>
                <a:spcBef>
                  <a:spcPts val="600"/>
                </a:spcBef>
                <a:spcAft>
                  <a:spcPct val="0"/>
                </a:spcAft>
                <a:buClr>
                  <a:srgbClr val="243A5E"/>
                </a:buClr>
                <a:buSzPct val="100000"/>
                <a:buFontTx/>
                <a:buNone/>
                <a:tabLst/>
                <a:defRPr/>
              </a:pPr>
              <a:endParaRPr kumimoji="0" lang="en-US" sz="22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Oval 87">
              <a:extLst>
                <a:ext uri="{FF2B5EF4-FFF2-40B4-BE49-F238E27FC236}">
                  <a16:creationId xmlns:a16="http://schemas.microsoft.com/office/drawing/2014/main" id="{4F3F6108-6CD4-4DFA-A8BB-4C5B438B12A6}"/>
                </a:ext>
                <a:ext uri="{C183D7F6-B498-43B3-948B-1728B52AA6E4}">
                  <adec:decorative xmlns:adec="http://schemas.microsoft.com/office/drawing/2017/decorative" val="1"/>
                </a:ext>
              </a:extLst>
            </p:cNvPr>
            <p:cNvSpPr>
              <a:spLocks noChangeAspect="1"/>
            </p:cNvSpPr>
            <p:nvPr/>
          </p:nvSpPr>
          <p:spPr>
            <a:xfrm flipH="1">
              <a:off x="5862855" y="3738857"/>
              <a:ext cx="470433" cy="470434"/>
            </a:xfrm>
            <a:prstGeom prst="ellipse">
              <a:avLst/>
            </a:prstGeom>
            <a:ln w="6350">
              <a:solidFill>
                <a:schemeClr val="accent1"/>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txBody>
            <a:bodyPr vert="horz" wrap="square" lIns="91440" tIns="91440" rIns="91440" bIns="91440" numCol="2" rtlCol="0" anchor="ctr" anchorCtr="0" compatLnSpc="1">
              <a:prstTxWarp prst="textNoShape">
                <a:avLst/>
              </a:prstTxWarp>
              <a:noAutofit/>
            </a:bodyPr>
            <a:lstStyle/>
            <a:p>
              <a:pPr marL="177800" marR="0" lvl="0" indent="0" algn="l" defTabSz="914400" rtl="0" eaLnBrk="0" fontAlgn="base" latinLnBrk="0" hangingPunct="0">
                <a:lnSpc>
                  <a:spcPct val="100000"/>
                </a:lnSpc>
                <a:spcBef>
                  <a:spcPts val="600"/>
                </a:spcBef>
                <a:spcAft>
                  <a:spcPct val="0"/>
                </a:spcAft>
                <a:buClr>
                  <a:srgbClr val="243A5E"/>
                </a:buClr>
                <a:buSzPct val="100000"/>
                <a:buFontTx/>
                <a:buNone/>
                <a:tabLst/>
                <a:defRPr/>
              </a:pPr>
              <a:endParaRPr kumimoji="0" lang="en-US" sz="2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89" name="Straight Connector 88">
              <a:extLst>
                <a:ext uri="{FF2B5EF4-FFF2-40B4-BE49-F238E27FC236}">
                  <a16:creationId xmlns:a16="http://schemas.microsoft.com/office/drawing/2014/main" id="{8B8878D8-2D18-4F47-AED2-BC67B042DF67}"/>
                </a:ext>
                <a:ext uri="{C183D7F6-B498-43B3-948B-1728B52AA6E4}">
                  <adec:decorative xmlns:adec="http://schemas.microsoft.com/office/drawing/2017/decorative" val="1"/>
                </a:ext>
              </a:extLst>
            </p:cNvPr>
            <p:cNvCxnSpPr>
              <a:cxnSpLocks/>
            </p:cNvCxnSpPr>
            <p:nvPr/>
          </p:nvCxnSpPr>
          <p:spPr>
            <a:xfrm>
              <a:off x="4175760" y="5492458"/>
              <a:ext cx="3840480" cy="0"/>
            </a:xfrm>
            <a:prstGeom prst="line">
              <a:avLst/>
            </a:prstGeom>
            <a:ln w="15875">
              <a:solidFill>
                <a:schemeClr val="accent1">
                  <a:lumMod val="40000"/>
                  <a:lumOff val="6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0" name="Graphic 15">
              <a:extLst>
                <a:ext uri="{FF2B5EF4-FFF2-40B4-BE49-F238E27FC236}">
                  <a16:creationId xmlns:a16="http://schemas.microsoft.com/office/drawing/2014/main" id="{D06B6AB6-5390-4D2C-B4D6-E0AD9EDCEA36}"/>
                </a:ext>
                <a:ext uri="{C183D7F6-B498-43B3-948B-1728B52AA6E4}">
                  <adec:decorative xmlns:adec="http://schemas.microsoft.com/office/drawing/2017/decorative" val="1"/>
                </a:ext>
              </a:extLst>
            </p:cNvPr>
            <p:cNvSpPr/>
            <p:nvPr/>
          </p:nvSpPr>
          <p:spPr>
            <a:xfrm>
              <a:off x="3776539" y="3536061"/>
              <a:ext cx="255043" cy="286338"/>
            </a:xfrm>
            <a:custGeom>
              <a:avLst/>
              <a:gdLst>
                <a:gd name="connsiteX0" fmla="*/ 259747 w 566642"/>
                <a:gd name="connsiteY0" fmla="*/ 636175 h 636174"/>
                <a:gd name="connsiteX1" fmla="*/ 0 w 566642"/>
                <a:gd name="connsiteY1" fmla="*/ 470726 h 636174"/>
                <a:gd name="connsiteX2" fmla="*/ 0 w 566642"/>
                <a:gd name="connsiteY2" fmla="*/ 210502 h 636174"/>
                <a:gd name="connsiteX3" fmla="*/ 108014 w 566642"/>
                <a:gd name="connsiteY3" fmla="*/ 279273 h 636174"/>
                <a:gd name="connsiteX4" fmla="*/ 259747 w 566642"/>
                <a:gd name="connsiteY4" fmla="*/ 375952 h 636174"/>
                <a:gd name="connsiteX5" fmla="*/ 259747 w 566642"/>
                <a:gd name="connsiteY5" fmla="*/ 636175 h 636174"/>
                <a:gd name="connsiteX6" fmla="*/ 259747 w 566642"/>
                <a:gd name="connsiteY6" fmla="*/ 636175 h 636174"/>
                <a:gd name="connsiteX7" fmla="*/ 283369 w 566642"/>
                <a:gd name="connsiteY7" fmla="*/ 333566 h 636174"/>
                <a:gd name="connsiteX8" fmla="*/ 21527 w 566642"/>
                <a:gd name="connsiteY8" fmla="*/ 166783 h 636174"/>
                <a:gd name="connsiteX9" fmla="*/ 283369 w 566642"/>
                <a:gd name="connsiteY9" fmla="*/ 0 h 636174"/>
                <a:gd name="connsiteX10" fmla="*/ 545211 w 566642"/>
                <a:gd name="connsiteY10" fmla="*/ 166783 h 636174"/>
                <a:gd name="connsiteX11" fmla="*/ 283369 w 566642"/>
                <a:gd name="connsiteY11" fmla="*/ 333566 h 636174"/>
                <a:gd name="connsiteX12" fmla="*/ 283369 w 566642"/>
                <a:gd name="connsiteY12" fmla="*/ 333566 h 636174"/>
                <a:gd name="connsiteX13" fmla="*/ 566642 w 566642"/>
                <a:gd name="connsiteY13" fmla="*/ 470726 h 636174"/>
                <a:gd name="connsiteX14" fmla="*/ 306991 w 566642"/>
                <a:gd name="connsiteY14" fmla="*/ 636175 h 636174"/>
                <a:gd name="connsiteX15" fmla="*/ 306991 w 566642"/>
                <a:gd name="connsiteY15" fmla="*/ 375857 h 636174"/>
                <a:gd name="connsiteX16" fmla="*/ 566642 w 566642"/>
                <a:gd name="connsiteY16" fmla="*/ 210502 h 636174"/>
                <a:gd name="connsiteX17" fmla="*/ 566642 w 566642"/>
                <a:gd name="connsiteY17" fmla="*/ 470726 h 636174"/>
                <a:gd name="connsiteX18" fmla="*/ 566642 w 566642"/>
                <a:gd name="connsiteY18" fmla="*/ 470726 h 63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642" h="636174">
                  <a:moveTo>
                    <a:pt x="259747" y="636175"/>
                  </a:moveTo>
                  <a:lnTo>
                    <a:pt x="0" y="470726"/>
                  </a:lnTo>
                  <a:lnTo>
                    <a:pt x="0" y="210502"/>
                  </a:lnTo>
                  <a:lnTo>
                    <a:pt x="108014" y="279273"/>
                  </a:lnTo>
                  <a:lnTo>
                    <a:pt x="259747" y="375952"/>
                  </a:lnTo>
                  <a:lnTo>
                    <a:pt x="259747" y="636175"/>
                  </a:lnTo>
                  <a:lnTo>
                    <a:pt x="259747" y="636175"/>
                  </a:lnTo>
                  <a:close/>
                  <a:moveTo>
                    <a:pt x="283369" y="333566"/>
                  </a:moveTo>
                  <a:lnTo>
                    <a:pt x="21527" y="166783"/>
                  </a:lnTo>
                  <a:lnTo>
                    <a:pt x="283369" y="0"/>
                  </a:lnTo>
                  <a:lnTo>
                    <a:pt x="545211" y="166783"/>
                  </a:lnTo>
                  <a:lnTo>
                    <a:pt x="283369" y="333566"/>
                  </a:lnTo>
                  <a:lnTo>
                    <a:pt x="283369" y="333566"/>
                  </a:lnTo>
                  <a:close/>
                  <a:moveTo>
                    <a:pt x="566642" y="470726"/>
                  </a:moveTo>
                  <a:lnTo>
                    <a:pt x="306991" y="636175"/>
                  </a:lnTo>
                  <a:lnTo>
                    <a:pt x="306991" y="375857"/>
                  </a:lnTo>
                  <a:lnTo>
                    <a:pt x="566642" y="210502"/>
                  </a:lnTo>
                  <a:lnTo>
                    <a:pt x="566642" y="470726"/>
                  </a:lnTo>
                  <a:lnTo>
                    <a:pt x="566642" y="470726"/>
                  </a:ln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building_5">
              <a:extLst>
                <a:ext uri="{FF2B5EF4-FFF2-40B4-BE49-F238E27FC236}">
                  <a16:creationId xmlns:a16="http://schemas.microsoft.com/office/drawing/2014/main" id="{E9B99BFF-DDCE-45C4-BE92-1EF2C9B66199}"/>
                </a:ext>
                <a:ext uri="{C183D7F6-B498-43B3-948B-1728B52AA6E4}">
                  <adec:decorative xmlns:adec="http://schemas.microsoft.com/office/drawing/2017/decorative" val="1"/>
                </a:ext>
              </a:extLst>
            </p:cNvPr>
            <p:cNvSpPr>
              <a:spLocks noChangeAspect="1" noEditPoints="1"/>
            </p:cNvSpPr>
            <p:nvPr/>
          </p:nvSpPr>
          <p:spPr bwMode="auto">
            <a:xfrm>
              <a:off x="7794166" y="4664233"/>
              <a:ext cx="220789" cy="239794"/>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globe_2">
              <a:extLst>
                <a:ext uri="{FF2B5EF4-FFF2-40B4-BE49-F238E27FC236}">
                  <a16:creationId xmlns:a16="http://schemas.microsoft.com/office/drawing/2014/main" id="{9B4C326B-D09B-4DA8-A0A2-1F011888A2F0}"/>
                </a:ext>
                <a:ext uri="{C183D7F6-B498-43B3-948B-1728B52AA6E4}">
                  <adec:decorative xmlns:adec="http://schemas.microsoft.com/office/drawing/2017/decorative" val="1"/>
                </a:ext>
              </a:extLst>
            </p:cNvPr>
            <p:cNvSpPr>
              <a:spLocks noChangeAspect="1" noEditPoints="1"/>
            </p:cNvSpPr>
            <p:nvPr/>
          </p:nvSpPr>
          <p:spPr bwMode="auto">
            <a:xfrm>
              <a:off x="7764998" y="2434768"/>
              <a:ext cx="279124" cy="279125"/>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6" name="Graphic 18">
              <a:extLst>
                <a:ext uri="{FF2B5EF4-FFF2-40B4-BE49-F238E27FC236}">
                  <a16:creationId xmlns:a16="http://schemas.microsoft.com/office/drawing/2014/main" id="{20A36B2E-1FF6-4CD9-AF8B-3EC095596CA1}"/>
                </a:ext>
                <a:ext uri="{C183D7F6-B498-43B3-948B-1728B52AA6E4}">
                  <adec:decorative xmlns:adec="http://schemas.microsoft.com/office/drawing/2017/decorative" val="1"/>
                </a:ext>
              </a:extLst>
            </p:cNvPr>
            <p:cNvSpPr/>
            <p:nvPr/>
          </p:nvSpPr>
          <p:spPr>
            <a:xfrm>
              <a:off x="4118794" y="2454683"/>
              <a:ext cx="307133" cy="213895"/>
            </a:xfrm>
            <a:custGeom>
              <a:avLst/>
              <a:gdLst>
                <a:gd name="connsiteX0" fmla="*/ 156305 w 533400"/>
                <a:gd name="connsiteY0" fmla="*/ 249841 h 371475"/>
                <a:gd name="connsiteX1" fmla="*/ 156305 w 533400"/>
                <a:gd name="connsiteY1" fmla="*/ 249841 h 371475"/>
                <a:gd name="connsiteX2" fmla="*/ 156305 w 533400"/>
                <a:gd name="connsiteY2" fmla="*/ 249841 h 371475"/>
                <a:gd name="connsiteX3" fmla="*/ 98584 w 533400"/>
                <a:gd name="connsiteY3" fmla="*/ 309753 h 371475"/>
                <a:gd name="connsiteX4" fmla="*/ 40862 w 533400"/>
                <a:gd name="connsiteY4" fmla="*/ 249841 h 371475"/>
                <a:gd name="connsiteX5" fmla="*/ 98584 w 533400"/>
                <a:gd name="connsiteY5" fmla="*/ 189929 h 371475"/>
                <a:gd name="connsiteX6" fmla="*/ 156305 w 533400"/>
                <a:gd name="connsiteY6" fmla="*/ 249841 h 371475"/>
                <a:gd name="connsiteX7" fmla="*/ 156305 w 533400"/>
                <a:gd name="connsiteY7" fmla="*/ 249841 h 371475"/>
                <a:gd name="connsiteX8" fmla="*/ 379952 w 533400"/>
                <a:gd name="connsiteY8" fmla="*/ 219647 h 371475"/>
                <a:gd name="connsiteX9" fmla="*/ 368236 w 533400"/>
                <a:gd name="connsiteY9" fmla="*/ 173641 h 371475"/>
                <a:gd name="connsiteX10" fmla="*/ 323469 w 533400"/>
                <a:gd name="connsiteY10" fmla="*/ 186785 h 371475"/>
                <a:gd name="connsiteX11" fmla="*/ 335185 w 533400"/>
                <a:gd name="connsiteY11" fmla="*/ 232791 h 371475"/>
                <a:gd name="connsiteX12" fmla="*/ 379952 w 533400"/>
                <a:gd name="connsiteY12" fmla="*/ 219647 h 371475"/>
                <a:gd name="connsiteX13" fmla="*/ 379952 w 533400"/>
                <a:gd name="connsiteY13" fmla="*/ 219647 h 371475"/>
                <a:gd name="connsiteX14" fmla="*/ 379952 w 533400"/>
                <a:gd name="connsiteY14" fmla="*/ 219647 h 371475"/>
                <a:gd name="connsiteX15" fmla="*/ 379952 w 533400"/>
                <a:gd name="connsiteY15" fmla="*/ 219647 h 371475"/>
                <a:gd name="connsiteX16" fmla="*/ 251365 w 533400"/>
                <a:gd name="connsiteY16" fmla="*/ 45339 h 371475"/>
                <a:gd name="connsiteX17" fmla="*/ 207074 w 533400"/>
                <a:gd name="connsiteY17" fmla="*/ 0 h 371475"/>
                <a:gd name="connsiteX18" fmla="*/ 162782 w 533400"/>
                <a:gd name="connsiteY18" fmla="*/ 45339 h 371475"/>
                <a:gd name="connsiteX19" fmla="*/ 207074 w 533400"/>
                <a:gd name="connsiteY19" fmla="*/ 90678 h 371475"/>
                <a:gd name="connsiteX20" fmla="*/ 251365 w 533400"/>
                <a:gd name="connsiteY20" fmla="*/ 45339 h 371475"/>
                <a:gd name="connsiteX21" fmla="*/ 251365 w 533400"/>
                <a:gd name="connsiteY21" fmla="*/ 45339 h 371475"/>
                <a:gd name="connsiteX22" fmla="*/ 251365 w 533400"/>
                <a:gd name="connsiteY22" fmla="*/ 45339 h 371475"/>
                <a:gd name="connsiteX23" fmla="*/ 251365 w 533400"/>
                <a:gd name="connsiteY23" fmla="*/ 45339 h 371475"/>
                <a:gd name="connsiteX24" fmla="*/ 85820 w 533400"/>
                <a:gd name="connsiteY24" fmla="*/ 187738 h 371475"/>
                <a:gd name="connsiteX25" fmla="*/ 164878 w 533400"/>
                <a:gd name="connsiteY25" fmla="*/ 65532 h 371475"/>
                <a:gd name="connsiteX26" fmla="*/ 147161 w 533400"/>
                <a:gd name="connsiteY26" fmla="*/ 210312 h 371475"/>
                <a:gd name="connsiteX27" fmla="*/ 199549 w 533400"/>
                <a:gd name="connsiteY27" fmla="*/ 92583 h 371475"/>
                <a:gd name="connsiteX28" fmla="*/ 216980 w 533400"/>
                <a:gd name="connsiteY28" fmla="*/ 92488 h 371475"/>
                <a:gd name="connsiteX29" fmla="*/ 318516 w 533400"/>
                <a:gd name="connsiteY29" fmla="*/ 183737 h 371475"/>
                <a:gd name="connsiteX30" fmla="*/ 349853 w 533400"/>
                <a:gd name="connsiteY30" fmla="*/ 166307 h 371475"/>
                <a:gd name="connsiteX31" fmla="*/ 253270 w 533400"/>
                <a:gd name="connsiteY31" fmla="*/ 56388 h 371475"/>
                <a:gd name="connsiteX32" fmla="*/ 383286 w 533400"/>
                <a:gd name="connsiteY32" fmla="*/ 185547 h 371475"/>
                <a:gd name="connsiteX33" fmla="*/ 410051 w 533400"/>
                <a:gd name="connsiteY33" fmla="*/ 185547 h 371475"/>
                <a:gd name="connsiteX34" fmla="*/ 383286 w 533400"/>
                <a:gd name="connsiteY34" fmla="*/ 221647 h 371475"/>
                <a:gd name="connsiteX35" fmla="*/ 410051 w 533400"/>
                <a:gd name="connsiteY35" fmla="*/ 221647 h 371475"/>
                <a:gd name="connsiteX36" fmla="*/ 79343 w 533400"/>
                <a:gd name="connsiteY36" fmla="*/ 309658 h 371475"/>
                <a:gd name="connsiteX37" fmla="*/ 74200 w 533400"/>
                <a:gd name="connsiteY37" fmla="*/ 325469 h 371475"/>
                <a:gd name="connsiteX38" fmla="*/ 155258 w 533400"/>
                <a:gd name="connsiteY38" fmla="*/ 279368 h 371475"/>
                <a:gd name="connsiteX39" fmla="*/ 200692 w 533400"/>
                <a:gd name="connsiteY39" fmla="*/ 324326 h 371475"/>
                <a:gd name="connsiteX40" fmla="*/ 0 w 533400"/>
                <a:gd name="connsiteY40" fmla="*/ 327755 h 371475"/>
                <a:gd name="connsiteX41" fmla="*/ 290989 w 533400"/>
                <a:gd name="connsiteY41" fmla="*/ 327755 h 371475"/>
                <a:gd name="connsiteX42" fmla="*/ 0 w 533400"/>
                <a:gd name="connsiteY42" fmla="*/ 379381 h 371475"/>
                <a:gd name="connsiteX43" fmla="*/ 290989 w 533400"/>
                <a:gd name="connsiteY43" fmla="*/ 379381 h 371475"/>
                <a:gd name="connsiteX44" fmla="*/ 498729 w 533400"/>
                <a:gd name="connsiteY44" fmla="*/ 188786 h 371475"/>
                <a:gd name="connsiteX45" fmla="*/ 450533 w 533400"/>
                <a:gd name="connsiteY45" fmla="*/ 188786 h 371475"/>
                <a:gd name="connsiteX46" fmla="*/ 450533 w 533400"/>
                <a:gd name="connsiteY46" fmla="*/ 236982 h 371475"/>
                <a:gd name="connsiteX47" fmla="*/ 498729 w 533400"/>
                <a:gd name="connsiteY47" fmla="*/ 236982 h 371475"/>
                <a:gd name="connsiteX48" fmla="*/ 498729 w 533400"/>
                <a:gd name="connsiteY48" fmla="*/ 188786 h 371475"/>
                <a:gd name="connsiteX49" fmla="*/ 498729 w 533400"/>
                <a:gd name="connsiteY49" fmla="*/ 107252 h 371475"/>
                <a:gd name="connsiteX50" fmla="*/ 450533 w 533400"/>
                <a:gd name="connsiteY50" fmla="*/ 107252 h 371475"/>
                <a:gd name="connsiteX51" fmla="*/ 450533 w 533400"/>
                <a:gd name="connsiteY51" fmla="*/ 155448 h 371475"/>
                <a:gd name="connsiteX52" fmla="*/ 498729 w 533400"/>
                <a:gd name="connsiteY52" fmla="*/ 155448 h 371475"/>
                <a:gd name="connsiteX53" fmla="*/ 498729 w 533400"/>
                <a:gd name="connsiteY53" fmla="*/ 107252 h 371475"/>
                <a:gd name="connsiteX54" fmla="*/ 410051 w 533400"/>
                <a:gd name="connsiteY54" fmla="*/ 85820 h 371475"/>
                <a:gd name="connsiteX55" fmla="*/ 410051 w 533400"/>
                <a:gd name="connsiteY55" fmla="*/ 279368 h 371475"/>
                <a:gd name="connsiteX56" fmla="*/ 539210 w 533400"/>
                <a:gd name="connsiteY56" fmla="*/ 27936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3400" h="371475">
                  <a:moveTo>
                    <a:pt x="156305" y="249841"/>
                  </a:moveTo>
                  <a:lnTo>
                    <a:pt x="156305" y="249841"/>
                  </a:lnTo>
                  <a:lnTo>
                    <a:pt x="156305" y="249841"/>
                  </a:lnTo>
                  <a:cubicBezTo>
                    <a:pt x="156305" y="282893"/>
                    <a:pt x="130493" y="308801"/>
                    <a:pt x="98584" y="309753"/>
                  </a:cubicBezTo>
                  <a:cubicBezTo>
                    <a:pt x="66675" y="309753"/>
                    <a:pt x="40862" y="282893"/>
                    <a:pt x="40862" y="249841"/>
                  </a:cubicBezTo>
                  <a:cubicBezTo>
                    <a:pt x="40862" y="216789"/>
                    <a:pt x="66675" y="189929"/>
                    <a:pt x="98584" y="189929"/>
                  </a:cubicBezTo>
                  <a:cubicBezTo>
                    <a:pt x="130588" y="189929"/>
                    <a:pt x="156305" y="216789"/>
                    <a:pt x="156305" y="249841"/>
                  </a:cubicBezTo>
                  <a:lnTo>
                    <a:pt x="156305" y="249841"/>
                  </a:lnTo>
                  <a:close/>
                  <a:moveTo>
                    <a:pt x="379952" y="219647"/>
                  </a:moveTo>
                  <a:cubicBezTo>
                    <a:pt x="389573" y="203168"/>
                    <a:pt x="384239" y="182404"/>
                    <a:pt x="368236" y="173641"/>
                  </a:cubicBezTo>
                  <a:cubicBezTo>
                    <a:pt x="352235" y="164878"/>
                    <a:pt x="332042" y="170307"/>
                    <a:pt x="323469" y="186785"/>
                  </a:cubicBezTo>
                  <a:cubicBezTo>
                    <a:pt x="313849" y="203264"/>
                    <a:pt x="319183" y="224028"/>
                    <a:pt x="335185" y="232791"/>
                  </a:cubicBezTo>
                  <a:cubicBezTo>
                    <a:pt x="351187" y="241649"/>
                    <a:pt x="371380" y="236125"/>
                    <a:pt x="379952" y="219647"/>
                  </a:cubicBezTo>
                  <a:lnTo>
                    <a:pt x="379952" y="219647"/>
                  </a:lnTo>
                  <a:lnTo>
                    <a:pt x="379952" y="219647"/>
                  </a:lnTo>
                  <a:lnTo>
                    <a:pt x="379952" y="219647"/>
                  </a:lnTo>
                  <a:close/>
                  <a:moveTo>
                    <a:pt x="251365" y="45339"/>
                  </a:moveTo>
                  <a:cubicBezTo>
                    <a:pt x="251365" y="20574"/>
                    <a:pt x="231934" y="0"/>
                    <a:pt x="207074" y="0"/>
                  </a:cubicBezTo>
                  <a:cubicBezTo>
                    <a:pt x="182213" y="0"/>
                    <a:pt x="162782" y="20479"/>
                    <a:pt x="162782" y="45339"/>
                  </a:cubicBezTo>
                  <a:cubicBezTo>
                    <a:pt x="162782" y="70104"/>
                    <a:pt x="182213" y="90678"/>
                    <a:pt x="207074" y="90678"/>
                  </a:cubicBezTo>
                  <a:cubicBezTo>
                    <a:pt x="231934" y="90678"/>
                    <a:pt x="251365" y="70199"/>
                    <a:pt x="251365" y="45339"/>
                  </a:cubicBezTo>
                  <a:lnTo>
                    <a:pt x="251365" y="45339"/>
                  </a:lnTo>
                  <a:lnTo>
                    <a:pt x="251365" y="45339"/>
                  </a:lnTo>
                  <a:lnTo>
                    <a:pt x="251365" y="45339"/>
                  </a:lnTo>
                  <a:close/>
                  <a:moveTo>
                    <a:pt x="85820" y="187738"/>
                  </a:moveTo>
                  <a:lnTo>
                    <a:pt x="164878" y="65532"/>
                  </a:lnTo>
                  <a:moveTo>
                    <a:pt x="147161" y="210312"/>
                  </a:moveTo>
                  <a:lnTo>
                    <a:pt x="199549" y="92583"/>
                  </a:lnTo>
                  <a:moveTo>
                    <a:pt x="216980" y="92488"/>
                  </a:moveTo>
                  <a:lnTo>
                    <a:pt x="318516" y="183737"/>
                  </a:lnTo>
                  <a:moveTo>
                    <a:pt x="349853" y="166307"/>
                  </a:moveTo>
                  <a:lnTo>
                    <a:pt x="253270" y="56388"/>
                  </a:lnTo>
                  <a:moveTo>
                    <a:pt x="383286" y="185547"/>
                  </a:moveTo>
                  <a:lnTo>
                    <a:pt x="410051" y="185547"/>
                  </a:lnTo>
                  <a:moveTo>
                    <a:pt x="383286" y="221647"/>
                  </a:moveTo>
                  <a:lnTo>
                    <a:pt x="410051" y="221647"/>
                  </a:lnTo>
                  <a:moveTo>
                    <a:pt x="79343" y="309658"/>
                  </a:moveTo>
                  <a:lnTo>
                    <a:pt x="74200" y="325469"/>
                  </a:lnTo>
                  <a:moveTo>
                    <a:pt x="155258" y="279368"/>
                  </a:moveTo>
                  <a:lnTo>
                    <a:pt x="200692" y="324326"/>
                  </a:lnTo>
                  <a:moveTo>
                    <a:pt x="0" y="327755"/>
                  </a:moveTo>
                  <a:lnTo>
                    <a:pt x="290989" y="327755"/>
                  </a:lnTo>
                  <a:moveTo>
                    <a:pt x="0" y="379381"/>
                  </a:moveTo>
                  <a:lnTo>
                    <a:pt x="290989" y="379381"/>
                  </a:lnTo>
                  <a:moveTo>
                    <a:pt x="498729" y="188786"/>
                  </a:moveTo>
                  <a:lnTo>
                    <a:pt x="450533" y="188786"/>
                  </a:lnTo>
                  <a:lnTo>
                    <a:pt x="450533" y="236982"/>
                  </a:lnTo>
                  <a:lnTo>
                    <a:pt x="498729" y="236982"/>
                  </a:lnTo>
                  <a:lnTo>
                    <a:pt x="498729" y="188786"/>
                  </a:lnTo>
                  <a:close/>
                  <a:moveTo>
                    <a:pt x="498729" y="107252"/>
                  </a:moveTo>
                  <a:lnTo>
                    <a:pt x="450533" y="107252"/>
                  </a:lnTo>
                  <a:lnTo>
                    <a:pt x="450533" y="155448"/>
                  </a:lnTo>
                  <a:lnTo>
                    <a:pt x="498729" y="155448"/>
                  </a:lnTo>
                  <a:lnTo>
                    <a:pt x="498729" y="107252"/>
                  </a:lnTo>
                  <a:close/>
                  <a:moveTo>
                    <a:pt x="410051" y="85820"/>
                  </a:moveTo>
                  <a:lnTo>
                    <a:pt x="410051" y="279368"/>
                  </a:lnTo>
                  <a:lnTo>
                    <a:pt x="539210" y="27936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99" name="Group 98">
              <a:extLst>
                <a:ext uri="{FF2B5EF4-FFF2-40B4-BE49-F238E27FC236}">
                  <a16:creationId xmlns:a16="http://schemas.microsoft.com/office/drawing/2014/main" id="{C1A12083-B949-41B2-9734-0E92D75F9B91}"/>
                </a:ext>
              </a:extLst>
            </p:cNvPr>
            <p:cNvGrpSpPr/>
            <p:nvPr/>
          </p:nvGrpSpPr>
          <p:grpSpPr>
            <a:xfrm>
              <a:off x="7203795" y="4432614"/>
              <a:ext cx="485413" cy="105181"/>
              <a:chOff x="7203795" y="4432614"/>
              <a:chExt cx="485413" cy="105181"/>
            </a:xfrm>
          </p:grpSpPr>
          <p:sp>
            <p:nvSpPr>
              <p:cNvPr id="130" name="Graphic 12">
                <a:extLst>
                  <a:ext uri="{FF2B5EF4-FFF2-40B4-BE49-F238E27FC236}">
                    <a16:creationId xmlns:a16="http://schemas.microsoft.com/office/drawing/2014/main" id="{33EB5DAD-332E-466B-B8DD-87F1F694A6DC}"/>
                  </a:ext>
                  <a:ext uri="{C183D7F6-B498-43B3-948B-1728B52AA6E4}">
                    <adec:decorative xmlns:adec="http://schemas.microsoft.com/office/drawing/2017/decorative" val="1"/>
                  </a:ext>
                </a:extLst>
              </p:cNvPr>
              <p:cNvSpPr/>
              <p:nvPr/>
            </p:nvSpPr>
            <p:spPr>
              <a:xfrm rot="1800000">
                <a:off x="7203795" y="4459406"/>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31" name="Straight Arrow Connector 130">
                <a:extLst>
                  <a:ext uri="{FF2B5EF4-FFF2-40B4-BE49-F238E27FC236}">
                    <a16:creationId xmlns:a16="http://schemas.microsoft.com/office/drawing/2014/main" id="{DAA41A6B-A6D4-4FB7-8213-1D08566F9762}"/>
                  </a:ext>
                  <a:ext uri="{C183D7F6-B498-43B3-948B-1728B52AA6E4}">
                    <adec:decorative xmlns:adec="http://schemas.microsoft.com/office/drawing/2017/decorative" val="1"/>
                  </a:ext>
                </a:extLst>
              </p:cNvPr>
              <p:cNvCxnSpPr>
                <a:cxnSpLocks/>
              </p:cNvCxnSpPr>
              <p:nvPr/>
            </p:nvCxnSpPr>
            <p:spPr>
              <a:xfrm rot="1800000">
                <a:off x="7269552" y="4432614"/>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6C85A499-69F8-4192-AB0D-2CCA09540826}"/>
                  </a:ext>
                  <a:ext uri="{C183D7F6-B498-43B3-948B-1728B52AA6E4}">
                    <adec:decorative xmlns:adec="http://schemas.microsoft.com/office/drawing/2017/decorative" val="1"/>
                  </a:ext>
                </a:extLst>
              </p:cNvPr>
              <p:cNvCxnSpPr>
                <a:cxnSpLocks/>
              </p:cNvCxnSpPr>
              <p:nvPr/>
            </p:nvCxnSpPr>
            <p:spPr>
              <a:xfrm rot="1800000" flipH="1">
                <a:off x="7208826" y="4537795"/>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8BDD9EDD-AD19-4DF8-A4B4-F0D462E720EF}"/>
                </a:ext>
              </a:extLst>
            </p:cNvPr>
            <p:cNvGrpSpPr/>
            <p:nvPr/>
          </p:nvGrpSpPr>
          <p:grpSpPr>
            <a:xfrm>
              <a:off x="7435600" y="3624790"/>
              <a:ext cx="485413" cy="121453"/>
              <a:chOff x="7435600" y="3624790"/>
              <a:chExt cx="485413" cy="121453"/>
            </a:xfrm>
          </p:grpSpPr>
          <p:sp>
            <p:nvSpPr>
              <p:cNvPr id="127" name="Graphic 12">
                <a:extLst>
                  <a:ext uri="{FF2B5EF4-FFF2-40B4-BE49-F238E27FC236}">
                    <a16:creationId xmlns:a16="http://schemas.microsoft.com/office/drawing/2014/main" id="{2906CFF1-A05A-40AC-A68D-DBE5145FB9E0}"/>
                  </a:ext>
                  <a:ext uri="{C183D7F6-B498-43B3-948B-1728B52AA6E4}">
                    <adec:decorative xmlns:adec="http://schemas.microsoft.com/office/drawing/2017/decorative" val="1"/>
                  </a:ext>
                </a:extLst>
              </p:cNvPr>
              <p:cNvSpPr/>
              <p:nvPr/>
            </p:nvSpPr>
            <p:spPr>
              <a:xfrm flipH="1">
                <a:off x="7435600" y="3659718"/>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28" name="Straight Arrow Connector 127">
                <a:extLst>
                  <a:ext uri="{FF2B5EF4-FFF2-40B4-BE49-F238E27FC236}">
                    <a16:creationId xmlns:a16="http://schemas.microsoft.com/office/drawing/2014/main" id="{43F34B38-02F2-4235-96C9-A3AD0F17E9D8}"/>
                  </a:ext>
                  <a:ext uri="{C183D7F6-B498-43B3-948B-1728B52AA6E4}">
                    <adec:decorative xmlns:adec="http://schemas.microsoft.com/office/drawing/2017/decorative" val="1"/>
                  </a:ext>
                </a:extLst>
              </p:cNvPr>
              <p:cNvCxnSpPr>
                <a:cxnSpLocks/>
              </p:cNvCxnSpPr>
              <p:nvPr/>
            </p:nvCxnSpPr>
            <p:spPr>
              <a:xfrm>
                <a:off x="7470995" y="3624790"/>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55A60113-6412-4F9E-81CA-7E00B1207563}"/>
                  </a:ext>
                  <a:ext uri="{C183D7F6-B498-43B3-948B-1728B52AA6E4}">
                    <adec:decorative xmlns:adec="http://schemas.microsoft.com/office/drawing/2017/decorative" val="1"/>
                  </a:ext>
                </a:extLst>
              </p:cNvPr>
              <p:cNvCxnSpPr>
                <a:cxnSpLocks/>
              </p:cNvCxnSpPr>
              <p:nvPr/>
            </p:nvCxnSpPr>
            <p:spPr>
              <a:xfrm flipH="1">
                <a:off x="7470995" y="3746243"/>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305C3B2A-BC93-43B6-BB0E-3F3F157121EB}"/>
                </a:ext>
              </a:extLst>
            </p:cNvPr>
            <p:cNvGrpSpPr/>
            <p:nvPr/>
          </p:nvGrpSpPr>
          <p:grpSpPr>
            <a:xfrm>
              <a:off x="4498351" y="4432614"/>
              <a:ext cx="485413" cy="105181"/>
              <a:chOff x="4498351" y="4432614"/>
              <a:chExt cx="485413" cy="105181"/>
            </a:xfrm>
          </p:grpSpPr>
          <p:sp>
            <p:nvSpPr>
              <p:cNvPr id="124" name="Graphic 12">
                <a:extLst>
                  <a:ext uri="{FF2B5EF4-FFF2-40B4-BE49-F238E27FC236}">
                    <a16:creationId xmlns:a16="http://schemas.microsoft.com/office/drawing/2014/main" id="{F9C069C0-0FEC-4892-9D83-5BD947E178AE}"/>
                  </a:ext>
                  <a:ext uri="{C183D7F6-B498-43B3-948B-1728B52AA6E4}">
                    <adec:decorative xmlns:adec="http://schemas.microsoft.com/office/drawing/2017/decorative" val="1"/>
                  </a:ext>
                </a:extLst>
              </p:cNvPr>
              <p:cNvSpPr/>
              <p:nvPr/>
            </p:nvSpPr>
            <p:spPr>
              <a:xfrm rot="19800000" flipH="1">
                <a:off x="4498351" y="4459406"/>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25" name="Straight Arrow Connector 124">
                <a:extLst>
                  <a:ext uri="{FF2B5EF4-FFF2-40B4-BE49-F238E27FC236}">
                    <a16:creationId xmlns:a16="http://schemas.microsoft.com/office/drawing/2014/main" id="{C2947DCA-F924-4DF4-8C69-051F491A09A3}"/>
                  </a:ext>
                  <a:ext uri="{C183D7F6-B498-43B3-948B-1728B52AA6E4}">
                    <adec:decorative xmlns:adec="http://schemas.microsoft.com/office/drawing/2017/decorative" val="1"/>
                  </a:ext>
                </a:extLst>
              </p:cNvPr>
              <p:cNvCxnSpPr>
                <a:cxnSpLocks/>
              </p:cNvCxnSpPr>
              <p:nvPr/>
            </p:nvCxnSpPr>
            <p:spPr>
              <a:xfrm rot="19800000" flipH="1">
                <a:off x="4503383" y="4432614"/>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2B24389C-1AFA-430F-A47A-FBD201F46E7C}"/>
                  </a:ext>
                  <a:ext uri="{C183D7F6-B498-43B3-948B-1728B52AA6E4}">
                    <adec:decorative xmlns:adec="http://schemas.microsoft.com/office/drawing/2017/decorative" val="1"/>
                  </a:ext>
                </a:extLst>
              </p:cNvPr>
              <p:cNvCxnSpPr>
                <a:cxnSpLocks/>
              </p:cNvCxnSpPr>
              <p:nvPr/>
            </p:nvCxnSpPr>
            <p:spPr>
              <a:xfrm rot="19800000">
                <a:off x="4564109" y="4537795"/>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594910AC-4F1C-44A9-98CF-B7F8953B02F8}"/>
                </a:ext>
                <a:ext uri="{C183D7F6-B498-43B3-948B-1728B52AA6E4}">
                  <adec:decorative xmlns:adec="http://schemas.microsoft.com/office/drawing/2017/decorative" val="1"/>
                </a:ext>
              </a:extLst>
            </p:cNvPr>
            <p:cNvGrpSpPr/>
            <p:nvPr/>
          </p:nvGrpSpPr>
          <p:grpSpPr>
            <a:xfrm rot="3655110" flipH="1">
              <a:off x="4498351" y="2820759"/>
              <a:ext cx="485413" cy="105181"/>
              <a:chOff x="4498351" y="2820759"/>
              <a:chExt cx="485413" cy="105181"/>
            </a:xfrm>
          </p:grpSpPr>
          <p:sp>
            <p:nvSpPr>
              <p:cNvPr id="121" name="Graphic 12">
                <a:extLst>
                  <a:ext uri="{FF2B5EF4-FFF2-40B4-BE49-F238E27FC236}">
                    <a16:creationId xmlns:a16="http://schemas.microsoft.com/office/drawing/2014/main" id="{67BA6E7B-E44F-4557-A74E-05DD1A890A4E}"/>
                  </a:ext>
                  <a:ext uri="{C183D7F6-B498-43B3-948B-1728B52AA6E4}">
                    <adec:decorative xmlns:adec="http://schemas.microsoft.com/office/drawing/2017/decorative" val="1"/>
                  </a:ext>
                </a:extLst>
              </p:cNvPr>
              <p:cNvSpPr/>
              <p:nvPr/>
            </p:nvSpPr>
            <p:spPr>
              <a:xfrm rot="1800000">
                <a:off x="4498351" y="2847551"/>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22" name="Straight Arrow Connector 121">
                <a:extLst>
                  <a:ext uri="{FF2B5EF4-FFF2-40B4-BE49-F238E27FC236}">
                    <a16:creationId xmlns:a16="http://schemas.microsoft.com/office/drawing/2014/main" id="{8607CF44-A0D5-4B7E-B0A2-25F2C1BC399B}"/>
                  </a:ext>
                  <a:ext uri="{C183D7F6-B498-43B3-948B-1728B52AA6E4}">
                    <adec:decorative xmlns:adec="http://schemas.microsoft.com/office/drawing/2017/decorative" val="1"/>
                  </a:ext>
                </a:extLst>
              </p:cNvPr>
              <p:cNvCxnSpPr>
                <a:cxnSpLocks/>
              </p:cNvCxnSpPr>
              <p:nvPr/>
            </p:nvCxnSpPr>
            <p:spPr>
              <a:xfrm rot="1800000">
                <a:off x="4564108" y="2820759"/>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80DBD0A-512C-47DC-9019-599AD20BB6C5}"/>
                  </a:ext>
                  <a:ext uri="{C183D7F6-B498-43B3-948B-1728B52AA6E4}">
                    <adec:decorative xmlns:adec="http://schemas.microsoft.com/office/drawing/2017/decorative" val="1"/>
                  </a:ext>
                </a:extLst>
              </p:cNvPr>
              <p:cNvCxnSpPr>
                <a:cxnSpLocks/>
              </p:cNvCxnSpPr>
              <p:nvPr/>
            </p:nvCxnSpPr>
            <p:spPr>
              <a:xfrm rot="1800000" flipH="1">
                <a:off x="4503382" y="2925940"/>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E373817C-5655-43A8-A49F-253195CA7269}"/>
                </a:ext>
              </a:extLst>
            </p:cNvPr>
            <p:cNvGrpSpPr/>
            <p:nvPr/>
          </p:nvGrpSpPr>
          <p:grpSpPr>
            <a:xfrm>
              <a:off x="4235259" y="3624790"/>
              <a:ext cx="485413" cy="121453"/>
              <a:chOff x="4235259" y="3624790"/>
              <a:chExt cx="485413" cy="121453"/>
            </a:xfrm>
          </p:grpSpPr>
          <p:sp>
            <p:nvSpPr>
              <p:cNvPr id="118" name="Graphic 12">
                <a:extLst>
                  <a:ext uri="{FF2B5EF4-FFF2-40B4-BE49-F238E27FC236}">
                    <a16:creationId xmlns:a16="http://schemas.microsoft.com/office/drawing/2014/main" id="{576306AD-44C7-4739-94F6-916284BCD84D}"/>
                  </a:ext>
                  <a:ext uri="{C183D7F6-B498-43B3-948B-1728B52AA6E4}">
                    <adec:decorative xmlns:adec="http://schemas.microsoft.com/office/drawing/2017/decorative" val="1"/>
                  </a:ext>
                </a:extLst>
              </p:cNvPr>
              <p:cNvSpPr/>
              <p:nvPr/>
            </p:nvSpPr>
            <p:spPr>
              <a:xfrm flipH="1">
                <a:off x="4235259" y="3659718"/>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19" name="Straight Arrow Connector 118">
                <a:extLst>
                  <a:ext uri="{FF2B5EF4-FFF2-40B4-BE49-F238E27FC236}">
                    <a16:creationId xmlns:a16="http://schemas.microsoft.com/office/drawing/2014/main" id="{43771717-7FF7-43CC-BBBA-5B25805012A2}"/>
                  </a:ext>
                  <a:ext uri="{C183D7F6-B498-43B3-948B-1728B52AA6E4}">
                    <adec:decorative xmlns:adec="http://schemas.microsoft.com/office/drawing/2017/decorative" val="1"/>
                  </a:ext>
                </a:extLst>
              </p:cNvPr>
              <p:cNvCxnSpPr>
                <a:cxnSpLocks/>
              </p:cNvCxnSpPr>
              <p:nvPr/>
            </p:nvCxnSpPr>
            <p:spPr>
              <a:xfrm flipH="1">
                <a:off x="4270654" y="3624790"/>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C99424D2-BA3C-41CF-ACAD-7CE5F69884A1}"/>
                  </a:ext>
                  <a:ext uri="{C183D7F6-B498-43B3-948B-1728B52AA6E4}">
                    <adec:decorative xmlns:adec="http://schemas.microsoft.com/office/drawing/2017/decorative" val="1"/>
                  </a:ext>
                </a:extLst>
              </p:cNvPr>
              <p:cNvCxnSpPr>
                <a:cxnSpLocks/>
              </p:cNvCxnSpPr>
              <p:nvPr/>
            </p:nvCxnSpPr>
            <p:spPr>
              <a:xfrm>
                <a:off x="4270654" y="3746243"/>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sp>
          <p:nvSpPr>
            <p:cNvPr id="104" name="Rectangle 103">
              <a:extLst>
                <a:ext uri="{FF2B5EF4-FFF2-40B4-BE49-F238E27FC236}">
                  <a16:creationId xmlns:a16="http://schemas.microsoft.com/office/drawing/2014/main" id="{D91DB840-A05E-41A9-8333-D3812EF27C38}"/>
                </a:ext>
                <a:ext uri="{C183D7F6-B498-43B3-948B-1728B52AA6E4}">
                  <adec:decorative xmlns:adec="http://schemas.microsoft.com/office/drawing/2017/decorative" val="1"/>
                </a:ext>
              </a:extLst>
            </p:cNvPr>
            <p:cNvSpPr/>
            <p:nvPr/>
          </p:nvSpPr>
          <p:spPr>
            <a:xfrm>
              <a:off x="5235293" y="3452449"/>
              <a:ext cx="667512"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Assets</a:t>
              </a:r>
            </a:p>
          </p:txBody>
        </p:sp>
        <p:sp>
          <p:nvSpPr>
            <p:cNvPr id="105" name="Rectangle 104">
              <a:extLst>
                <a:ext uri="{FF2B5EF4-FFF2-40B4-BE49-F238E27FC236}">
                  <a16:creationId xmlns:a16="http://schemas.microsoft.com/office/drawing/2014/main" id="{E9F69E64-703F-401D-AD1D-E0E999A6563C}"/>
                </a:ext>
                <a:ext uri="{C183D7F6-B498-43B3-948B-1728B52AA6E4}">
                  <adec:decorative xmlns:adec="http://schemas.microsoft.com/office/drawing/2017/decorative" val="1"/>
                </a:ext>
              </a:extLst>
            </p:cNvPr>
            <p:cNvSpPr/>
            <p:nvPr/>
          </p:nvSpPr>
          <p:spPr>
            <a:xfrm>
              <a:off x="6293336" y="3452449"/>
              <a:ext cx="663372"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Employees</a:t>
              </a:r>
            </a:p>
          </p:txBody>
        </p:sp>
        <p:sp>
          <p:nvSpPr>
            <p:cNvPr id="106" name="Rectangle 105">
              <a:extLst>
                <a:ext uri="{FF2B5EF4-FFF2-40B4-BE49-F238E27FC236}">
                  <a16:creationId xmlns:a16="http://schemas.microsoft.com/office/drawing/2014/main" id="{7D6266D4-3D91-4530-896C-9447E2ACCC6F}"/>
                </a:ext>
                <a:ext uri="{C183D7F6-B498-43B3-948B-1728B52AA6E4}">
                  <adec:decorative xmlns:adec="http://schemas.microsoft.com/office/drawing/2017/decorative" val="1"/>
                </a:ext>
              </a:extLst>
            </p:cNvPr>
            <p:cNvSpPr/>
            <p:nvPr/>
          </p:nvSpPr>
          <p:spPr>
            <a:xfrm>
              <a:off x="5702541" y="4306177"/>
              <a:ext cx="79106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Products &amp; Services</a:t>
              </a:r>
            </a:p>
          </p:txBody>
        </p:sp>
        <p:sp>
          <p:nvSpPr>
            <p:cNvPr id="109" name="signal">
              <a:extLst>
                <a:ext uri="{FF2B5EF4-FFF2-40B4-BE49-F238E27FC236}">
                  <a16:creationId xmlns:a16="http://schemas.microsoft.com/office/drawing/2014/main" id="{9B0A11DB-B690-40E5-99C0-4291C4DAFED1}"/>
                </a:ext>
                <a:ext uri="{C183D7F6-B498-43B3-948B-1728B52AA6E4}">
                  <adec:decorative xmlns:adec="http://schemas.microsoft.com/office/drawing/2017/decorative" val="1"/>
                </a:ext>
              </a:extLst>
            </p:cNvPr>
            <p:cNvSpPr>
              <a:spLocks noChangeAspect="1" noEditPoints="1"/>
            </p:cNvSpPr>
            <p:nvPr/>
          </p:nvSpPr>
          <p:spPr bwMode="auto">
            <a:xfrm>
              <a:off x="4159341" y="4641442"/>
              <a:ext cx="251438" cy="285376"/>
            </a:xfrm>
            <a:custGeom>
              <a:avLst/>
              <a:gdLst>
                <a:gd name="T0" fmla="*/ 105 w 296"/>
                <a:gd name="T1" fmla="*/ 225 h 337"/>
                <a:gd name="T2" fmla="*/ 148 w 296"/>
                <a:gd name="T3" fmla="*/ 182 h 337"/>
                <a:gd name="T4" fmla="*/ 190 w 296"/>
                <a:gd name="T5" fmla="*/ 225 h 337"/>
                <a:gd name="T6" fmla="*/ 148 w 296"/>
                <a:gd name="T7" fmla="*/ 267 h 337"/>
                <a:gd name="T8" fmla="*/ 105 w 296"/>
                <a:gd name="T9" fmla="*/ 225 h 337"/>
                <a:gd name="T10" fmla="*/ 148 w 296"/>
                <a:gd name="T11" fmla="*/ 267 h 337"/>
                <a:gd name="T12" fmla="*/ 148 w 296"/>
                <a:gd name="T13" fmla="*/ 337 h 337"/>
                <a:gd name="T14" fmla="*/ 296 w 296"/>
                <a:gd name="T15" fmla="*/ 61 h 337"/>
                <a:gd name="T16" fmla="*/ 148 w 296"/>
                <a:gd name="T17" fmla="*/ 0 h 337"/>
                <a:gd name="T18" fmla="*/ 0 w 296"/>
                <a:gd name="T19" fmla="*/ 62 h 337"/>
                <a:gd name="T20" fmla="*/ 255 w 296"/>
                <a:gd name="T21" fmla="*/ 104 h 337"/>
                <a:gd name="T22" fmla="*/ 149 w 296"/>
                <a:gd name="T23" fmla="*/ 60 h 337"/>
                <a:gd name="T24" fmla="*/ 41 w 296"/>
                <a:gd name="T25" fmla="*/ 105 h 337"/>
                <a:gd name="T26" fmla="*/ 208 w 296"/>
                <a:gd name="T27" fmla="*/ 150 h 337"/>
                <a:gd name="T28" fmla="*/ 148 w 296"/>
                <a:gd name="T29" fmla="*/ 125 h 337"/>
                <a:gd name="T30" fmla="*/ 88 w 296"/>
                <a:gd name="T31" fmla="*/ 14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337">
                  <a:moveTo>
                    <a:pt x="105" y="225"/>
                  </a:moveTo>
                  <a:cubicBezTo>
                    <a:pt x="105" y="201"/>
                    <a:pt x="124" y="182"/>
                    <a:pt x="148" y="182"/>
                  </a:cubicBezTo>
                  <a:cubicBezTo>
                    <a:pt x="171" y="182"/>
                    <a:pt x="190" y="201"/>
                    <a:pt x="190" y="225"/>
                  </a:cubicBezTo>
                  <a:cubicBezTo>
                    <a:pt x="190" y="248"/>
                    <a:pt x="171" y="267"/>
                    <a:pt x="148" y="267"/>
                  </a:cubicBezTo>
                  <a:cubicBezTo>
                    <a:pt x="124" y="267"/>
                    <a:pt x="105" y="248"/>
                    <a:pt x="105" y="225"/>
                  </a:cubicBezTo>
                  <a:close/>
                  <a:moveTo>
                    <a:pt x="148" y="267"/>
                  </a:moveTo>
                  <a:cubicBezTo>
                    <a:pt x="148" y="337"/>
                    <a:pt x="148" y="337"/>
                    <a:pt x="148" y="337"/>
                  </a:cubicBezTo>
                  <a:moveTo>
                    <a:pt x="296" y="61"/>
                  </a:moveTo>
                  <a:cubicBezTo>
                    <a:pt x="258" y="23"/>
                    <a:pt x="206" y="0"/>
                    <a:pt x="148" y="0"/>
                  </a:cubicBezTo>
                  <a:cubicBezTo>
                    <a:pt x="90" y="0"/>
                    <a:pt x="38" y="24"/>
                    <a:pt x="0" y="62"/>
                  </a:cubicBezTo>
                  <a:moveTo>
                    <a:pt x="255" y="104"/>
                  </a:moveTo>
                  <a:cubicBezTo>
                    <a:pt x="228" y="77"/>
                    <a:pt x="190" y="60"/>
                    <a:pt x="149" y="60"/>
                  </a:cubicBezTo>
                  <a:cubicBezTo>
                    <a:pt x="106" y="60"/>
                    <a:pt x="68" y="77"/>
                    <a:pt x="41" y="105"/>
                  </a:cubicBezTo>
                  <a:moveTo>
                    <a:pt x="208" y="150"/>
                  </a:moveTo>
                  <a:cubicBezTo>
                    <a:pt x="192" y="134"/>
                    <a:pt x="171" y="125"/>
                    <a:pt x="148" y="125"/>
                  </a:cubicBezTo>
                  <a:cubicBezTo>
                    <a:pt x="124" y="125"/>
                    <a:pt x="103" y="134"/>
                    <a:pt x="88" y="149"/>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people_12">
              <a:extLst>
                <a:ext uri="{FF2B5EF4-FFF2-40B4-BE49-F238E27FC236}">
                  <a16:creationId xmlns:a16="http://schemas.microsoft.com/office/drawing/2014/main" id="{1EEFAB4F-3560-4ED1-9893-592F91E8F894}"/>
                </a:ext>
                <a:ext uri="{C183D7F6-B498-43B3-948B-1728B52AA6E4}">
                  <adec:decorative xmlns:adec="http://schemas.microsoft.com/office/drawing/2017/decorative" val="1"/>
                </a:ext>
              </a:extLst>
            </p:cNvPr>
            <p:cNvSpPr>
              <a:spLocks noChangeAspect="1" noEditPoints="1"/>
            </p:cNvSpPr>
            <p:nvPr/>
          </p:nvSpPr>
          <p:spPr bwMode="auto">
            <a:xfrm>
              <a:off x="6482531" y="3065207"/>
              <a:ext cx="284982" cy="243142"/>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Archive_F03F">
              <a:extLst>
                <a:ext uri="{FF2B5EF4-FFF2-40B4-BE49-F238E27FC236}">
                  <a16:creationId xmlns:a16="http://schemas.microsoft.com/office/drawing/2014/main" id="{A5F952B2-8F52-4F3E-A39A-627B336059B7}"/>
                </a:ext>
                <a:ext uri="{C183D7F6-B498-43B3-948B-1728B52AA6E4}">
                  <adec:decorative xmlns:adec="http://schemas.microsoft.com/office/drawing/2017/decorative" val="1"/>
                </a:ext>
              </a:extLst>
            </p:cNvPr>
            <p:cNvSpPr>
              <a:spLocks noChangeAspect="1" noEditPoints="1"/>
            </p:cNvSpPr>
            <p:nvPr/>
          </p:nvSpPr>
          <p:spPr bwMode="auto">
            <a:xfrm>
              <a:off x="5973346" y="3865914"/>
              <a:ext cx="249450" cy="216320"/>
            </a:xfrm>
            <a:custGeom>
              <a:avLst/>
              <a:gdLst>
                <a:gd name="T0" fmla="*/ 4721 w 4721"/>
                <a:gd name="T1" fmla="*/ 1260 h 4094"/>
                <a:gd name="T2" fmla="*/ 0 w 4721"/>
                <a:gd name="T3" fmla="*/ 1260 h 4094"/>
                <a:gd name="T4" fmla="*/ 0 w 4721"/>
                <a:gd name="T5" fmla="*/ 0 h 4094"/>
                <a:gd name="T6" fmla="*/ 4721 w 4721"/>
                <a:gd name="T7" fmla="*/ 0 h 4094"/>
                <a:gd name="T8" fmla="*/ 4721 w 4721"/>
                <a:gd name="T9" fmla="*/ 1260 h 4094"/>
                <a:gd name="T10" fmla="*/ 315 w 4721"/>
                <a:gd name="T11" fmla="*/ 1260 h 4094"/>
                <a:gd name="T12" fmla="*/ 315 w 4721"/>
                <a:gd name="T13" fmla="*/ 4094 h 4094"/>
                <a:gd name="T14" fmla="*/ 4407 w 4721"/>
                <a:gd name="T15" fmla="*/ 4094 h 4094"/>
                <a:gd name="T16" fmla="*/ 4407 w 4721"/>
                <a:gd name="T17" fmla="*/ 1260 h 4094"/>
                <a:gd name="T18" fmla="*/ 1417 w 4721"/>
                <a:gd name="T19" fmla="*/ 2205 h 4094"/>
                <a:gd name="T20" fmla="*/ 3305 w 4721"/>
                <a:gd name="T21" fmla="*/ 2205 h 4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1" h="4094">
                  <a:moveTo>
                    <a:pt x="4721" y="1260"/>
                  </a:moveTo>
                  <a:lnTo>
                    <a:pt x="0" y="1260"/>
                  </a:lnTo>
                  <a:lnTo>
                    <a:pt x="0" y="0"/>
                  </a:lnTo>
                  <a:lnTo>
                    <a:pt x="4721" y="0"/>
                  </a:lnTo>
                  <a:lnTo>
                    <a:pt x="4721" y="1260"/>
                  </a:lnTo>
                  <a:moveTo>
                    <a:pt x="315" y="1260"/>
                  </a:moveTo>
                  <a:lnTo>
                    <a:pt x="315" y="4094"/>
                  </a:lnTo>
                  <a:lnTo>
                    <a:pt x="4407" y="4094"/>
                  </a:lnTo>
                  <a:lnTo>
                    <a:pt x="4407" y="1260"/>
                  </a:lnTo>
                  <a:moveTo>
                    <a:pt x="1417" y="2205"/>
                  </a:moveTo>
                  <a:lnTo>
                    <a:pt x="3305" y="2205"/>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12" name="Graphic 111">
              <a:extLst>
                <a:ext uri="{FF2B5EF4-FFF2-40B4-BE49-F238E27FC236}">
                  <a16:creationId xmlns:a16="http://schemas.microsoft.com/office/drawing/2014/main" id="{5B51229A-9F95-422D-BC9B-6559EC050AEB}"/>
                </a:ext>
                <a:ext uri="{C183D7F6-B498-43B3-948B-1728B52AA6E4}">
                  <adec:decorative xmlns:adec="http://schemas.microsoft.com/office/drawing/2017/decorative" val="1"/>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443473" y="3070984"/>
              <a:ext cx="253171" cy="231202"/>
            </a:xfrm>
            <a:prstGeom prst="rect">
              <a:avLst/>
            </a:prstGeom>
          </p:spPr>
        </p:pic>
        <p:pic>
          <p:nvPicPr>
            <p:cNvPr id="113" name="Graphic 112">
              <a:extLst>
                <a:ext uri="{FF2B5EF4-FFF2-40B4-BE49-F238E27FC236}">
                  <a16:creationId xmlns:a16="http://schemas.microsoft.com/office/drawing/2014/main" id="{DB5D77E5-AB5D-447C-A76C-69F6330C0ED0}"/>
                </a:ext>
                <a:ext uri="{C183D7F6-B498-43B3-948B-1728B52AA6E4}">
                  <adec:decorative xmlns:adec="http://schemas.microsoft.com/office/drawing/2017/decorative" val="1"/>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119109" y="3525479"/>
              <a:ext cx="307502" cy="307502"/>
            </a:xfrm>
            <a:prstGeom prst="rect">
              <a:avLst/>
            </a:prstGeom>
          </p:spPr>
        </p:pic>
        <p:grpSp>
          <p:nvGrpSpPr>
            <p:cNvPr id="114" name="Group 113">
              <a:extLst>
                <a:ext uri="{FF2B5EF4-FFF2-40B4-BE49-F238E27FC236}">
                  <a16:creationId xmlns:a16="http://schemas.microsoft.com/office/drawing/2014/main" id="{91589AC0-722C-4E36-8C79-E1077A7FE9E0}"/>
                </a:ext>
                <a:ext uri="{C183D7F6-B498-43B3-948B-1728B52AA6E4}">
                  <adec:decorative xmlns:adec="http://schemas.microsoft.com/office/drawing/2017/decorative" val="1"/>
                </a:ext>
              </a:extLst>
            </p:cNvPr>
            <p:cNvGrpSpPr/>
            <p:nvPr/>
          </p:nvGrpSpPr>
          <p:grpSpPr>
            <a:xfrm rot="17944890">
              <a:off x="7203072" y="2820758"/>
              <a:ext cx="485413" cy="105181"/>
              <a:chOff x="4498351" y="2820759"/>
              <a:chExt cx="485413" cy="105181"/>
            </a:xfrm>
          </p:grpSpPr>
          <p:sp>
            <p:nvSpPr>
              <p:cNvPr id="115" name="Graphic 12">
                <a:extLst>
                  <a:ext uri="{FF2B5EF4-FFF2-40B4-BE49-F238E27FC236}">
                    <a16:creationId xmlns:a16="http://schemas.microsoft.com/office/drawing/2014/main" id="{392F0FB2-45C1-4771-BAB4-FA92425BAE5A}"/>
                  </a:ext>
                  <a:ext uri="{C183D7F6-B498-43B3-948B-1728B52AA6E4}">
                    <adec:decorative xmlns:adec="http://schemas.microsoft.com/office/drawing/2017/decorative" val="1"/>
                  </a:ext>
                </a:extLst>
              </p:cNvPr>
              <p:cNvSpPr/>
              <p:nvPr/>
            </p:nvSpPr>
            <p:spPr>
              <a:xfrm rot="1800000">
                <a:off x="4498351" y="2847551"/>
                <a:ext cx="485413" cy="51597"/>
              </a:xfrm>
              <a:custGeom>
                <a:avLst/>
                <a:gdLst>
                  <a:gd name="connsiteX0" fmla="*/ 543795 w 551756"/>
                  <a:gd name="connsiteY0" fmla="*/ 60648 h 86905"/>
                  <a:gd name="connsiteX1" fmla="*/ 535833 w 551756"/>
                  <a:gd name="connsiteY1" fmla="*/ 67085 h 86905"/>
                  <a:gd name="connsiteX2" fmla="*/ 439779 w 551756"/>
                  <a:gd name="connsiteY2" fmla="*/ 67424 h 86905"/>
                  <a:gd name="connsiteX3" fmla="*/ 414707 w 551756"/>
                  <a:gd name="connsiteY3" fmla="*/ 42352 h 86905"/>
                  <a:gd name="connsiteX4" fmla="*/ 355754 w 551756"/>
                  <a:gd name="connsiteY4" fmla="*/ 42352 h 86905"/>
                  <a:gd name="connsiteX5" fmla="*/ 332714 w 551756"/>
                  <a:gd name="connsiteY5" fmla="*/ 65391 h 86905"/>
                  <a:gd name="connsiteX6" fmla="*/ 316451 w 551756"/>
                  <a:gd name="connsiteY6" fmla="*/ 49128 h 86905"/>
                  <a:gd name="connsiteX7" fmla="*/ 337119 w 551756"/>
                  <a:gd name="connsiteY7" fmla="*/ 28460 h 86905"/>
                  <a:gd name="connsiteX8" fmla="*/ 345928 w 551756"/>
                  <a:gd name="connsiteY8" fmla="*/ 37269 h 86905"/>
                  <a:gd name="connsiteX9" fmla="*/ 489585 w 551756"/>
                  <a:gd name="connsiteY9" fmla="*/ 37269 h 86905"/>
                  <a:gd name="connsiteX10" fmla="*/ 501274 w 551756"/>
                  <a:gd name="connsiteY10" fmla="*/ 46926 h 86905"/>
                  <a:gd name="connsiteX11" fmla="*/ 513302 w 551756"/>
                  <a:gd name="connsiteY11" fmla="*/ 34898 h 86905"/>
                  <a:gd name="connsiteX12" fmla="*/ 501274 w 551756"/>
                  <a:gd name="connsiteY12" fmla="*/ 22870 h 86905"/>
                  <a:gd name="connsiteX13" fmla="*/ 489585 w 551756"/>
                  <a:gd name="connsiteY13" fmla="*/ 31848 h 86905"/>
                  <a:gd name="connsiteX14" fmla="*/ 348130 w 551756"/>
                  <a:gd name="connsiteY14" fmla="*/ 31848 h 86905"/>
                  <a:gd name="connsiteX15" fmla="*/ 341015 w 551756"/>
                  <a:gd name="connsiteY15" fmla="*/ 24733 h 86905"/>
                  <a:gd name="connsiteX16" fmla="*/ 346097 w 551756"/>
                  <a:gd name="connsiteY16" fmla="*/ 19651 h 86905"/>
                  <a:gd name="connsiteX17" fmla="*/ 461463 w 551756"/>
                  <a:gd name="connsiteY17" fmla="*/ 19651 h 86905"/>
                  <a:gd name="connsiteX18" fmla="*/ 469425 w 551756"/>
                  <a:gd name="connsiteY18" fmla="*/ 26089 h 86905"/>
                  <a:gd name="connsiteX19" fmla="*/ 477557 w 551756"/>
                  <a:gd name="connsiteY19" fmla="*/ 17957 h 86905"/>
                  <a:gd name="connsiteX20" fmla="*/ 469425 w 551756"/>
                  <a:gd name="connsiteY20" fmla="*/ 9826 h 86905"/>
                  <a:gd name="connsiteX21" fmla="*/ 461463 w 551756"/>
                  <a:gd name="connsiteY21" fmla="*/ 16432 h 86905"/>
                  <a:gd name="connsiteX22" fmla="*/ 344912 w 551756"/>
                  <a:gd name="connsiteY22" fmla="*/ 16432 h 86905"/>
                  <a:gd name="connsiteX23" fmla="*/ 338813 w 551756"/>
                  <a:gd name="connsiteY23" fmla="*/ 22531 h 86905"/>
                  <a:gd name="connsiteX24" fmla="*/ 316282 w 551756"/>
                  <a:gd name="connsiteY24" fmla="*/ 0 h 86905"/>
                  <a:gd name="connsiteX25" fmla="*/ 235644 w 551756"/>
                  <a:gd name="connsiteY25" fmla="*/ 0 h 86905"/>
                  <a:gd name="connsiteX26" fmla="*/ 213113 w 551756"/>
                  <a:gd name="connsiteY26" fmla="*/ 22531 h 86905"/>
                  <a:gd name="connsiteX27" fmla="*/ 207015 w 551756"/>
                  <a:gd name="connsiteY27" fmla="*/ 16432 h 86905"/>
                  <a:gd name="connsiteX28" fmla="*/ 90463 w 551756"/>
                  <a:gd name="connsiteY28" fmla="*/ 16432 h 86905"/>
                  <a:gd name="connsiteX29" fmla="*/ 82501 w 551756"/>
                  <a:gd name="connsiteY29" fmla="*/ 9826 h 86905"/>
                  <a:gd name="connsiteX30" fmla="*/ 74369 w 551756"/>
                  <a:gd name="connsiteY30" fmla="*/ 17957 h 86905"/>
                  <a:gd name="connsiteX31" fmla="*/ 82501 w 551756"/>
                  <a:gd name="connsiteY31" fmla="*/ 26089 h 86905"/>
                  <a:gd name="connsiteX32" fmla="*/ 90463 w 551756"/>
                  <a:gd name="connsiteY32" fmla="*/ 19651 h 86905"/>
                  <a:gd name="connsiteX33" fmla="*/ 205829 w 551756"/>
                  <a:gd name="connsiteY33" fmla="*/ 19651 h 86905"/>
                  <a:gd name="connsiteX34" fmla="*/ 210911 w 551756"/>
                  <a:gd name="connsiteY34" fmla="*/ 24733 h 86905"/>
                  <a:gd name="connsiteX35" fmla="*/ 203796 w 551756"/>
                  <a:gd name="connsiteY35" fmla="*/ 31848 h 86905"/>
                  <a:gd name="connsiteX36" fmla="*/ 62172 w 551756"/>
                  <a:gd name="connsiteY36" fmla="*/ 31848 h 86905"/>
                  <a:gd name="connsiteX37" fmla="*/ 50483 w 551756"/>
                  <a:gd name="connsiteY37" fmla="*/ 22870 h 86905"/>
                  <a:gd name="connsiteX38" fmla="*/ 38455 w 551756"/>
                  <a:gd name="connsiteY38" fmla="*/ 34898 h 86905"/>
                  <a:gd name="connsiteX39" fmla="*/ 50483 w 551756"/>
                  <a:gd name="connsiteY39" fmla="*/ 46926 h 86905"/>
                  <a:gd name="connsiteX40" fmla="*/ 62172 w 551756"/>
                  <a:gd name="connsiteY40" fmla="*/ 37269 h 86905"/>
                  <a:gd name="connsiteX41" fmla="*/ 205829 w 551756"/>
                  <a:gd name="connsiteY41" fmla="*/ 37269 h 86905"/>
                  <a:gd name="connsiteX42" fmla="*/ 214638 w 551756"/>
                  <a:gd name="connsiteY42" fmla="*/ 28460 h 86905"/>
                  <a:gd name="connsiteX43" fmla="*/ 235306 w 551756"/>
                  <a:gd name="connsiteY43" fmla="*/ 49128 h 86905"/>
                  <a:gd name="connsiteX44" fmla="*/ 219043 w 551756"/>
                  <a:gd name="connsiteY44" fmla="*/ 65391 h 86905"/>
                  <a:gd name="connsiteX45" fmla="*/ 196003 w 551756"/>
                  <a:gd name="connsiteY45" fmla="*/ 42352 h 86905"/>
                  <a:gd name="connsiteX46" fmla="*/ 137219 w 551756"/>
                  <a:gd name="connsiteY46" fmla="*/ 42352 h 86905"/>
                  <a:gd name="connsiteX47" fmla="*/ 112147 w 551756"/>
                  <a:gd name="connsiteY47" fmla="*/ 67424 h 86905"/>
                  <a:gd name="connsiteX48" fmla="*/ 16094 w 551756"/>
                  <a:gd name="connsiteY48" fmla="*/ 67085 h 86905"/>
                  <a:gd name="connsiteX49" fmla="*/ 8132 w 551756"/>
                  <a:gd name="connsiteY49" fmla="*/ 60648 h 86905"/>
                  <a:gd name="connsiteX50" fmla="*/ 0 w 551756"/>
                  <a:gd name="connsiteY50" fmla="*/ 68779 h 86905"/>
                  <a:gd name="connsiteX51" fmla="*/ 8132 w 551756"/>
                  <a:gd name="connsiteY51" fmla="*/ 76911 h 86905"/>
                  <a:gd name="connsiteX52" fmla="*/ 16094 w 551756"/>
                  <a:gd name="connsiteY52" fmla="*/ 70304 h 86905"/>
                  <a:gd name="connsiteX53" fmla="*/ 112994 w 551756"/>
                  <a:gd name="connsiteY53" fmla="*/ 70643 h 86905"/>
                  <a:gd name="connsiteX54" fmla="*/ 113502 w 551756"/>
                  <a:gd name="connsiteY54" fmla="*/ 70643 h 86905"/>
                  <a:gd name="connsiteX55" fmla="*/ 138574 w 551756"/>
                  <a:gd name="connsiteY55" fmla="*/ 45740 h 86905"/>
                  <a:gd name="connsiteX56" fmla="*/ 194817 w 551756"/>
                  <a:gd name="connsiteY56" fmla="*/ 45740 h 86905"/>
                  <a:gd name="connsiteX57" fmla="*/ 216840 w 551756"/>
                  <a:gd name="connsiteY57" fmla="*/ 67763 h 86905"/>
                  <a:gd name="connsiteX58" fmla="*/ 207523 w 551756"/>
                  <a:gd name="connsiteY58" fmla="*/ 77080 h 86905"/>
                  <a:gd name="connsiteX59" fmla="*/ 87922 w 551756"/>
                  <a:gd name="connsiteY59" fmla="*/ 77080 h 86905"/>
                  <a:gd name="connsiteX60" fmla="*/ 79960 w 551756"/>
                  <a:gd name="connsiteY60" fmla="*/ 70643 h 86905"/>
                  <a:gd name="connsiteX61" fmla="*/ 71828 w 551756"/>
                  <a:gd name="connsiteY61" fmla="*/ 78774 h 86905"/>
                  <a:gd name="connsiteX62" fmla="*/ 79960 w 551756"/>
                  <a:gd name="connsiteY62" fmla="*/ 86906 h 86905"/>
                  <a:gd name="connsiteX63" fmla="*/ 87922 w 551756"/>
                  <a:gd name="connsiteY63" fmla="*/ 80129 h 86905"/>
                  <a:gd name="connsiteX64" fmla="*/ 208709 w 551756"/>
                  <a:gd name="connsiteY64" fmla="*/ 80129 h 86905"/>
                  <a:gd name="connsiteX65" fmla="*/ 219043 w 551756"/>
                  <a:gd name="connsiteY65" fmla="*/ 69795 h 86905"/>
                  <a:gd name="connsiteX66" fmla="*/ 223447 w 551756"/>
                  <a:gd name="connsiteY66" fmla="*/ 74200 h 86905"/>
                  <a:gd name="connsiteX67" fmla="*/ 222261 w 551756"/>
                  <a:gd name="connsiteY67" fmla="*/ 78435 h 86905"/>
                  <a:gd name="connsiteX68" fmla="*/ 230393 w 551756"/>
                  <a:gd name="connsiteY68" fmla="*/ 86567 h 86905"/>
                  <a:gd name="connsiteX69" fmla="*/ 238524 w 551756"/>
                  <a:gd name="connsiteY69" fmla="*/ 78435 h 86905"/>
                  <a:gd name="connsiteX70" fmla="*/ 230393 w 551756"/>
                  <a:gd name="connsiteY70" fmla="*/ 70304 h 86905"/>
                  <a:gd name="connsiteX71" fmla="*/ 225649 w 551756"/>
                  <a:gd name="connsiteY71" fmla="*/ 71828 h 86905"/>
                  <a:gd name="connsiteX72" fmla="*/ 221414 w 551756"/>
                  <a:gd name="connsiteY72" fmla="*/ 67593 h 86905"/>
                  <a:gd name="connsiteX73" fmla="*/ 237677 w 551756"/>
                  <a:gd name="connsiteY73" fmla="*/ 51330 h 86905"/>
                  <a:gd name="connsiteX74" fmla="*/ 246825 w 551756"/>
                  <a:gd name="connsiteY74" fmla="*/ 60478 h 86905"/>
                  <a:gd name="connsiteX75" fmla="*/ 305101 w 551756"/>
                  <a:gd name="connsiteY75" fmla="*/ 60478 h 86905"/>
                  <a:gd name="connsiteX76" fmla="*/ 314249 w 551756"/>
                  <a:gd name="connsiteY76" fmla="*/ 51330 h 86905"/>
                  <a:gd name="connsiteX77" fmla="*/ 330512 w 551756"/>
                  <a:gd name="connsiteY77" fmla="*/ 67593 h 86905"/>
                  <a:gd name="connsiteX78" fmla="*/ 326277 w 551756"/>
                  <a:gd name="connsiteY78" fmla="*/ 71828 h 86905"/>
                  <a:gd name="connsiteX79" fmla="*/ 321533 w 551756"/>
                  <a:gd name="connsiteY79" fmla="*/ 70304 h 86905"/>
                  <a:gd name="connsiteX80" fmla="*/ 313402 w 551756"/>
                  <a:gd name="connsiteY80" fmla="*/ 78435 h 86905"/>
                  <a:gd name="connsiteX81" fmla="*/ 321533 w 551756"/>
                  <a:gd name="connsiteY81" fmla="*/ 86567 h 86905"/>
                  <a:gd name="connsiteX82" fmla="*/ 329665 w 551756"/>
                  <a:gd name="connsiteY82" fmla="*/ 78435 h 86905"/>
                  <a:gd name="connsiteX83" fmla="*/ 328479 w 551756"/>
                  <a:gd name="connsiteY83" fmla="*/ 74200 h 86905"/>
                  <a:gd name="connsiteX84" fmla="*/ 332884 w 551756"/>
                  <a:gd name="connsiteY84" fmla="*/ 69795 h 86905"/>
                  <a:gd name="connsiteX85" fmla="*/ 343217 w 551756"/>
                  <a:gd name="connsiteY85" fmla="*/ 80129 h 86905"/>
                  <a:gd name="connsiteX86" fmla="*/ 464004 w 551756"/>
                  <a:gd name="connsiteY86" fmla="*/ 80129 h 86905"/>
                  <a:gd name="connsiteX87" fmla="*/ 471966 w 551756"/>
                  <a:gd name="connsiteY87" fmla="*/ 86906 h 86905"/>
                  <a:gd name="connsiteX88" fmla="*/ 480098 w 551756"/>
                  <a:gd name="connsiteY88" fmla="*/ 78774 h 86905"/>
                  <a:gd name="connsiteX89" fmla="*/ 471966 w 551756"/>
                  <a:gd name="connsiteY89" fmla="*/ 70643 h 86905"/>
                  <a:gd name="connsiteX90" fmla="*/ 464004 w 551756"/>
                  <a:gd name="connsiteY90" fmla="*/ 77080 h 86905"/>
                  <a:gd name="connsiteX91" fmla="*/ 344403 w 551756"/>
                  <a:gd name="connsiteY91" fmla="*/ 77080 h 86905"/>
                  <a:gd name="connsiteX92" fmla="*/ 335086 w 551756"/>
                  <a:gd name="connsiteY92" fmla="*/ 67763 h 86905"/>
                  <a:gd name="connsiteX93" fmla="*/ 357278 w 551756"/>
                  <a:gd name="connsiteY93" fmla="*/ 45570 h 86905"/>
                  <a:gd name="connsiteX94" fmla="*/ 413352 w 551756"/>
                  <a:gd name="connsiteY94" fmla="*/ 45570 h 86905"/>
                  <a:gd name="connsiteX95" fmla="*/ 437916 w 551756"/>
                  <a:gd name="connsiteY95" fmla="*/ 70134 h 86905"/>
                  <a:gd name="connsiteX96" fmla="*/ 438424 w 551756"/>
                  <a:gd name="connsiteY96" fmla="*/ 70473 h 86905"/>
                  <a:gd name="connsiteX97" fmla="*/ 535663 w 551756"/>
                  <a:gd name="connsiteY97" fmla="*/ 70134 h 86905"/>
                  <a:gd name="connsiteX98" fmla="*/ 543625 w 551756"/>
                  <a:gd name="connsiteY98" fmla="*/ 76741 h 86905"/>
                  <a:gd name="connsiteX99" fmla="*/ 551757 w 551756"/>
                  <a:gd name="connsiteY99" fmla="*/ 68610 h 86905"/>
                  <a:gd name="connsiteX100" fmla="*/ 543795 w 551756"/>
                  <a:gd name="connsiteY100" fmla="*/ 60648 h 86905"/>
                  <a:gd name="connsiteX101" fmla="*/ 543795 w 551756"/>
                  <a:gd name="connsiteY101" fmla="*/ 64374 h 86905"/>
                  <a:gd name="connsiteX102" fmla="*/ 548199 w 551756"/>
                  <a:gd name="connsiteY102" fmla="*/ 68779 h 86905"/>
                  <a:gd name="connsiteX103" fmla="*/ 543795 w 551756"/>
                  <a:gd name="connsiteY103" fmla="*/ 73184 h 86905"/>
                  <a:gd name="connsiteX104" fmla="*/ 539390 w 551756"/>
                  <a:gd name="connsiteY104" fmla="*/ 68779 h 86905"/>
                  <a:gd name="connsiteX105" fmla="*/ 543795 w 551756"/>
                  <a:gd name="connsiteY105" fmla="*/ 64374 h 86905"/>
                  <a:gd name="connsiteX106" fmla="*/ 50653 w 551756"/>
                  <a:gd name="connsiteY106" fmla="*/ 42182 h 86905"/>
                  <a:gd name="connsiteX107" fmla="*/ 43537 w 551756"/>
                  <a:gd name="connsiteY107" fmla="*/ 35067 h 86905"/>
                  <a:gd name="connsiteX108" fmla="*/ 50653 w 551756"/>
                  <a:gd name="connsiteY108" fmla="*/ 27952 h 86905"/>
                  <a:gd name="connsiteX109" fmla="*/ 57768 w 551756"/>
                  <a:gd name="connsiteY109" fmla="*/ 35067 h 86905"/>
                  <a:gd name="connsiteX110" fmla="*/ 50653 w 551756"/>
                  <a:gd name="connsiteY110" fmla="*/ 42182 h 86905"/>
                  <a:gd name="connsiteX111" fmla="*/ 501274 w 551756"/>
                  <a:gd name="connsiteY111" fmla="*/ 42182 h 86905"/>
                  <a:gd name="connsiteX112" fmla="*/ 494159 w 551756"/>
                  <a:gd name="connsiteY112" fmla="*/ 35067 h 86905"/>
                  <a:gd name="connsiteX113" fmla="*/ 501274 w 551756"/>
                  <a:gd name="connsiteY113" fmla="*/ 27952 h 86905"/>
                  <a:gd name="connsiteX114" fmla="*/ 508389 w 551756"/>
                  <a:gd name="connsiteY114" fmla="*/ 35067 h 86905"/>
                  <a:gd name="connsiteX115" fmla="*/ 501274 w 551756"/>
                  <a:gd name="connsiteY115" fmla="*/ 42182 h 86905"/>
                  <a:gd name="connsiteX116" fmla="*/ 248180 w 551756"/>
                  <a:gd name="connsiteY116" fmla="*/ 41166 h 86905"/>
                  <a:gd name="connsiteX117" fmla="*/ 303746 w 551756"/>
                  <a:gd name="connsiteY117" fmla="*/ 41166 h 86905"/>
                  <a:gd name="connsiteX118" fmla="*/ 311877 w 551756"/>
                  <a:gd name="connsiteY118" fmla="*/ 49297 h 86905"/>
                  <a:gd name="connsiteX119" fmla="*/ 303746 w 551756"/>
                  <a:gd name="connsiteY119" fmla="*/ 57429 h 86905"/>
                  <a:gd name="connsiteX120" fmla="*/ 248180 w 551756"/>
                  <a:gd name="connsiteY120" fmla="*/ 57429 h 86905"/>
                  <a:gd name="connsiteX121" fmla="*/ 240049 w 551756"/>
                  <a:gd name="connsiteY121" fmla="*/ 49297 h 86905"/>
                  <a:gd name="connsiteX122" fmla="*/ 248180 w 551756"/>
                  <a:gd name="connsiteY122" fmla="*/ 41166 h 86905"/>
                  <a:gd name="connsiteX123" fmla="*/ 246825 w 551756"/>
                  <a:gd name="connsiteY123" fmla="*/ 37778 h 86905"/>
                  <a:gd name="connsiteX124" fmla="*/ 237677 w 551756"/>
                  <a:gd name="connsiteY124" fmla="*/ 46926 h 86905"/>
                  <a:gd name="connsiteX125" fmla="*/ 217010 w 551756"/>
                  <a:gd name="connsiteY125" fmla="*/ 26258 h 86905"/>
                  <a:gd name="connsiteX126" fmla="*/ 237847 w 551756"/>
                  <a:gd name="connsiteY126" fmla="*/ 5421 h 86905"/>
                  <a:gd name="connsiteX127" fmla="*/ 313910 w 551756"/>
                  <a:gd name="connsiteY127" fmla="*/ 5421 h 86905"/>
                  <a:gd name="connsiteX128" fmla="*/ 334747 w 551756"/>
                  <a:gd name="connsiteY128" fmla="*/ 26258 h 86905"/>
                  <a:gd name="connsiteX129" fmla="*/ 314080 w 551756"/>
                  <a:gd name="connsiteY129" fmla="*/ 46926 h 86905"/>
                  <a:gd name="connsiteX130" fmla="*/ 304932 w 551756"/>
                  <a:gd name="connsiteY130" fmla="*/ 37778 h 86905"/>
                  <a:gd name="connsiteX131" fmla="*/ 246825 w 551756"/>
                  <a:gd name="connsiteY131" fmla="*/ 37778 h 86905"/>
                  <a:gd name="connsiteX132" fmla="*/ 8132 w 551756"/>
                  <a:gd name="connsiteY132" fmla="*/ 73353 h 86905"/>
                  <a:gd name="connsiteX133" fmla="*/ 3727 w 551756"/>
                  <a:gd name="connsiteY133" fmla="*/ 68948 h 86905"/>
                  <a:gd name="connsiteX134" fmla="*/ 8132 w 551756"/>
                  <a:gd name="connsiteY134" fmla="*/ 64544 h 86905"/>
                  <a:gd name="connsiteX135" fmla="*/ 12536 w 551756"/>
                  <a:gd name="connsiteY135" fmla="*/ 68948 h 86905"/>
                  <a:gd name="connsiteX136" fmla="*/ 8132 w 551756"/>
                  <a:gd name="connsiteY136" fmla="*/ 73353 h 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51756" h="86905">
                    <a:moveTo>
                      <a:pt x="543795" y="60648"/>
                    </a:moveTo>
                    <a:cubicBezTo>
                      <a:pt x="539898" y="60648"/>
                      <a:pt x="536510" y="63358"/>
                      <a:pt x="535833" y="67085"/>
                    </a:cubicBezTo>
                    <a:lnTo>
                      <a:pt x="439779" y="67424"/>
                    </a:lnTo>
                    <a:lnTo>
                      <a:pt x="414707" y="42352"/>
                    </a:lnTo>
                    <a:lnTo>
                      <a:pt x="355754" y="42352"/>
                    </a:lnTo>
                    <a:lnTo>
                      <a:pt x="332714" y="65391"/>
                    </a:lnTo>
                    <a:lnTo>
                      <a:pt x="316451" y="49128"/>
                    </a:lnTo>
                    <a:lnTo>
                      <a:pt x="337119" y="28460"/>
                    </a:lnTo>
                    <a:lnTo>
                      <a:pt x="345928" y="37269"/>
                    </a:lnTo>
                    <a:lnTo>
                      <a:pt x="489585" y="37269"/>
                    </a:lnTo>
                    <a:cubicBezTo>
                      <a:pt x="490770" y="42860"/>
                      <a:pt x="495514" y="46926"/>
                      <a:pt x="501274" y="46926"/>
                    </a:cubicBezTo>
                    <a:cubicBezTo>
                      <a:pt x="507881" y="46926"/>
                      <a:pt x="513302" y="41505"/>
                      <a:pt x="513302" y="34898"/>
                    </a:cubicBezTo>
                    <a:cubicBezTo>
                      <a:pt x="513302" y="28291"/>
                      <a:pt x="507881" y="22870"/>
                      <a:pt x="501274" y="22870"/>
                    </a:cubicBezTo>
                    <a:cubicBezTo>
                      <a:pt x="495683" y="22870"/>
                      <a:pt x="490940" y="26597"/>
                      <a:pt x="489585" y="31848"/>
                    </a:cubicBezTo>
                    <a:lnTo>
                      <a:pt x="348130" y="31848"/>
                    </a:lnTo>
                    <a:lnTo>
                      <a:pt x="341015" y="24733"/>
                    </a:lnTo>
                    <a:lnTo>
                      <a:pt x="346097" y="19651"/>
                    </a:lnTo>
                    <a:lnTo>
                      <a:pt x="461463" y="19651"/>
                    </a:lnTo>
                    <a:cubicBezTo>
                      <a:pt x="462310" y="23378"/>
                      <a:pt x="465529" y="26089"/>
                      <a:pt x="469425" y="26089"/>
                    </a:cubicBezTo>
                    <a:cubicBezTo>
                      <a:pt x="473999" y="26089"/>
                      <a:pt x="477557" y="22362"/>
                      <a:pt x="477557" y="17957"/>
                    </a:cubicBezTo>
                    <a:cubicBezTo>
                      <a:pt x="477557" y="13553"/>
                      <a:pt x="473830" y="9826"/>
                      <a:pt x="469425" y="9826"/>
                    </a:cubicBezTo>
                    <a:cubicBezTo>
                      <a:pt x="465360" y="9826"/>
                      <a:pt x="462141" y="12705"/>
                      <a:pt x="461463" y="16432"/>
                    </a:cubicBezTo>
                    <a:lnTo>
                      <a:pt x="344912" y="16432"/>
                    </a:lnTo>
                    <a:lnTo>
                      <a:pt x="338813" y="22531"/>
                    </a:lnTo>
                    <a:lnTo>
                      <a:pt x="316282" y="0"/>
                    </a:lnTo>
                    <a:lnTo>
                      <a:pt x="235644" y="0"/>
                    </a:lnTo>
                    <a:lnTo>
                      <a:pt x="213113" y="22531"/>
                    </a:lnTo>
                    <a:lnTo>
                      <a:pt x="207015" y="16432"/>
                    </a:lnTo>
                    <a:lnTo>
                      <a:pt x="90463" y="16432"/>
                    </a:lnTo>
                    <a:cubicBezTo>
                      <a:pt x="89785" y="12705"/>
                      <a:pt x="86397" y="9826"/>
                      <a:pt x="82501" y="9826"/>
                    </a:cubicBezTo>
                    <a:cubicBezTo>
                      <a:pt x="77927" y="9826"/>
                      <a:pt x="74369" y="13553"/>
                      <a:pt x="74369" y="17957"/>
                    </a:cubicBezTo>
                    <a:cubicBezTo>
                      <a:pt x="74369" y="22362"/>
                      <a:pt x="78096" y="26089"/>
                      <a:pt x="82501" y="26089"/>
                    </a:cubicBezTo>
                    <a:cubicBezTo>
                      <a:pt x="86397" y="26089"/>
                      <a:pt x="89616" y="23378"/>
                      <a:pt x="90463" y="19651"/>
                    </a:cubicBezTo>
                    <a:lnTo>
                      <a:pt x="205829" y="19651"/>
                    </a:lnTo>
                    <a:lnTo>
                      <a:pt x="210911" y="24733"/>
                    </a:lnTo>
                    <a:lnTo>
                      <a:pt x="203796" y="31848"/>
                    </a:lnTo>
                    <a:lnTo>
                      <a:pt x="62172" y="31848"/>
                    </a:lnTo>
                    <a:cubicBezTo>
                      <a:pt x="60817" y="26597"/>
                      <a:pt x="56074" y="22870"/>
                      <a:pt x="50483" y="22870"/>
                    </a:cubicBezTo>
                    <a:cubicBezTo>
                      <a:pt x="43876" y="22870"/>
                      <a:pt x="38455" y="28291"/>
                      <a:pt x="38455" y="34898"/>
                    </a:cubicBezTo>
                    <a:cubicBezTo>
                      <a:pt x="38455" y="41505"/>
                      <a:pt x="43876" y="46926"/>
                      <a:pt x="50483" y="46926"/>
                    </a:cubicBezTo>
                    <a:cubicBezTo>
                      <a:pt x="56243" y="46926"/>
                      <a:pt x="61156" y="42860"/>
                      <a:pt x="62172" y="37269"/>
                    </a:cubicBezTo>
                    <a:lnTo>
                      <a:pt x="205829" y="37269"/>
                    </a:lnTo>
                    <a:lnTo>
                      <a:pt x="214638" y="28460"/>
                    </a:lnTo>
                    <a:lnTo>
                      <a:pt x="235306" y="49128"/>
                    </a:lnTo>
                    <a:lnTo>
                      <a:pt x="219043" y="65391"/>
                    </a:lnTo>
                    <a:lnTo>
                      <a:pt x="196003" y="42352"/>
                    </a:lnTo>
                    <a:lnTo>
                      <a:pt x="137219" y="42352"/>
                    </a:lnTo>
                    <a:lnTo>
                      <a:pt x="112147" y="67424"/>
                    </a:lnTo>
                    <a:lnTo>
                      <a:pt x="16094" y="67085"/>
                    </a:lnTo>
                    <a:cubicBezTo>
                      <a:pt x="15247" y="63358"/>
                      <a:pt x="12028" y="60648"/>
                      <a:pt x="8132" y="60648"/>
                    </a:cubicBezTo>
                    <a:cubicBezTo>
                      <a:pt x="3558" y="60648"/>
                      <a:pt x="0" y="64374"/>
                      <a:pt x="0" y="68779"/>
                    </a:cubicBezTo>
                    <a:cubicBezTo>
                      <a:pt x="0" y="73184"/>
                      <a:pt x="3727" y="76911"/>
                      <a:pt x="8132" y="76911"/>
                    </a:cubicBezTo>
                    <a:cubicBezTo>
                      <a:pt x="12028" y="76911"/>
                      <a:pt x="15416" y="74031"/>
                      <a:pt x="16094" y="70304"/>
                    </a:cubicBezTo>
                    <a:lnTo>
                      <a:pt x="112994" y="70643"/>
                    </a:lnTo>
                    <a:lnTo>
                      <a:pt x="113502" y="70643"/>
                    </a:lnTo>
                    <a:lnTo>
                      <a:pt x="138574" y="45740"/>
                    </a:lnTo>
                    <a:lnTo>
                      <a:pt x="194817" y="45740"/>
                    </a:lnTo>
                    <a:lnTo>
                      <a:pt x="216840" y="67763"/>
                    </a:lnTo>
                    <a:lnTo>
                      <a:pt x="207523" y="77080"/>
                    </a:lnTo>
                    <a:lnTo>
                      <a:pt x="87922" y="77080"/>
                    </a:lnTo>
                    <a:cubicBezTo>
                      <a:pt x="87075" y="73353"/>
                      <a:pt x="83856" y="70643"/>
                      <a:pt x="79960" y="70643"/>
                    </a:cubicBezTo>
                    <a:cubicBezTo>
                      <a:pt x="75386" y="70643"/>
                      <a:pt x="71828" y="74369"/>
                      <a:pt x="71828" y="78774"/>
                    </a:cubicBezTo>
                    <a:cubicBezTo>
                      <a:pt x="71828" y="83179"/>
                      <a:pt x="75555" y="86906"/>
                      <a:pt x="79960" y="86906"/>
                    </a:cubicBezTo>
                    <a:cubicBezTo>
                      <a:pt x="84026" y="86906"/>
                      <a:pt x="87244" y="84026"/>
                      <a:pt x="87922" y="80129"/>
                    </a:cubicBezTo>
                    <a:lnTo>
                      <a:pt x="208709" y="80129"/>
                    </a:lnTo>
                    <a:lnTo>
                      <a:pt x="219043" y="69795"/>
                    </a:lnTo>
                    <a:lnTo>
                      <a:pt x="223447" y="74200"/>
                    </a:lnTo>
                    <a:cubicBezTo>
                      <a:pt x="222769" y="75386"/>
                      <a:pt x="222261" y="76911"/>
                      <a:pt x="222261" y="78435"/>
                    </a:cubicBezTo>
                    <a:cubicBezTo>
                      <a:pt x="222261" y="83009"/>
                      <a:pt x="225988" y="86567"/>
                      <a:pt x="230393" y="86567"/>
                    </a:cubicBezTo>
                    <a:cubicBezTo>
                      <a:pt x="234967" y="86567"/>
                      <a:pt x="238524" y="82840"/>
                      <a:pt x="238524" y="78435"/>
                    </a:cubicBezTo>
                    <a:cubicBezTo>
                      <a:pt x="238524" y="74031"/>
                      <a:pt x="234797" y="70304"/>
                      <a:pt x="230393" y="70304"/>
                    </a:cubicBezTo>
                    <a:cubicBezTo>
                      <a:pt x="228699" y="70304"/>
                      <a:pt x="227005" y="70812"/>
                      <a:pt x="225649" y="71828"/>
                    </a:cubicBezTo>
                    <a:lnTo>
                      <a:pt x="221414" y="67593"/>
                    </a:lnTo>
                    <a:lnTo>
                      <a:pt x="237677" y="51330"/>
                    </a:lnTo>
                    <a:lnTo>
                      <a:pt x="246825" y="60478"/>
                    </a:lnTo>
                    <a:lnTo>
                      <a:pt x="305101" y="60478"/>
                    </a:lnTo>
                    <a:lnTo>
                      <a:pt x="314249" y="51330"/>
                    </a:lnTo>
                    <a:lnTo>
                      <a:pt x="330512" y="67593"/>
                    </a:lnTo>
                    <a:lnTo>
                      <a:pt x="326277" y="71828"/>
                    </a:lnTo>
                    <a:cubicBezTo>
                      <a:pt x="324922" y="70812"/>
                      <a:pt x="323228" y="70304"/>
                      <a:pt x="321533" y="70304"/>
                    </a:cubicBezTo>
                    <a:cubicBezTo>
                      <a:pt x="316959" y="70304"/>
                      <a:pt x="313402" y="74031"/>
                      <a:pt x="313402" y="78435"/>
                    </a:cubicBezTo>
                    <a:cubicBezTo>
                      <a:pt x="313402" y="82840"/>
                      <a:pt x="317129" y="86567"/>
                      <a:pt x="321533" y="86567"/>
                    </a:cubicBezTo>
                    <a:cubicBezTo>
                      <a:pt x="325938" y="86567"/>
                      <a:pt x="329665" y="82840"/>
                      <a:pt x="329665" y="78435"/>
                    </a:cubicBezTo>
                    <a:cubicBezTo>
                      <a:pt x="329665" y="76911"/>
                      <a:pt x="329326" y="75555"/>
                      <a:pt x="328479" y="74200"/>
                    </a:cubicBezTo>
                    <a:lnTo>
                      <a:pt x="332884" y="69795"/>
                    </a:lnTo>
                    <a:lnTo>
                      <a:pt x="343217" y="80129"/>
                    </a:lnTo>
                    <a:lnTo>
                      <a:pt x="464004" y="80129"/>
                    </a:lnTo>
                    <a:cubicBezTo>
                      <a:pt x="464682" y="84026"/>
                      <a:pt x="468070" y="86906"/>
                      <a:pt x="471966" y="86906"/>
                    </a:cubicBezTo>
                    <a:cubicBezTo>
                      <a:pt x="476540" y="86906"/>
                      <a:pt x="480098" y="83179"/>
                      <a:pt x="480098" y="78774"/>
                    </a:cubicBezTo>
                    <a:cubicBezTo>
                      <a:pt x="480098" y="74369"/>
                      <a:pt x="476371" y="70643"/>
                      <a:pt x="471966" y="70643"/>
                    </a:cubicBezTo>
                    <a:cubicBezTo>
                      <a:pt x="468070" y="70643"/>
                      <a:pt x="464851" y="73353"/>
                      <a:pt x="464004" y="77080"/>
                    </a:cubicBezTo>
                    <a:lnTo>
                      <a:pt x="344403" y="77080"/>
                    </a:lnTo>
                    <a:lnTo>
                      <a:pt x="335086" y="67763"/>
                    </a:lnTo>
                    <a:lnTo>
                      <a:pt x="357278" y="45570"/>
                    </a:lnTo>
                    <a:lnTo>
                      <a:pt x="413352" y="45570"/>
                    </a:lnTo>
                    <a:lnTo>
                      <a:pt x="437916" y="70134"/>
                    </a:lnTo>
                    <a:lnTo>
                      <a:pt x="438424" y="70473"/>
                    </a:lnTo>
                    <a:lnTo>
                      <a:pt x="535663" y="70134"/>
                    </a:lnTo>
                    <a:cubicBezTo>
                      <a:pt x="536341" y="73861"/>
                      <a:pt x="539729" y="76741"/>
                      <a:pt x="543625" y="76741"/>
                    </a:cubicBezTo>
                    <a:cubicBezTo>
                      <a:pt x="548199" y="76741"/>
                      <a:pt x="551757" y="73014"/>
                      <a:pt x="551757" y="68610"/>
                    </a:cubicBezTo>
                    <a:cubicBezTo>
                      <a:pt x="551757" y="64205"/>
                      <a:pt x="548199" y="60648"/>
                      <a:pt x="543795" y="60648"/>
                    </a:cubicBezTo>
                    <a:close/>
                    <a:moveTo>
                      <a:pt x="543795" y="64374"/>
                    </a:moveTo>
                    <a:cubicBezTo>
                      <a:pt x="546336" y="64374"/>
                      <a:pt x="548199" y="66407"/>
                      <a:pt x="548199" y="68779"/>
                    </a:cubicBezTo>
                    <a:cubicBezTo>
                      <a:pt x="548199" y="71151"/>
                      <a:pt x="546166" y="73184"/>
                      <a:pt x="543795" y="73184"/>
                    </a:cubicBezTo>
                    <a:cubicBezTo>
                      <a:pt x="541254" y="73184"/>
                      <a:pt x="539390" y="71151"/>
                      <a:pt x="539390" y="68779"/>
                    </a:cubicBezTo>
                    <a:cubicBezTo>
                      <a:pt x="539390" y="66407"/>
                      <a:pt x="541254" y="64374"/>
                      <a:pt x="543795" y="64374"/>
                    </a:cubicBezTo>
                    <a:close/>
                    <a:moveTo>
                      <a:pt x="50653" y="42182"/>
                    </a:moveTo>
                    <a:cubicBezTo>
                      <a:pt x="46756" y="42182"/>
                      <a:pt x="43537" y="38964"/>
                      <a:pt x="43537" y="35067"/>
                    </a:cubicBezTo>
                    <a:cubicBezTo>
                      <a:pt x="43537" y="31171"/>
                      <a:pt x="46756" y="27952"/>
                      <a:pt x="50653" y="27952"/>
                    </a:cubicBezTo>
                    <a:cubicBezTo>
                      <a:pt x="54549" y="27952"/>
                      <a:pt x="57768" y="31171"/>
                      <a:pt x="57768" y="35067"/>
                    </a:cubicBezTo>
                    <a:cubicBezTo>
                      <a:pt x="57768" y="38964"/>
                      <a:pt x="54549" y="42182"/>
                      <a:pt x="50653" y="42182"/>
                    </a:cubicBezTo>
                    <a:close/>
                    <a:moveTo>
                      <a:pt x="501274" y="42182"/>
                    </a:moveTo>
                    <a:cubicBezTo>
                      <a:pt x="497377" y="42182"/>
                      <a:pt x="494159" y="38964"/>
                      <a:pt x="494159" y="35067"/>
                    </a:cubicBezTo>
                    <a:cubicBezTo>
                      <a:pt x="494159" y="31171"/>
                      <a:pt x="497377" y="27952"/>
                      <a:pt x="501274" y="27952"/>
                    </a:cubicBezTo>
                    <a:cubicBezTo>
                      <a:pt x="505170" y="27952"/>
                      <a:pt x="508389" y="31171"/>
                      <a:pt x="508389" y="35067"/>
                    </a:cubicBezTo>
                    <a:cubicBezTo>
                      <a:pt x="508389" y="38964"/>
                      <a:pt x="505339" y="42182"/>
                      <a:pt x="501274" y="42182"/>
                    </a:cubicBezTo>
                    <a:close/>
                    <a:moveTo>
                      <a:pt x="248180" y="41166"/>
                    </a:moveTo>
                    <a:lnTo>
                      <a:pt x="303746" y="41166"/>
                    </a:lnTo>
                    <a:lnTo>
                      <a:pt x="311877" y="49297"/>
                    </a:lnTo>
                    <a:lnTo>
                      <a:pt x="303746" y="57429"/>
                    </a:lnTo>
                    <a:lnTo>
                      <a:pt x="248180" y="57429"/>
                    </a:lnTo>
                    <a:lnTo>
                      <a:pt x="240049" y="49297"/>
                    </a:lnTo>
                    <a:lnTo>
                      <a:pt x="248180" y="41166"/>
                    </a:lnTo>
                    <a:close/>
                    <a:moveTo>
                      <a:pt x="246825" y="37778"/>
                    </a:moveTo>
                    <a:lnTo>
                      <a:pt x="237677" y="46926"/>
                    </a:lnTo>
                    <a:lnTo>
                      <a:pt x="217010" y="26258"/>
                    </a:lnTo>
                    <a:lnTo>
                      <a:pt x="237847" y="5421"/>
                    </a:lnTo>
                    <a:lnTo>
                      <a:pt x="313910" y="5421"/>
                    </a:lnTo>
                    <a:lnTo>
                      <a:pt x="334747" y="26258"/>
                    </a:lnTo>
                    <a:lnTo>
                      <a:pt x="314080" y="46926"/>
                    </a:lnTo>
                    <a:lnTo>
                      <a:pt x="304932" y="37778"/>
                    </a:lnTo>
                    <a:lnTo>
                      <a:pt x="246825" y="37778"/>
                    </a:lnTo>
                    <a:close/>
                    <a:moveTo>
                      <a:pt x="8132" y="73353"/>
                    </a:moveTo>
                    <a:cubicBezTo>
                      <a:pt x="5590" y="73353"/>
                      <a:pt x="3727" y="71320"/>
                      <a:pt x="3727" y="68948"/>
                    </a:cubicBezTo>
                    <a:cubicBezTo>
                      <a:pt x="3727" y="66577"/>
                      <a:pt x="5760" y="64544"/>
                      <a:pt x="8132" y="64544"/>
                    </a:cubicBezTo>
                    <a:cubicBezTo>
                      <a:pt x="10673" y="64544"/>
                      <a:pt x="12536" y="66577"/>
                      <a:pt x="12536" y="68948"/>
                    </a:cubicBezTo>
                    <a:cubicBezTo>
                      <a:pt x="12536" y="71320"/>
                      <a:pt x="10673" y="73353"/>
                      <a:pt x="8132" y="73353"/>
                    </a:cubicBezTo>
                    <a:close/>
                  </a:path>
                </a:pathLst>
              </a:custGeom>
              <a:solidFill>
                <a:schemeClr val="bg1">
                  <a:lumMod val="75000"/>
                </a:schemeClr>
              </a:solidFill>
              <a:ln w="1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16" name="Straight Arrow Connector 115">
                <a:extLst>
                  <a:ext uri="{FF2B5EF4-FFF2-40B4-BE49-F238E27FC236}">
                    <a16:creationId xmlns:a16="http://schemas.microsoft.com/office/drawing/2014/main" id="{985C5416-490D-4EE8-8A20-B1E17B1E955D}"/>
                  </a:ext>
                  <a:ext uri="{C183D7F6-B498-43B3-948B-1728B52AA6E4}">
                    <adec:decorative xmlns:adec="http://schemas.microsoft.com/office/drawing/2017/decorative" val="1"/>
                  </a:ext>
                </a:extLst>
              </p:cNvPr>
              <p:cNvCxnSpPr>
                <a:cxnSpLocks/>
              </p:cNvCxnSpPr>
              <p:nvPr/>
            </p:nvCxnSpPr>
            <p:spPr>
              <a:xfrm rot="1800000">
                <a:off x="4564108" y="2820759"/>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C018AB0-C4E8-447C-A1FD-EC97999424D6}"/>
                  </a:ext>
                  <a:ext uri="{C183D7F6-B498-43B3-948B-1728B52AA6E4}">
                    <adec:decorative xmlns:adec="http://schemas.microsoft.com/office/drawing/2017/decorative" val="1"/>
                  </a:ext>
                </a:extLst>
              </p:cNvPr>
              <p:cNvCxnSpPr>
                <a:cxnSpLocks/>
              </p:cNvCxnSpPr>
              <p:nvPr/>
            </p:nvCxnSpPr>
            <p:spPr>
              <a:xfrm rot="1800000" flipH="1">
                <a:off x="4503382" y="2925940"/>
                <a:ext cx="414624" cy="0"/>
              </a:xfrm>
              <a:prstGeom prst="straightConnector1">
                <a:avLst/>
              </a:prstGeom>
              <a:ln w="6350">
                <a:solidFill>
                  <a:schemeClr val="accent1"/>
                </a:solidFill>
                <a:prstDash val="sysDot"/>
                <a:headEnd type="none" w="sm" len="sm"/>
                <a:tailEnd type="arrow" w="sm" len="sm"/>
              </a:ln>
            </p:spPr>
            <p:style>
              <a:lnRef idx="1">
                <a:schemeClr val="accent1"/>
              </a:lnRef>
              <a:fillRef idx="0">
                <a:schemeClr val="accent1"/>
              </a:fillRef>
              <a:effectRef idx="0">
                <a:schemeClr val="accent1"/>
              </a:effectRef>
              <a:fontRef idx="minor">
                <a:schemeClr val="tx1"/>
              </a:fontRef>
            </p:style>
          </p:cxnSp>
        </p:grpSp>
      </p:grpSp>
      <p:sp>
        <p:nvSpPr>
          <p:cNvPr id="133" name="Title 4">
            <a:extLst>
              <a:ext uri="{FF2B5EF4-FFF2-40B4-BE49-F238E27FC236}">
                <a16:creationId xmlns:a16="http://schemas.microsoft.com/office/drawing/2014/main" id="{C8336202-83F8-44F9-9D81-5779912FE3ED}"/>
              </a:ext>
            </a:extLst>
          </p:cNvPr>
          <p:cNvSpPr txBox="1">
            <a:spLocks/>
          </p:cNvSpPr>
          <p:nvPr/>
        </p:nvSpPr>
        <p:spPr>
          <a:xfrm>
            <a:off x="4176023" y="5492458"/>
            <a:ext cx="3839956" cy="548640"/>
          </a:xfrm>
          <a:prstGeom prst="rect">
            <a:avLst/>
          </a:prstGeom>
          <a:noFill/>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j-ea"/>
                <a:cs typeface="Segoe UI Semibold" panose="020B0702040204020203" pitchFamily="34" charset="0"/>
              </a:rPr>
              <a:t>Data is coming out of everything and is a source of deeper insight</a:t>
            </a:r>
          </a:p>
        </p:txBody>
      </p:sp>
      <p:sp>
        <p:nvSpPr>
          <p:cNvPr id="134" name="Rectangle 133">
            <a:extLst>
              <a:ext uri="{FF2B5EF4-FFF2-40B4-BE49-F238E27FC236}">
                <a16:creationId xmlns:a16="http://schemas.microsoft.com/office/drawing/2014/main" id="{43D9E505-8F2D-4FBC-BCE8-88B2BF7A88D0}"/>
              </a:ext>
            </a:extLst>
          </p:cNvPr>
          <p:cNvSpPr>
            <a:spLocks/>
          </p:cNvSpPr>
          <p:nvPr/>
        </p:nvSpPr>
        <p:spPr>
          <a:xfrm>
            <a:off x="3873255" y="6117950"/>
            <a:ext cx="794798" cy="245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Suppliers</a:t>
            </a:r>
          </a:p>
        </p:txBody>
      </p:sp>
      <p:sp>
        <p:nvSpPr>
          <p:cNvPr id="135" name="Rectangle 134">
            <a:extLst>
              <a:ext uri="{FF2B5EF4-FFF2-40B4-BE49-F238E27FC236}">
                <a16:creationId xmlns:a16="http://schemas.microsoft.com/office/drawing/2014/main" id="{A4690DFC-6CBD-4895-A624-8C7D28A38F7F}"/>
              </a:ext>
            </a:extLst>
          </p:cNvPr>
          <p:cNvSpPr/>
          <p:nvPr/>
        </p:nvSpPr>
        <p:spPr>
          <a:xfrm>
            <a:off x="7439032" y="6117950"/>
            <a:ext cx="933103" cy="245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Customers</a:t>
            </a:r>
          </a:p>
        </p:txBody>
      </p:sp>
      <p:sp>
        <p:nvSpPr>
          <p:cNvPr id="136" name="Arrow: Pentagon 135">
            <a:extLst>
              <a:ext uri="{FF2B5EF4-FFF2-40B4-BE49-F238E27FC236}">
                <a16:creationId xmlns:a16="http://schemas.microsoft.com/office/drawing/2014/main" id="{53A7C6AE-5EF7-4854-9309-B8ABE3CC92B3}"/>
              </a:ext>
            </a:extLst>
          </p:cNvPr>
          <p:cNvSpPr/>
          <p:nvPr/>
        </p:nvSpPr>
        <p:spPr bwMode="auto">
          <a:xfrm>
            <a:off x="8991599" y="1659015"/>
            <a:ext cx="3162393" cy="672073"/>
          </a:xfrm>
          <a:prstGeom prst="homePlate">
            <a:avLst>
              <a:gd name="adj" fmla="val 29400"/>
            </a:avLst>
          </a:prstGeom>
          <a:gradFill>
            <a:gsLst>
              <a:gs pos="100000">
                <a:schemeClr val="tx2">
                  <a:lumMod val="20000"/>
                  <a:lumOff val="80000"/>
                </a:schemeClr>
              </a:gs>
              <a:gs pos="4000">
                <a:schemeClr val="tx2">
                  <a:lumMod val="75000"/>
                </a:schemeClr>
              </a:gs>
            </a:gsLst>
            <a:lin ang="0" scaled="1"/>
          </a:gradFill>
          <a:ln w="19050" cap="flat" cmpd="sng" algn="ctr">
            <a:noFill/>
            <a:prstDash val="solid"/>
            <a:round/>
            <a:headEnd type="none" w="med" len="med"/>
            <a:tailEnd type="none" w="med" len="med"/>
          </a:ln>
          <a:effectLst>
            <a:outerShdw blurRad="50800" algn="ctr" rotWithShape="0">
              <a:schemeClr val="bg1">
                <a:lumMod val="65000"/>
                <a:alpha val="25000"/>
              </a:schemeClr>
            </a:outerShdw>
          </a:effectLst>
        </p:spPr>
        <p:txBody>
          <a:bodyPr vert="horz" wrap="square" lIns="1097280" tIns="0" rIns="0" bIns="0" numCol="2" rtlCol="0" anchor="ctr" anchorCtr="0" compatLnSpc="1">
            <a:prstTxWarp prst="textNoShape">
              <a:avLst/>
            </a:prstTxWarp>
            <a:noAutofit/>
          </a:bodyPr>
          <a:lstStyle/>
          <a:p>
            <a:pPr marL="177800" marR="0" lvl="0" indent="0" algn="ctr" defTabSz="914400" rtl="0" eaLnBrk="0" fontAlgn="base" latinLnBrk="0" hangingPunct="0">
              <a:lnSpc>
                <a:spcPct val="100000"/>
              </a:lnSpc>
              <a:spcBef>
                <a:spcPts val="600"/>
              </a:spcBef>
              <a:spcAft>
                <a:spcPct val="0"/>
              </a:spcAft>
              <a:buClr>
                <a:srgbClr val="243A5E"/>
              </a:buClr>
              <a:buSzPct val="100000"/>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To…</a:t>
            </a:r>
            <a:endParaRPr kumimoji="0" lang="en-IN" sz="20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37" name="Picture 136" descr="A robotic hand interacting with a touchscreen interface">
            <a:extLst>
              <a:ext uri="{FF2B5EF4-FFF2-40B4-BE49-F238E27FC236}">
                <a16:creationId xmlns:a16="http://schemas.microsoft.com/office/drawing/2014/main" id="{E85E35BB-DEB6-46AE-8092-A270E097706A}"/>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9533697" y="2727690"/>
            <a:ext cx="1913140" cy="1913138"/>
          </a:xfrm>
          <a:custGeom>
            <a:avLst/>
            <a:gdLst>
              <a:gd name="connsiteX0" fmla="*/ 1145666 w 2291332"/>
              <a:gd name="connsiteY0" fmla="*/ 0 h 2291330"/>
              <a:gd name="connsiteX1" fmla="*/ 2291332 w 2291332"/>
              <a:gd name="connsiteY1" fmla="*/ 1145665 h 2291330"/>
              <a:gd name="connsiteX2" fmla="*/ 1145666 w 2291332"/>
              <a:gd name="connsiteY2" fmla="*/ 2291330 h 2291330"/>
              <a:gd name="connsiteX3" fmla="*/ 0 w 2291332"/>
              <a:gd name="connsiteY3" fmla="*/ 1145665 h 2291330"/>
              <a:gd name="connsiteX4" fmla="*/ 1145666 w 2291332"/>
              <a:gd name="connsiteY4" fmla="*/ 0 h 229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332" h="2291330">
                <a:moveTo>
                  <a:pt x="1145666" y="0"/>
                </a:moveTo>
                <a:cubicBezTo>
                  <a:pt x="1778400" y="0"/>
                  <a:pt x="2291332" y="512932"/>
                  <a:pt x="2291332" y="1145665"/>
                </a:cubicBezTo>
                <a:cubicBezTo>
                  <a:pt x="2291332" y="1778398"/>
                  <a:pt x="1778400" y="2291330"/>
                  <a:pt x="1145666" y="2291330"/>
                </a:cubicBezTo>
                <a:cubicBezTo>
                  <a:pt x="512932" y="2291330"/>
                  <a:pt x="0" y="1778398"/>
                  <a:pt x="0" y="1145665"/>
                </a:cubicBezTo>
                <a:cubicBezTo>
                  <a:pt x="0" y="512932"/>
                  <a:pt x="512932" y="0"/>
                  <a:pt x="1145666" y="0"/>
                </a:cubicBezTo>
                <a:close/>
              </a:path>
            </a:pathLst>
          </a:custGeom>
          <a:solidFill>
            <a:schemeClr val="bg1"/>
          </a:solidFill>
          <a:ln w="28575" cap="flat" cmpd="sng" algn="ctr">
            <a:solidFill>
              <a:schemeClr val="bg1"/>
            </a:solidFill>
            <a:prstDash val="solid"/>
            <a:round/>
            <a:headEnd type="none" w="med" len="med"/>
            <a:tailEnd type="none" w="med" len="med"/>
          </a:ln>
          <a:effectLst>
            <a:outerShdw blurRad="63500" algn="ctr" rotWithShape="0">
              <a:schemeClr val="bg1">
                <a:lumMod val="65000"/>
                <a:alpha val="40000"/>
              </a:schemeClr>
            </a:outerShdw>
          </a:effectLst>
        </p:spPr>
      </p:pic>
      <p:sp>
        <p:nvSpPr>
          <p:cNvPr id="138" name="Rectangle 137">
            <a:extLst>
              <a:ext uri="{FF2B5EF4-FFF2-40B4-BE49-F238E27FC236}">
                <a16:creationId xmlns:a16="http://schemas.microsoft.com/office/drawing/2014/main" id="{25D84A53-21E1-4D09-84D5-19EE83C06099}"/>
              </a:ext>
            </a:extLst>
          </p:cNvPr>
          <p:cNvSpPr/>
          <p:nvPr/>
        </p:nvSpPr>
        <p:spPr>
          <a:xfrm>
            <a:off x="9385927" y="4821435"/>
            <a:ext cx="2208681"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An intelligent, predictive, and automated process</a:t>
            </a:r>
          </a:p>
        </p:txBody>
      </p:sp>
    </p:spTree>
    <p:custDataLst>
      <p:tags r:id="rId1"/>
    </p:custDataLst>
    <p:extLst>
      <p:ext uri="{BB962C8B-B14F-4D97-AF65-F5344CB8AC3E}">
        <p14:creationId xmlns:p14="http://schemas.microsoft.com/office/powerpoint/2010/main" val="1679867497"/>
      </p:ext>
    </p:extLst>
  </p:cSld>
  <p:clrMapOvr>
    <a:masterClrMapping/>
  </p:clrMapOvr>
  <p:transition advTm="3098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500"/>
                                        <p:tgtEl>
                                          <p:spTgt spid="1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750"/>
                                        <p:tgtEl>
                                          <p:spTgt spid="72"/>
                                        </p:tgtEl>
                                      </p:cBhvr>
                                    </p:animEffect>
                                  </p:childTnLst>
                                </p:cTn>
                              </p:par>
                              <p:par>
                                <p:cTn id="28" presetID="22" presetClass="entr" presetSubtype="8"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750"/>
                                        <p:tgtEl>
                                          <p:spTgt spid="7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75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6"/>
                                        </p:tgtEl>
                                        <p:attrNameLst>
                                          <p:attrName>style.visibility</p:attrName>
                                        </p:attrNameLst>
                                      </p:cBhvr>
                                      <p:to>
                                        <p:strVal val="visible"/>
                                      </p:to>
                                    </p:set>
                                    <p:animEffect transition="in" filter="wipe(left)">
                                      <p:cBhvr>
                                        <p:cTn id="38" dur="750"/>
                                        <p:tgtEl>
                                          <p:spTgt spid="136"/>
                                        </p:tgtEl>
                                      </p:cBhvr>
                                    </p:animEffect>
                                  </p:childTnLst>
                                </p:cTn>
                              </p:par>
                              <p:par>
                                <p:cTn id="39" presetID="22" presetClass="entr" presetSubtype="8"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wipe(left)">
                                      <p:cBhvr>
                                        <p:cTn id="41" dur="750"/>
                                        <p:tgtEl>
                                          <p:spTgt spid="13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wipe(left)">
                                      <p:cBhvr>
                                        <p:cTn id="44" dur="7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4" grpId="0"/>
      <p:bldP spid="75" grpId="0"/>
      <p:bldP spid="133" grpId="0"/>
      <p:bldP spid="134" grpId="0"/>
      <p:bldP spid="135" grpId="0"/>
      <p:bldP spid="136" grpId="0" animBg="1"/>
      <p:bldP spid="1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14F6FC34-B4CF-4122-B99D-53D21F8455AE}"/>
              </a:ext>
            </a:extLst>
          </p:cNvPr>
          <p:cNvSpPr>
            <a:spLocks noGrp="1"/>
          </p:cNvSpPr>
          <p:nvPr>
            <p:ph type="title"/>
          </p:nvPr>
        </p:nvSpPr>
        <p:spPr>
          <a:xfrm>
            <a:off x="442278" y="126338"/>
            <a:ext cx="11018520" cy="492443"/>
          </a:xfrm>
        </p:spPr>
        <p:txBody>
          <a:bodyPr/>
          <a:lstStyle/>
          <a:p>
            <a:r>
              <a:rPr lang="en-US" sz="3200" dirty="0"/>
              <a:t>Top challenges driving our New Reality</a:t>
            </a:r>
          </a:p>
        </p:txBody>
      </p:sp>
      <p:pic>
        <p:nvPicPr>
          <p:cNvPr id="50" name="Graphic 49">
            <a:extLst>
              <a:ext uri="{FF2B5EF4-FFF2-40B4-BE49-F238E27FC236}">
                <a16:creationId xmlns:a16="http://schemas.microsoft.com/office/drawing/2014/main" id="{8673BCE0-93E6-45AF-9EC2-46D7C4091A26}"/>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915605" y="1498600"/>
            <a:ext cx="868680" cy="870766"/>
          </a:xfrm>
          <a:prstGeom prst="rect">
            <a:avLst/>
          </a:prstGeom>
        </p:spPr>
      </p:pic>
      <p:pic>
        <p:nvPicPr>
          <p:cNvPr id="51" name="Graphic 50">
            <a:extLst>
              <a:ext uri="{FF2B5EF4-FFF2-40B4-BE49-F238E27FC236}">
                <a16:creationId xmlns:a16="http://schemas.microsoft.com/office/drawing/2014/main" id="{95400D51-DA34-49D3-B231-C3A5A8F4F042}"/>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664158" y="1492334"/>
            <a:ext cx="868680" cy="870766"/>
          </a:xfrm>
          <a:prstGeom prst="rect">
            <a:avLst/>
          </a:prstGeom>
        </p:spPr>
      </p:pic>
      <p:pic>
        <p:nvPicPr>
          <p:cNvPr id="54" name="Graphic 53">
            <a:extLst>
              <a:ext uri="{FF2B5EF4-FFF2-40B4-BE49-F238E27FC236}">
                <a16:creationId xmlns:a16="http://schemas.microsoft.com/office/drawing/2014/main" id="{C5D91886-785E-4C85-BB34-6983160A27FF}"/>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412711" y="1498600"/>
            <a:ext cx="868680" cy="870766"/>
          </a:xfrm>
          <a:prstGeom prst="rect">
            <a:avLst/>
          </a:prstGeom>
        </p:spPr>
      </p:pic>
      <p:sp>
        <p:nvSpPr>
          <p:cNvPr id="55" name="Rectangle 54">
            <a:extLst>
              <a:ext uri="{FF2B5EF4-FFF2-40B4-BE49-F238E27FC236}">
                <a16:creationId xmlns:a16="http://schemas.microsoft.com/office/drawing/2014/main" id="{11604BD2-F5B5-4440-95F3-91F474314A89}"/>
              </a:ext>
              <a:ext uri="{C183D7F6-B498-43B3-948B-1728B52AA6E4}">
                <adec:decorative xmlns:adec="http://schemas.microsoft.com/office/drawing/2017/decorative" val="1"/>
              </a:ext>
            </a:extLst>
          </p:cNvPr>
          <p:cNvSpPr/>
          <p:nvPr/>
        </p:nvSpPr>
        <p:spPr bwMode="auto">
          <a:xfrm>
            <a:off x="0" y="5463690"/>
            <a:ext cx="12192000" cy="1421524"/>
          </a:xfrm>
          <a:prstGeom prst="rect">
            <a:avLst/>
          </a:prstGeom>
          <a:gradFill flip="none" rotWithShape="1">
            <a:gsLst>
              <a:gs pos="0">
                <a:schemeClr val="tx2">
                  <a:lumMod val="20000"/>
                  <a:lumOff val="80000"/>
                </a:schemeClr>
              </a:gs>
              <a:gs pos="74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477D09FA-4DDE-4D4D-A727-FBD8F9AC6E1C}"/>
              </a:ext>
              <a:ext uri="{C183D7F6-B498-43B3-948B-1728B52AA6E4}">
                <adec:decorative xmlns:adec="http://schemas.microsoft.com/office/drawing/2017/decorative" val="1"/>
              </a:ext>
            </a:extLst>
          </p:cNvPr>
          <p:cNvSpPr/>
          <p:nvPr/>
        </p:nvSpPr>
        <p:spPr bwMode="auto">
          <a:xfrm>
            <a:off x="0" y="4169225"/>
            <a:ext cx="12191999" cy="131651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57" name="Group 56">
            <a:extLst>
              <a:ext uri="{FF2B5EF4-FFF2-40B4-BE49-F238E27FC236}">
                <a16:creationId xmlns:a16="http://schemas.microsoft.com/office/drawing/2014/main" id="{161ABD60-9BA1-49AD-B9D2-EE0C1E45AF28}"/>
              </a:ext>
              <a:ext uri="{C183D7F6-B498-43B3-948B-1728B52AA6E4}">
                <adec:decorative xmlns:adec="http://schemas.microsoft.com/office/drawing/2017/decorative" val="1"/>
              </a:ext>
            </a:extLst>
          </p:cNvPr>
          <p:cNvGrpSpPr/>
          <p:nvPr/>
        </p:nvGrpSpPr>
        <p:grpSpPr>
          <a:xfrm>
            <a:off x="4224222" y="1338184"/>
            <a:ext cx="0" cy="4134510"/>
            <a:chOff x="4224222" y="1338184"/>
            <a:chExt cx="0" cy="4134510"/>
          </a:xfrm>
        </p:grpSpPr>
        <p:cxnSp>
          <p:nvCxnSpPr>
            <p:cNvPr id="58" name="Straight Connector 57">
              <a:extLst>
                <a:ext uri="{FF2B5EF4-FFF2-40B4-BE49-F238E27FC236}">
                  <a16:creationId xmlns:a16="http://schemas.microsoft.com/office/drawing/2014/main" id="{10A810BD-35E8-4E79-8B9A-A73913C64052}"/>
                </a:ext>
                <a:ext uri="{C183D7F6-B498-43B3-948B-1728B52AA6E4}">
                  <adec:decorative xmlns:adec="http://schemas.microsoft.com/office/drawing/2017/decorative" val="1"/>
                </a:ext>
              </a:extLst>
            </p:cNvPr>
            <p:cNvCxnSpPr>
              <a:cxnSpLocks/>
            </p:cNvCxnSpPr>
            <p:nvPr/>
          </p:nvCxnSpPr>
          <p:spPr>
            <a:xfrm>
              <a:off x="4224222" y="1338184"/>
              <a:ext cx="0" cy="2788920"/>
            </a:xfrm>
            <a:prstGeom prst="line">
              <a:avLst/>
            </a:prstGeom>
            <a:solidFill>
              <a:schemeClr val="bg1"/>
            </a:solidFill>
            <a:ln w="12700">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1" name="Straight Connector 60">
              <a:extLst>
                <a:ext uri="{FF2B5EF4-FFF2-40B4-BE49-F238E27FC236}">
                  <a16:creationId xmlns:a16="http://schemas.microsoft.com/office/drawing/2014/main" id="{5B966918-C5B6-4EC0-8D4A-2BEB63118D10}"/>
                </a:ext>
                <a:ext uri="{C183D7F6-B498-43B3-948B-1728B52AA6E4}">
                  <adec:decorative xmlns:adec="http://schemas.microsoft.com/office/drawing/2017/decorative" val="1"/>
                </a:ext>
              </a:extLst>
            </p:cNvPr>
            <p:cNvCxnSpPr>
              <a:cxnSpLocks/>
            </p:cNvCxnSpPr>
            <p:nvPr/>
          </p:nvCxnSpPr>
          <p:spPr>
            <a:xfrm>
              <a:off x="4224222" y="4248149"/>
              <a:ext cx="0" cy="1224545"/>
            </a:xfrm>
            <a:prstGeom prst="line">
              <a:avLst/>
            </a:prstGeom>
            <a:solidFill>
              <a:schemeClr val="bg1"/>
            </a:solidFill>
            <a:ln w="12700">
              <a:solidFill>
                <a:schemeClr val="tx2">
                  <a:lumMod val="40000"/>
                  <a:lumOff val="60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62" name="Group 61">
            <a:extLst>
              <a:ext uri="{FF2B5EF4-FFF2-40B4-BE49-F238E27FC236}">
                <a16:creationId xmlns:a16="http://schemas.microsoft.com/office/drawing/2014/main" id="{8A21B177-6AC2-4D7A-8EA4-BC704D244A68}"/>
              </a:ext>
              <a:ext uri="{C183D7F6-B498-43B3-948B-1728B52AA6E4}">
                <adec:decorative xmlns:adec="http://schemas.microsoft.com/office/drawing/2017/decorative" val="1"/>
              </a:ext>
            </a:extLst>
          </p:cNvPr>
          <p:cNvGrpSpPr/>
          <p:nvPr/>
        </p:nvGrpSpPr>
        <p:grpSpPr>
          <a:xfrm>
            <a:off x="7972775" y="1372262"/>
            <a:ext cx="0" cy="4113476"/>
            <a:chOff x="7972775" y="1372262"/>
            <a:chExt cx="0" cy="4113476"/>
          </a:xfrm>
        </p:grpSpPr>
        <p:cxnSp>
          <p:nvCxnSpPr>
            <p:cNvPr id="63" name="Straight Connector 62">
              <a:extLst>
                <a:ext uri="{FF2B5EF4-FFF2-40B4-BE49-F238E27FC236}">
                  <a16:creationId xmlns:a16="http://schemas.microsoft.com/office/drawing/2014/main" id="{D56EF506-3C69-448F-921C-81D58949B69A}"/>
                </a:ext>
                <a:ext uri="{C183D7F6-B498-43B3-948B-1728B52AA6E4}">
                  <adec:decorative xmlns:adec="http://schemas.microsoft.com/office/drawing/2017/decorative" val="1"/>
                </a:ext>
              </a:extLst>
            </p:cNvPr>
            <p:cNvCxnSpPr>
              <a:cxnSpLocks/>
            </p:cNvCxnSpPr>
            <p:nvPr/>
          </p:nvCxnSpPr>
          <p:spPr>
            <a:xfrm>
              <a:off x="7972775" y="1372262"/>
              <a:ext cx="0" cy="2788920"/>
            </a:xfrm>
            <a:prstGeom prst="line">
              <a:avLst/>
            </a:prstGeom>
            <a:solidFill>
              <a:schemeClr val="bg1"/>
            </a:solidFill>
            <a:ln w="12700">
              <a:solidFill>
                <a:schemeClr val="bg1">
                  <a:lumMod val="7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4" name="Straight Connector 63">
              <a:extLst>
                <a:ext uri="{FF2B5EF4-FFF2-40B4-BE49-F238E27FC236}">
                  <a16:creationId xmlns:a16="http://schemas.microsoft.com/office/drawing/2014/main" id="{4D8FA2D0-3BE1-4BC3-BFF6-5081BBEFDAE7}"/>
                </a:ext>
                <a:ext uri="{C183D7F6-B498-43B3-948B-1728B52AA6E4}">
                  <adec:decorative xmlns:adec="http://schemas.microsoft.com/office/drawing/2017/decorative" val="1"/>
                </a:ext>
              </a:extLst>
            </p:cNvPr>
            <p:cNvCxnSpPr>
              <a:cxnSpLocks/>
            </p:cNvCxnSpPr>
            <p:nvPr/>
          </p:nvCxnSpPr>
          <p:spPr>
            <a:xfrm>
              <a:off x="7972775" y="4261193"/>
              <a:ext cx="0" cy="1224545"/>
            </a:xfrm>
            <a:prstGeom prst="line">
              <a:avLst/>
            </a:prstGeom>
            <a:solidFill>
              <a:schemeClr val="bg1"/>
            </a:solidFill>
            <a:ln w="12700">
              <a:solidFill>
                <a:schemeClr val="tx2">
                  <a:lumMod val="40000"/>
                  <a:lumOff val="60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65" name="Org_ECA6" title="Icon of three boxes in a bracket chart">
            <a:extLst>
              <a:ext uri="{FF2B5EF4-FFF2-40B4-BE49-F238E27FC236}">
                <a16:creationId xmlns:a16="http://schemas.microsoft.com/office/drawing/2014/main" id="{E9C64C54-F966-48DF-977E-A18514C4645B}"/>
              </a:ext>
            </a:extLst>
          </p:cNvPr>
          <p:cNvSpPr>
            <a:spLocks noChangeAspect="1" noEditPoints="1"/>
          </p:cNvSpPr>
          <p:nvPr/>
        </p:nvSpPr>
        <p:spPr bwMode="auto">
          <a:xfrm>
            <a:off x="2128450" y="1712379"/>
            <a:ext cx="442992" cy="443208"/>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66" name="TextBox 65">
            <a:extLst>
              <a:ext uri="{FF2B5EF4-FFF2-40B4-BE49-F238E27FC236}">
                <a16:creationId xmlns:a16="http://schemas.microsoft.com/office/drawing/2014/main" id="{B1C33353-E0C3-4FD4-BAF0-9D756316A6D1}"/>
              </a:ext>
            </a:extLst>
          </p:cNvPr>
          <p:cNvSpPr txBox="1"/>
          <p:nvPr/>
        </p:nvSpPr>
        <p:spPr>
          <a:xfrm>
            <a:off x="584201" y="2455940"/>
            <a:ext cx="3531489" cy="584775"/>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43A5E"/>
                </a:solidFill>
                <a:effectLst/>
                <a:uLnTx/>
                <a:uFillTx/>
                <a:latin typeface="Segoe UI Semibold"/>
                <a:ea typeface="+mn-ea"/>
                <a:cs typeface="+mn-cs"/>
              </a:rPr>
              <a:t>Difficulty connecting with</a:t>
            </a:r>
            <a:br>
              <a:rPr kumimoji="0" lang="en-US" sz="1600" b="0" i="0" u="none" strike="noStrike" kern="0" cap="none" spc="0" normalizeH="0" baseline="0" noProof="0">
                <a:ln>
                  <a:noFill/>
                </a:ln>
                <a:solidFill>
                  <a:srgbClr val="243A5E"/>
                </a:solidFill>
                <a:effectLst/>
                <a:uLnTx/>
                <a:uFillTx/>
                <a:latin typeface="Segoe UI Semibold"/>
                <a:ea typeface="+mn-ea"/>
                <a:cs typeface="+mn-cs"/>
              </a:rPr>
            </a:br>
            <a:r>
              <a:rPr kumimoji="0" lang="en-US" sz="1600" b="0" i="0" u="none" strike="noStrike" kern="0" cap="none" spc="0" normalizeH="0" baseline="0" noProof="0">
                <a:ln>
                  <a:noFill/>
                </a:ln>
                <a:solidFill>
                  <a:srgbClr val="243A5E"/>
                </a:solidFill>
                <a:effectLst/>
                <a:uLnTx/>
                <a:uFillTx/>
                <a:latin typeface="Segoe UI Semibold"/>
                <a:ea typeface="+mn-ea"/>
                <a:cs typeface="+mn-cs"/>
              </a:rPr>
              <a:t>people and information</a:t>
            </a:r>
          </a:p>
        </p:txBody>
      </p:sp>
      <p:sp>
        <p:nvSpPr>
          <p:cNvPr id="67" name="TextBox 66">
            <a:extLst>
              <a:ext uri="{FF2B5EF4-FFF2-40B4-BE49-F238E27FC236}">
                <a16:creationId xmlns:a16="http://schemas.microsoft.com/office/drawing/2014/main" id="{2F561F9A-8176-4884-8B71-9A37891A2E5D}"/>
              </a:ext>
            </a:extLst>
          </p:cNvPr>
          <p:cNvSpPr txBox="1"/>
          <p:nvPr/>
        </p:nvSpPr>
        <p:spPr>
          <a:xfrm>
            <a:off x="586106" y="3157141"/>
            <a:ext cx="3529584"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Pct val="140000"/>
              <a:buFontTx/>
              <a:buNone/>
              <a:tabLst/>
              <a:defRPr/>
            </a:pPr>
            <a:r>
              <a:rPr kumimoji="0" lang="en-US" sz="1200" b="0" i="0" u="none" strike="noStrike" kern="0" cap="none" spc="0" normalizeH="0" baseline="0" noProof="0" dirty="0">
                <a:ln>
                  <a:noFill/>
                </a:ln>
                <a:solidFill>
                  <a:srgbClr val="000000"/>
                </a:solidFill>
                <a:effectLst/>
                <a:uLnTx/>
                <a:uFillTx/>
                <a:latin typeface="Segoe UI"/>
                <a:ea typeface="+mn-ea"/>
                <a:cs typeface="Segoe UI Semibold" panose="020B0702040204020203" pitchFamily="34" charset="0"/>
              </a:rPr>
              <a:t>Infectious agents do not respect boundaries. Cannot afford to curtail care with every shock. Need central observability and connect all elements of computability. </a:t>
            </a:r>
          </a:p>
        </p:txBody>
      </p:sp>
      <p:sp>
        <p:nvSpPr>
          <p:cNvPr id="71" name="TextBox 70">
            <a:extLst>
              <a:ext uri="{FF2B5EF4-FFF2-40B4-BE49-F238E27FC236}">
                <a16:creationId xmlns:a16="http://schemas.microsoft.com/office/drawing/2014/main" id="{C4C98A59-C095-49CC-8E81-399E1F622096}"/>
              </a:ext>
            </a:extLst>
          </p:cNvPr>
          <p:cNvSpPr txBox="1"/>
          <p:nvPr/>
        </p:nvSpPr>
        <p:spPr>
          <a:xfrm>
            <a:off x="586106" y="4535094"/>
            <a:ext cx="352958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Redefining connections and the new age of the ecosystem</a:t>
            </a: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73" name="Graphic 2" descr="Icon of a stop watch">
            <a:extLst>
              <a:ext uri="{FF2B5EF4-FFF2-40B4-BE49-F238E27FC236}">
                <a16:creationId xmlns:a16="http://schemas.microsoft.com/office/drawing/2014/main" id="{34343830-6FF6-4594-822F-E126F8B273D2}"/>
              </a:ext>
            </a:extLst>
          </p:cNvPr>
          <p:cNvSpPr/>
          <p:nvPr/>
        </p:nvSpPr>
        <p:spPr>
          <a:xfrm>
            <a:off x="5845509" y="1698248"/>
            <a:ext cx="505980" cy="471470"/>
          </a:xfrm>
          <a:custGeom>
            <a:avLst/>
            <a:gdLst>
              <a:gd name="connsiteX0" fmla="*/ 84106 w 322611"/>
              <a:gd name="connsiteY0" fmla="*/ 237268 h 300608"/>
              <a:gd name="connsiteX1" fmla="*/ 66580 w 322611"/>
              <a:gd name="connsiteY1" fmla="*/ 172593 h 300608"/>
              <a:gd name="connsiteX2" fmla="*/ 194596 w 322611"/>
              <a:gd name="connsiteY2" fmla="*/ 44577 h 300608"/>
              <a:gd name="connsiteX3" fmla="*/ 322612 w 322611"/>
              <a:gd name="connsiteY3" fmla="*/ 172593 h 300608"/>
              <a:gd name="connsiteX4" fmla="*/ 194596 w 322611"/>
              <a:gd name="connsiteY4" fmla="*/ 300609 h 300608"/>
              <a:gd name="connsiteX5" fmla="*/ 26765 w 322611"/>
              <a:gd name="connsiteY5" fmla="*/ 136589 h 300608"/>
              <a:gd name="connsiteX6" fmla="*/ 94869 w 322611"/>
              <a:gd name="connsiteY6" fmla="*/ 136589 h 300608"/>
              <a:gd name="connsiteX7" fmla="*/ 26765 w 322611"/>
              <a:gd name="connsiteY7" fmla="*/ 219932 h 300608"/>
              <a:gd name="connsiteX8" fmla="*/ 94869 w 322611"/>
              <a:gd name="connsiteY8" fmla="*/ 219932 h 300608"/>
              <a:gd name="connsiteX9" fmla="*/ 0 w 322611"/>
              <a:gd name="connsiteY9" fmla="*/ 183452 h 300608"/>
              <a:gd name="connsiteX10" fmla="*/ 94869 w 322611"/>
              <a:gd name="connsiteY10" fmla="*/ 183452 h 300608"/>
              <a:gd name="connsiteX11" fmla="*/ 220218 w 322611"/>
              <a:gd name="connsiteY11" fmla="*/ 176784 h 300608"/>
              <a:gd name="connsiteX12" fmla="*/ 194977 w 322611"/>
              <a:gd name="connsiteY12" fmla="*/ 151543 h 300608"/>
              <a:gd name="connsiteX13" fmla="*/ 169736 w 322611"/>
              <a:gd name="connsiteY13" fmla="*/ 176784 h 300608"/>
              <a:gd name="connsiteX14" fmla="*/ 194977 w 322611"/>
              <a:gd name="connsiteY14" fmla="*/ 202025 h 300608"/>
              <a:gd name="connsiteX15" fmla="*/ 220218 w 322611"/>
              <a:gd name="connsiteY15" fmla="*/ 176784 h 300608"/>
              <a:gd name="connsiteX16" fmla="*/ 218027 w 322611"/>
              <a:gd name="connsiteY16" fmla="*/ 161354 h 300608"/>
              <a:gd name="connsiteX17" fmla="*/ 282512 w 322611"/>
              <a:gd name="connsiteY17" fmla="*/ 121253 h 300608"/>
              <a:gd name="connsiteX18" fmla="*/ 194501 w 322611"/>
              <a:gd name="connsiteY18" fmla="*/ 279368 h 300608"/>
              <a:gd name="connsiteX19" fmla="*/ 301276 w 322611"/>
              <a:gd name="connsiteY19" fmla="*/ 172593 h 300608"/>
              <a:gd name="connsiteX20" fmla="*/ 224695 w 322611"/>
              <a:gd name="connsiteY20" fmla="*/ 0 h 300608"/>
              <a:gd name="connsiteX21" fmla="*/ 164211 w 322611"/>
              <a:gd name="connsiteY21" fmla="*/ 0 h 300608"/>
              <a:gd name="connsiteX22" fmla="*/ 164211 w 322611"/>
              <a:gd name="connsiteY22" fmla="*/ 17621 h 300608"/>
              <a:gd name="connsiteX23" fmla="*/ 224695 w 322611"/>
              <a:gd name="connsiteY23" fmla="*/ 17621 h 300608"/>
              <a:gd name="connsiteX24" fmla="*/ 224695 w 322611"/>
              <a:gd name="connsiteY24" fmla="*/ 0 h 300608"/>
              <a:gd name="connsiteX25" fmla="*/ 208979 w 322611"/>
              <a:gd name="connsiteY25" fmla="*/ 26480 h 300608"/>
              <a:gd name="connsiteX26" fmla="*/ 208979 w 322611"/>
              <a:gd name="connsiteY26" fmla="*/ 43625 h 300608"/>
              <a:gd name="connsiteX27" fmla="*/ 183642 w 322611"/>
              <a:gd name="connsiteY27" fmla="*/ 43625 h 300608"/>
              <a:gd name="connsiteX28" fmla="*/ 183642 w 322611"/>
              <a:gd name="connsiteY28" fmla="*/ 26480 h 300608"/>
              <a:gd name="connsiteX29" fmla="*/ 116300 w 322611"/>
              <a:gd name="connsiteY29" fmla="*/ 300514 h 300608"/>
              <a:gd name="connsiteX30" fmla="*/ 190595 w 322611"/>
              <a:gd name="connsiteY30" fmla="*/ 300514 h 300608"/>
              <a:gd name="connsiteX31" fmla="*/ 66104 w 322611"/>
              <a:gd name="connsiteY31" fmla="*/ 300514 h 300608"/>
              <a:gd name="connsiteX32" fmla="*/ 90869 w 322611"/>
              <a:gd name="connsiteY32" fmla="*/ 300514 h 300608"/>
              <a:gd name="connsiteX33" fmla="*/ 283940 w 322611"/>
              <a:gd name="connsiteY33" fmla="*/ 51149 h 300608"/>
              <a:gd name="connsiteX34" fmla="*/ 270986 w 322611"/>
              <a:gd name="connsiteY34" fmla="*/ 67342 h 300608"/>
              <a:gd name="connsiteX35" fmla="*/ 279368 w 322611"/>
              <a:gd name="connsiteY35" fmla="*/ 39338 h 300608"/>
              <a:gd name="connsiteX36" fmla="*/ 294989 w 322611"/>
              <a:gd name="connsiteY36" fmla="*/ 53054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2611" h="300608">
                <a:moveTo>
                  <a:pt x="84106" y="237268"/>
                </a:moveTo>
                <a:cubicBezTo>
                  <a:pt x="72962" y="218313"/>
                  <a:pt x="66580" y="196215"/>
                  <a:pt x="66580" y="172593"/>
                </a:cubicBezTo>
                <a:cubicBezTo>
                  <a:pt x="66580" y="101918"/>
                  <a:pt x="123920" y="44577"/>
                  <a:pt x="194596" y="44577"/>
                </a:cubicBezTo>
                <a:cubicBezTo>
                  <a:pt x="265271" y="44577"/>
                  <a:pt x="322612" y="101918"/>
                  <a:pt x="322612" y="172593"/>
                </a:cubicBezTo>
                <a:cubicBezTo>
                  <a:pt x="322612" y="243269"/>
                  <a:pt x="265271" y="300609"/>
                  <a:pt x="194596" y="300609"/>
                </a:cubicBezTo>
                <a:moveTo>
                  <a:pt x="26765" y="136589"/>
                </a:moveTo>
                <a:lnTo>
                  <a:pt x="94869" y="136589"/>
                </a:lnTo>
                <a:moveTo>
                  <a:pt x="26765" y="219932"/>
                </a:moveTo>
                <a:lnTo>
                  <a:pt x="94869" y="219932"/>
                </a:lnTo>
                <a:moveTo>
                  <a:pt x="0" y="183452"/>
                </a:moveTo>
                <a:lnTo>
                  <a:pt x="94869" y="183452"/>
                </a:lnTo>
                <a:moveTo>
                  <a:pt x="220218" y="176784"/>
                </a:moveTo>
                <a:cubicBezTo>
                  <a:pt x="220218" y="162878"/>
                  <a:pt x="208883" y="151543"/>
                  <a:pt x="194977" y="151543"/>
                </a:cubicBezTo>
                <a:cubicBezTo>
                  <a:pt x="181070" y="151543"/>
                  <a:pt x="169736" y="162878"/>
                  <a:pt x="169736" y="176784"/>
                </a:cubicBezTo>
                <a:cubicBezTo>
                  <a:pt x="169736" y="190691"/>
                  <a:pt x="181070" y="202025"/>
                  <a:pt x="194977" y="202025"/>
                </a:cubicBezTo>
                <a:cubicBezTo>
                  <a:pt x="208883" y="202025"/>
                  <a:pt x="220218" y="190691"/>
                  <a:pt x="220218" y="176784"/>
                </a:cubicBezTo>
                <a:close/>
                <a:moveTo>
                  <a:pt x="218027" y="161354"/>
                </a:moveTo>
                <a:lnTo>
                  <a:pt x="282512" y="121253"/>
                </a:lnTo>
                <a:moveTo>
                  <a:pt x="194501" y="279368"/>
                </a:moveTo>
                <a:cubicBezTo>
                  <a:pt x="253460" y="279368"/>
                  <a:pt x="301276" y="231553"/>
                  <a:pt x="301276" y="172593"/>
                </a:cubicBezTo>
                <a:moveTo>
                  <a:pt x="224695" y="0"/>
                </a:moveTo>
                <a:lnTo>
                  <a:pt x="164211" y="0"/>
                </a:lnTo>
                <a:lnTo>
                  <a:pt x="164211" y="17621"/>
                </a:lnTo>
                <a:lnTo>
                  <a:pt x="224695" y="17621"/>
                </a:lnTo>
                <a:lnTo>
                  <a:pt x="224695" y="0"/>
                </a:lnTo>
                <a:close/>
                <a:moveTo>
                  <a:pt x="208979" y="26480"/>
                </a:moveTo>
                <a:lnTo>
                  <a:pt x="208979" y="43625"/>
                </a:lnTo>
                <a:moveTo>
                  <a:pt x="183642" y="43625"/>
                </a:moveTo>
                <a:lnTo>
                  <a:pt x="183642" y="26480"/>
                </a:lnTo>
                <a:moveTo>
                  <a:pt x="116300" y="300514"/>
                </a:moveTo>
                <a:lnTo>
                  <a:pt x="190595" y="300514"/>
                </a:lnTo>
                <a:moveTo>
                  <a:pt x="66104" y="300514"/>
                </a:moveTo>
                <a:lnTo>
                  <a:pt x="90869" y="300514"/>
                </a:lnTo>
                <a:moveTo>
                  <a:pt x="283940" y="51149"/>
                </a:moveTo>
                <a:lnTo>
                  <a:pt x="270986" y="67342"/>
                </a:lnTo>
                <a:moveTo>
                  <a:pt x="279368" y="39338"/>
                </a:moveTo>
                <a:lnTo>
                  <a:pt x="294989" y="53054"/>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TextBox 76">
            <a:extLst>
              <a:ext uri="{FF2B5EF4-FFF2-40B4-BE49-F238E27FC236}">
                <a16:creationId xmlns:a16="http://schemas.microsoft.com/office/drawing/2014/main" id="{E521B53C-D405-41BA-AA7F-342B9E29BE2B}"/>
              </a:ext>
            </a:extLst>
          </p:cNvPr>
          <p:cNvSpPr txBox="1"/>
          <p:nvPr/>
        </p:nvSpPr>
        <p:spPr>
          <a:xfrm>
            <a:off x="4332754" y="2455940"/>
            <a:ext cx="3531489" cy="584775"/>
          </a:xfrm>
          <a:prstGeom prst="rect">
            <a:avLst/>
          </a:prstGeom>
          <a:noFill/>
        </p:spPr>
        <p:txBody>
          <a:bodyPr wrap="square" anchor="t">
            <a:spAutoFit/>
          </a:bodyPr>
          <a:lstStyle>
            <a:defPPr>
              <a:defRPr lang="en-US"/>
            </a:defPPr>
            <a:lvl1pPr marR="0" lvl="0" indent="0" algn="ctr" fontAlgn="auto">
              <a:lnSpc>
                <a:spcPct val="100000"/>
              </a:lnSpc>
              <a:spcBef>
                <a:spcPts val="0"/>
              </a:spcBef>
              <a:spcAft>
                <a:spcPts val="0"/>
              </a:spcAft>
              <a:buClrTx/>
              <a:buSzTx/>
              <a:buFontTx/>
              <a:buNone/>
              <a:tabLst/>
              <a:defRPr kumimoji="0" sz="1600" i="0" u="none" strike="noStrike" kern="0" cap="none" spc="0" normalizeH="0" baseline="0">
                <a:ln>
                  <a:noFill/>
                </a:ln>
                <a:solidFill>
                  <a:schemeClr val="tx2"/>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3A5E"/>
                </a:solidFill>
                <a:effectLst/>
                <a:uLnTx/>
                <a:uFillTx/>
                <a:latin typeface="Segoe UI Semibold"/>
                <a:ea typeface="+mn-ea"/>
                <a:cs typeface="+mn-cs"/>
              </a:rPr>
              <a:t>The Consumerization of Care</a:t>
            </a:r>
            <a:br>
              <a:rPr kumimoji="0" lang="en-US" sz="1600" b="0" i="0" u="none" strike="noStrike" kern="0" cap="none" spc="0" normalizeH="0" baseline="0" noProof="0" dirty="0">
                <a:ln>
                  <a:noFill/>
                </a:ln>
                <a:solidFill>
                  <a:srgbClr val="243A5E"/>
                </a:solidFill>
                <a:effectLst/>
                <a:uLnTx/>
                <a:uFillTx/>
                <a:latin typeface="Segoe UI Semibold"/>
                <a:ea typeface="+mn-ea"/>
                <a:cs typeface="+mn-cs"/>
              </a:rPr>
            </a:br>
            <a:r>
              <a:rPr kumimoji="0" lang="en-US" sz="1600" b="0" i="0" u="none" strike="noStrike" kern="0" cap="none" spc="0" normalizeH="0" baseline="0" noProof="0" dirty="0">
                <a:ln>
                  <a:noFill/>
                </a:ln>
                <a:solidFill>
                  <a:srgbClr val="243A5E"/>
                </a:solidFill>
                <a:effectLst/>
                <a:uLnTx/>
                <a:uFillTx/>
                <a:latin typeface="Segoe UI Semibold"/>
                <a:ea typeface="+mn-ea"/>
                <a:cs typeface="+mn-cs"/>
              </a:rPr>
              <a:t>&amp; the Experience Revolution</a:t>
            </a:r>
          </a:p>
        </p:txBody>
      </p:sp>
      <p:sp>
        <p:nvSpPr>
          <p:cNvPr id="78" name="TextBox 77">
            <a:extLst>
              <a:ext uri="{FF2B5EF4-FFF2-40B4-BE49-F238E27FC236}">
                <a16:creationId xmlns:a16="http://schemas.microsoft.com/office/drawing/2014/main" id="{2E2170F2-47CA-4436-B17F-A3FABB4FF345}"/>
              </a:ext>
            </a:extLst>
          </p:cNvPr>
          <p:cNvSpPr txBox="1"/>
          <p:nvPr/>
        </p:nvSpPr>
        <p:spPr>
          <a:xfrm>
            <a:off x="4332754" y="3157141"/>
            <a:ext cx="3529584"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Pct val="140000"/>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We must be in the business of changing consumer behavior. Knowledge is currency. Physical space should not be a barrier to care. And better health and outcomes for all.</a:t>
            </a:r>
            <a:endParaRPr kumimoji="0" lang="en-US" sz="1050" b="0" i="0" u="none" strike="noStrike" kern="0" cap="none" spc="0" normalizeH="0" baseline="0" noProof="0">
              <a:ln>
                <a:noFill/>
              </a:ln>
              <a:solidFill>
                <a:srgbClr val="000000"/>
              </a:solidFill>
              <a:effectLst/>
              <a:uLnTx/>
              <a:uFillTx/>
              <a:latin typeface="Segoe UI"/>
              <a:ea typeface="+mn-ea"/>
              <a:cs typeface="Segoe UI Semibold" panose="020B0702040204020203" pitchFamily="34" charset="0"/>
            </a:endParaRPr>
          </a:p>
        </p:txBody>
      </p:sp>
      <p:sp>
        <p:nvSpPr>
          <p:cNvPr id="79" name="TextBox 78">
            <a:extLst>
              <a:ext uri="{FF2B5EF4-FFF2-40B4-BE49-F238E27FC236}">
                <a16:creationId xmlns:a16="http://schemas.microsoft.com/office/drawing/2014/main" id="{DC51B8E3-497E-4A92-9C49-2152B3B23B18}"/>
              </a:ext>
            </a:extLst>
          </p:cNvPr>
          <p:cNvSpPr txBox="1"/>
          <p:nvPr/>
        </p:nvSpPr>
        <p:spPr>
          <a:xfrm>
            <a:off x="4332754" y="4535094"/>
            <a:ext cx="352958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Enable proactive, personalized—even remote—care for all</a:t>
            </a: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pic>
        <p:nvPicPr>
          <p:cNvPr id="80" name="Graphic 79" descr="Icon of speedometer">
            <a:extLst>
              <a:ext uri="{FF2B5EF4-FFF2-40B4-BE49-F238E27FC236}">
                <a16:creationId xmlns:a16="http://schemas.microsoft.com/office/drawing/2014/main" id="{1E71B789-B374-45C8-96A2-ECC7B7D9565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562064" y="1648995"/>
            <a:ext cx="567729" cy="567899"/>
          </a:xfrm>
          <a:prstGeom prst="rect">
            <a:avLst/>
          </a:prstGeom>
        </p:spPr>
      </p:pic>
      <p:sp>
        <p:nvSpPr>
          <p:cNvPr id="85" name="TextBox 84">
            <a:extLst>
              <a:ext uri="{FF2B5EF4-FFF2-40B4-BE49-F238E27FC236}">
                <a16:creationId xmlns:a16="http://schemas.microsoft.com/office/drawing/2014/main" id="{B6413E83-A283-4F64-9F25-07B3E2A441DF}"/>
              </a:ext>
            </a:extLst>
          </p:cNvPr>
          <p:cNvSpPr txBox="1"/>
          <p:nvPr/>
        </p:nvSpPr>
        <p:spPr>
          <a:xfrm>
            <a:off x="8081307" y="2455940"/>
            <a:ext cx="3531489" cy="584775"/>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43A5E"/>
                </a:solidFill>
                <a:effectLst/>
                <a:uLnTx/>
                <a:uFillTx/>
                <a:latin typeface="Segoe UI Semibold"/>
                <a:ea typeface="+mn-ea"/>
                <a:cs typeface="+mn-cs"/>
              </a:rPr>
              <a:t>Worker and Capital</a:t>
            </a:r>
            <a:br>
              <a:rPr kumimoji="0" lang="en-US" sz="1600" b="0" i="0" u="none" strike="noStrike" kern="0" cap="none" spc="0" normalizeH="0" baseline="0" noProof="0">
                <a:ln>
                  <a:noFill/>
                </a:ln>
                <a:solidFill>
                  <a:srgbClr val="243A5E"/>
                </a:solidFill>
                <a:effectLst/>
                <a:uLnTx/>
                <a:uFillTx/>
                <a:latin typeface="Segoe UI Semibold"/>
                <a:ea typeface="+mn-ea"/>
                <a:cs typeface="+mn-cs"/>
              </a:rPr>
            </a:br>
            <a:r>
              <a:rPr kumimoji="0" lang="en-US" sz="1600" b="0" i="0" u="none" strike="noStrike" kern="0" cap="none" spc="0" normalizeH="0" baseline="0" noProof="0">
                <a:ln>
                  <a:noFill/>
                </a:ln>
                <a:solidFill>
                  <a:srgbClr val="243A5E"/>
                </a:solidFill>
                <a:effectLst/>
                <a:uLnTx/>
                <a:uFillTx/>
                <a:latin typeface="Segoe UI Semibold"/>
                <a:ea typeface="+mn-ea"/>
                <a:cs typeface="+mn-cs"/>
              </a:rPr>
              <a:t>Productivity</a:t>
            </a:r>
          </a:p>
        </p:txBody>
      </p:sp>
      <p:sp>
        <p:nvSpPr>
          <p:cNvPr id="86" name="TextBox 85">
            <a:extLst>
              <a:ext uri="{FF2B5EF4-FFF2-40B4-BE49-F238E27FC236}">
                <a16:creationId xmlns:a16="http://schemas.microsoft.com/office/drawing/2014/main" id="{18DC7120-FF24-493C-85A0-1506325A31F0}"/>
              </a:ext>
            </a:extLst>
          </p:cNvPr>
          <p:cNvSpPr txBox="1"/>
          <p:nvPr/>
        </p:nvSpPr>
        <p:spPr>
          <a:xfrm>
            <a:off x="8081307" y="3157141"/>
            <a:ext cx="3529584"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Pct val="140000"/>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Consuming and scaling innovation &amp; expertise is essential to joy and effectiveness in post-covid economy. Making sense of all the data required for real transformation. Doing human at scale.</a:t>
            </a:r>
            <a:endParaRPr kumimoji="0" lang="en-US" sz="1050" b="0" i="0" u="none" strike="noStrike" kern="0" cap="none" spc="0" normalizeH="0" baseline="0" noProof="0">
              <a:ln>
                <a:noFill/>
              </a:ln>
              <a:solidFill>
                <a:srgbClr val="000000"/>
              </a:solidFill>
              <a:effectLst/>
              <a:uLnTx/>
              <a:uFillTx/>
              <a:latin typeface="Segoe UI"/>
              <a:ea typeface="+mn-ea"/>
              <a:cs typeface="Segoe UI Semibold" panose="020B0702040204020203" pitchFamily="34" charset="0"/>
            </a:endParaRPr>
          </a:p>
        </p:txBody>
      </p:sp>
      <p:sp>
        <p:nvSpPr>
          <p:cNvPr id="87" name="Rectangle 86">
            <a:extLst>
              <a:ext uri="{FF2B5EF4-FFF2-40B4-BE49-F238E27FC236}">
                <a16:creationId xmlns:a16="http://schemas.microsoft.com/office/drawing/2014/main" id="{1CB45433-0A0F-415B-941F-6DF71B08BCFE}"/>
              </a:ext>
            </a:extLst>
          </p:cNvPr>
          <p:cNvSpPr/>
          <p:nvPr/>
        </p:nvSpPr>
        <p:spPr bwMode="auto">
          <a:xfrm>
            <a:off x="8081307" y="4458149"/>
            <a:ext cx="3529584"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50E6FF"/>
                </a:solidFill>
                <a:effectLst/>
                <a:uLnTx/>
                <a:uFillTx/>
                <a:latin typeface="Segoe UI Semibold"/>
                <a:ea typeface="+mn-ea"/>
                <a:cs typeface="+mn-cs"/>
              </a:rPr>
              <a:t>Leverage next-generation technologies to unlock new ways to provide care: IoMT, AI, Mixed Reality</a:t>
            </a:r>
            <a:endParaRPr kumimoji="0" lang="en-US" sz="18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88" name="Group 87" descr="Opening the aperture to the next frontier of healthcare delivery&#10;">
            <a:extLst>
              <a:ext uri="{FF2B5EF4-FFF2-40B4-BE49-F238E27FC236}">
                <a16:creationId xmlns:a16="http://schemas.microsoft.com/office/drawing/2014/main" id="{F7E6C2F5-5A15-4B0C-848B-C54100958C2A}"/>
              </a:ext>
            </a:extLst>
          </p:cNvPr>
          <p:cNvGrpSpPr/>
          <p:nvPr/>
        </p:nvGrpSpPr>
        <p:grpSpPr>
          <a:xfrm>
            <a:off x="219075" y="5901505"/>
            <a:ext cx="11387708" cy="615553"/>
            <a:chOff x="219075" y="5901505"/>
            <a:chExt cx="11387708" cy="615553"/>
          </a:xfrm>
        </p:grpSpPr>
        <p:sp>
          <p:nvSpPr>
            <p:cNvPr id="89" name="Rectangle 88">
              <a:extLst>
                <a:ext uri="{FF2B5EF4-FFF2-40B4-BE49-F238E27FC236}">
                  <a16:creationId xmlns:a16="http://schemas.microsoft.com/office/drawing/2014/main" id="{D1AC966D-028F-42E3-9CAA-E62D07C9D0ED}"/>
                </a:ext>
                <a:ext uri="{C183D7F6-B498-43B3-948B-1728B52AA6E4}">
                  <adec:decorative xmlns:adec="http://schemas.microsoft.com/office/drawing/2017/decorative" val="1"/>
                </a:ext>
              </a:extLst>
            </p:cNvPr>
            <p:cNvSpPr/>
            <p:nvPr/>
          </p:nvSpPr>
          <p:spPr>
            <a:xfrm>
              <a:off x="2241020" y="5901505"/>
              <a:ext cx="7709961" cy="615553"/>
            </a:xfrm>
            <a:prstGeom prst="rect">
              <a:avLst/>
            </a:prstGeom>
            <a:noFill/>
            <a:ln w="6350" cap="flat" cmpd="sng" algn="ctr">
              <a:noFill/>
              <a:prstDash val="solid"/>
              <a:miter lim="800000"/>
            </a:ln>
            <a:effectLst/>
          </p:spPr>
          <p:style>
            <a:lnRef idx="0">
              <a:scrgbClr r="0" g="0" b="0"/>
            </a:lnRef>
            <a:fillRef idx="0">
              <a:scrgbClr r="0" g="0" b="0"/>
            </a:fillRef>
            <a:effectRef idx="0">
              <a:scrgbClr r="0" g="0" b="0"/>
            </a:effectRef>
            <a:fontRef idx="major"/>
          </p:style>
          <p:txBody>
            <a:bodyPr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8D4"/>
                  </a:solidFill>
                  <a:effectLst/>
                  <a:uLnTx/>
                  <a:uFillTx/>
                  <a:latin typeface="Segoe UI Semibold"/>
                  <a:ea typeface="+mj-ea"/>
                  <a:cs typeface="+mj-cs"/>
                </a:rPr>
                <a:t>Opening the aperture to the next frontier of healthcare delivery</a:t>
              </a:r>
            </a:p>
          </p:txBody>
        </p:sp>
        <p:cxnSp>
          <p:nvCxnSpPr>
            <p:cNvPr id="90" name="Straight Connector 89">
              <a:extLst>
                <a:ext uri="{FF2B5EF4-FFF2-40B4-BE49-F238E27FC236}">
                  <a16:creationId xmlns:a16="http://schemas.microsoft.com/office/drawing/2014/main" id="{8C5378A9-64C7-45FD-BBB8-9FC34778A070}"/>
                </a:ext>
                <a:ext uri="{C183D7F6-B498-43B3-948B-1728B52AA6E4}">
                  <adec:decorative xmlns:adec="http://schemas.microsoft.com/office/drawing/2017/decorative" val="1"/>
                </a:ext>
              </a:extLst>
            </p:cNvPr>
            <p:cNvCxnSpPr>
              <a:endCxn id="89" idx="1"/>
            </p:cNvCxnSpPr>
            <p:nvPr/>
          </p:nvCxnSpPr>
          <p:spPr>
            <a:xfrm>
              <a:off x="219075" y="6209282"/>
              <a:ext cx="2021945" cy="0"/>
            </a:xfrm>
            <a:prstGeom prst="line">
              <a:avLst/>
            </a:prstGeom>
            <a:noFill/>
            <a:ln w="19050" cap="flat">
              <a:gradFill flip="none" rotWithShape="1">
                <a:gsLst>
                  <a:gs pos="35000">
                    <a:schemeClr val="accent1"/>
                  </a:gs>
                  <a:gs pos="87000">
                    <a:schemeClr val="bg1"/>
                  </a:gs>
                </a:gsLst>
                <a:lin ang="10800000" scaled="1"/>
                <a:tileRect/>
              </a:gradFill>
              <a:prstDash val="solid"/>
              <a:miter/>
            </a:ln>
          </p:spPr>
        </p:cxnSp>
        <p:cxnSp>
          <p:nvCxnSpPr>
            <p:cNvPr id="91" name="Straight Connector 90">
              <a:extLst>
                <a:ext uri="{FF2B5EF4-FFF2-40B4-BE49-F238E27FC236}">
                  <a16:creationId xmlns:a16="http://schemas.microsoft.com/office/drawing/2014/main" id="{0CD2AFB4-3043-43E9-B535-C880C6E3BA64}"/>
                </a:ext>
                <a:ext uri="{C183D7F6-B498-43B3-948B-1728B52AA6E4}">
                  <adec:decorative xmlns:adec="http://schemas.microsoft.com/office/drawing/2017/decorative" val="1"/>
                </a:ext>
              </a:extLst>
            </p:cNvPr>
            <p:cNvCxnSpPr>
              <a:cxnSpLocks/>
              <a:endCxn id="89" idx="3"/>
            </p:cNvCxnSpPr>
            <p:nvPr/>
          </p:nvCxnSpPr>
          <p:spPr>
            <a:xfrm flipH="1">
              <a:off x="9950981" y="6209282"/>
              <a:ext cx="1655802" cy="0"/>
            </a:xfrm>
            <a:prstGeom prst="line">
              <a:avLst/>
            </a:prstGeom>
            <a:noFill/>
            <a:ln w="19050" cap="flat">
              <a:gradFill flip="none" rotWithShape="1">
                <a:gsLst>
                  <a:gs pos="35000">
                    <a:schemeClr val="accent1"/>
                  </a:gs>
                  <a:gs pos="87000">
                    <a:schemeClr val="bg1"/>
                  </a:gs>
                </a:gsLst>
                <a:lin ang="10800000" scaled="1"/>
                <a:tileRect/>
              </a:gradFill>
              <a:prstDash val="solid"/>
              <a:miter/>
            </a:ln>
          </p:spPr>
        </p:cxnSp>
      </p:grpSp>
    </p:spTree>
    <p:extLst>
      <p:ext uri="{BB962C8B-B14F-4D97-AF65-F5344CB8AC3E}">
        <p14:creationId xmlns:p14="http://schemas.microsoft.com/office/powerpoint/2010/main" val="2454685316"/>
      </p:ext>
    </p:extLst>
  </p:cSld>
  <p:clrMapOvr>
    <a:masterClrMapping/>
  </p:clrMapOvr>
  <p:transition advTm="5891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5" grpId="0" animBg="1"/>
      <p:bldP spid="66" grpId="0"/>
      <p:bldP spid="67" grpId="0"/>
      <p:bldP spid="71" grpId="0"/>
      <p:bldP spid="73" grpId="0" animBg="1"/>
      <p:bldP spid="77" grpId="0"/>
      <p:bldP spid="78" grpId="0"/>
      <p:bldP spid="79" grpId="0"/>
      <p:bldP spid="85" grpId="0"/>
      <p:bldP spid="86" grpId="0"/>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E74F-5695-4ED4-A55C-14E179EDFA96}"/>
              </a:ext>
            </a:extLst>
          </p:cNvPr>
          <p:cNvSpPr>
            <a:spLocks noGrp="1"/>
          </p:cNvSpPr>
          <p:nvPr>
            <p:ph type="title"/>
          </p:nvPr>
        </p:nvSpPr>
        <p:spPr>
          <a:xfrm>
            <a:off x="588263" y="457200"/>
            <a:ext cx="11018520" cy="1046440"/>
          </a:xfrm>
        </p:spPr>
        <p:txBody>
          <a:bodyPr/>
          <a:lstStyle/>
          <a:p>
            <a:r>
              <a:rPr lang="en-US" sz="3400"/>
              <a:t>The pandemic has </a:t>
            </a:r>
            <a:r>
              <a:rPr lang="en-US" sz="3400">
                <a:solidFill>
                  <a:schemeClr val="accent1"/>
                </a:solidFill>
              </a:rPr>
              <a:t>disrupted</a:t>
            </a:r>
            <a:r>
              <a:rPr lang="en-US" sz="3400"/>
              <a:t> traditional business models across industries</a:t>
            </a:r>
          </a:p>
        </p:txBody>
      </p:sp>
      <p:grpSp>
        <p:nvGrpSpPr>
          <p:cNvPr id="4" name="Group 3">
            <a:extLst>
              <a:ext uri="{FF2B5EF4-FFF2-40B4-BE49-F238E27FC236}">
                <a16:creationId xmlns:a16="http://schemas.microsoft.com/office/drawing/2014/main" id="{33410892-69A8-4378-8707-75C486F8AB4A}"/>
              </a:ext>
              <a:ext uri="{C183D7F6-B498-43B3-948B-1728B52AA6E4}">
                <adec:decorative xmlns:adec="http://schemas.microsoft.com/office/drawing/2017/decorative" val="1"/>
              </a:ext>
            </a:extLst>
          </p:cNvPr>
          <p:cNvGrpSpPr/>
          <p:nvPr/>
        </p:nvGrpSpPr>
        <p:grpSpPr>
          <a:xfrm>
            <a:off x="4483100" y="1930840"/>
            <a:ext cx="3225800" cy="3294341"/>
            <a:chOff x="4483100" y="1930840"/>
            <a:chExt cx="3225800" cy="3294341"/>
          </a:xfrm>
        </p:grpSpPr>
        <p:sp>
          <p:nvSpPr>
            <p:cNvPr id="94" name="Arc 93">
              <a:extLst>
                <a:ext uri="{FF2B5EF4-FFF2-40B4-BE49-F238E27FC236}">
                  <a16:creationId xmlns:a16="http://schemas.microsoft.com/office/drawing/2014/main" id="{85EE63A9-1756-440D-91B8-6E2107F0DF7C}"/>
                </a:ext>
                <a:ext uri="{C183D7F6-B498-43B3-948B-1728B52AA6E4}">
                  <adec:decorative xmlns:adec="http://schemas.microsoft.com/office/drawing/2017/decorative" val="1"/>
                </a:ext>
              </a:extLst>
            </p:cNvPr>
            <p:cNvSpPr/>
            <p:nvPr/>
          </p:nvSpPr>
          <p:spPr bwMode="auto">
            <a:xfrm>
              <a:off x="4702177" y="2149916"/>
              <a:ext cx="2787648" cy="2787648"/>
            </a:xfrm>
            <a:prstGeom prst="arc">
              <a:avLst>
                <a:gd name="adj1" fmla="val 1045592"/>
                <a:gd name="adj2" fmla="val 9507542"/>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7" name="Block Arc 6">
              <a:extLst>
                <a:ext uri="{FF2B5EF4-FFF2-40B4-BE49-F238E27FC236}">
                  <a16:creationId xmlns:a16="http://schemas.microsoft.com/office/drawing/2014/main" id="{0DA9B408-1AB6-418C-B837-A2F0560CE092}"/>
                </a:ext>
                <a:ext uri="{C183D7F6-B498-43B3-948B-1728B52AA6E4}">
                  <adec:decorative xmlns:adec="http://schemas.microsoft.com/office/drawing/2017/decorative" val="1"/>
                </a:ext>
              </a:extLst>
            </p:cNvPr>
            <p:cNvSpPr/>
            <p:nvPr>
              <p:custDataLst>
                <p:tags r:id="rId1"/>
              </p:custDataLst>
            </p:nvPr>
          </p:nvSpPr>
          <p:spPr bwMode="auto">
            <a:xfrm>
              <a:off x="4483100" y="1930840"/>
              <a:ext cx="3225800" cy="3225800"/>
            </a:xfrm>
            <a:prstGeom prst="blockArc">
              <a:avLst>
                <a:gd name="adj1" fmla="val 8552772"/>
                <a:gd name="adj2" fmla="val 16200000"/>
                <a:gd name="adj3" fmla="val 25000"/>
              </a:avLst>
            </a:prstGeom>
            <a:solidFill>
              <a:schemeClr val="tx2"/>
            </a:solidFill>
            <a:ln w="28575">
              <a:solidFill>
                <a:srgbClr val="FFFFFF"/>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a:ln>
                  <a:noFill/>
                </a:ln>
                <a:gradFill flip="none" rotWithShape="1">
                  <a:gsLst>
                    <a:gs pos="0">
                      <a:srgbClr val="FFFFFF"/>
                    </a:gs>
                    <a:gs pos="100000">
                      <a:srgbClr val="FFFFFF"/>
                    </a:gs>
                  </a:gsLst>
                  <a:lin ang="5400000" scaled="0"/>
                  <a:tileRect/>
                </a:gradFill>
                <a:effectLst/>
                <a:uLnTx/>
                <a:uFillTx/>
                <a:latin typeface="Segoe UI"/>
                <a:ea typeface="Segoe UI" pitchFamily="34" charset="0"/>
                <a:cs typeface="Segoe UI" pitchFamily="34" charset="0"/>
              </a:endParaRPr>
            </a:p>
          </p:txBody>
        </p:sp>
        <p:sp>
          <p:nvSpPr>
            <p:cNvPr id="97" name="Block Arc 96">
              <a:extLst>
                <a:ext uri="{FF2B5EF4-FFF2-40B4-BE49-F238E27FC236}">
                  <a16:creationId xmlns:a16="http://schemas.microsoft.com/office/drawing/2014/main" id="{9B18AFB9-C4FB-4312-85B5-8BF3E73FD75A}"/>
                </a:ext>
                <a:ext uri="{C183D7F6-B498-43B3-948B-1728B52AA6E4}">
                  <adec:decorative xmlns:adec="http://schemas.microsoft.com/office/drawing/2017/decorative" val="1"/>
                </a:ext>
              </a:extLst>
            </p:cNvPr>
            <p:cNvSpPr/>
            <p:nvPr>
              <p:custDataLst>
                <p:tags r:id="rId2"/>
              </p:custDataLst>
            </p:nvPr>
          </p:nvSpPr>
          <p:spPr bwMode="auto">
            <a:xfrm flipH="1">
              <a:off x="4483100" y="1930840"/>
              <a:ext cx="3225800" cy="3225800"/>
            </a:xfrm>
            <a:prstGeom prst="blockArc">
              <a:avLst>
                <a:gd name="adj1" fmla="val 8552772"/>
                <a:gd name="adj2" fmla="val 16200000"/>
                <a:gd name="adj3" fmla="val 25000"/>
              </a:avLst>
            </a:prstGeom>
            <a:solidFill>
              <a:schemeClr val="tx2"/>
            </a:solidFill>
            <a:ln w="28575">
              <a:solidFill>
                <a:srgbClr val="FFFFFF"/>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200" b="0" i="0" u="none" strike="noStrike" kern="1200" cap="none" spc="0" normalizeH="0" baseline="0" noProof="0">
                <a:ln>
                  <a:noFill/>
                </a:ln>
                <a:gradFill flip="none" rotWithShape="1">
                  <a:gsLst>
                    <a:gs pos="0">
                      <a:srgbClr val="FFFFFF"/>
                    </a:gs>
                    <a:gs pos="100000">
                      <a:srgbClr val="FFFFFF"/>
                    </a:gs>
                  </a:gsLst>
                  <a:lin ang="5400000" scaled="0"/>
                  <a:tileRect/>
                </a:gra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2F45730-C598-4213-AD04-CD10DB597856}"/>
                </a:ext>
              </a:extLst>
            </p:cNvPr>
            <p:cNvSpPr/>
            <p:nvPr/>
          </p:nvSpPr>
          <p:spPr bwMode="auto">
            <a:xfrm>
              <a:off x="4860998" y="2308737"/>
              <a:ext cx="2470005" cy="2470006"/>
            </a:xfrm>
            <a:prstGeom prst="ellipse">
              <a:avLst/>
            </a:prstGeom>
            <a:solidFill>
              <a:schemeClr val="accent1"/>
            </a:solidFill>
            <a:ln w="19050">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Retail Health</a:t>
              </a:r>
            </a:p>
          </p:txBody>
        </p:sp>
        <p:cxnSp>
          <p:nvCxnSpPr>
            <p:cNvPr id="125" name="Straight Connector 124">
              <a:extLst>
                <a:ext uri="{FF2B5EF4-FFF2-40B4-BE49-F238E27FC236}">
                  <a16:creationId xmlns:a16="http://schemas.microsoft.com/office/drawing/2014/main" id="{32F38956-B6A6-448C-AB8B-CEC4FD24B609}"/>
                </a:ext>
                <a:ext uri="{C183D7F6-B498-43B3-948B-1728B52AA6E4}">
                  <adec:decorative xmlns:adec="http://schemas.microsoft.com/office/drawing/2017/decorative" val="1"/>
                </a:ext>
              </a:extLst>
            </p:cNvPr>
            <p:cNvCxnSpPr>
              <a:cxnSpLocks/>
            </p:cNvCxnSpPr>
            <p:nvPr/>
          </p:nvCxnSpPr>
          <p:spPr>
            <a:xfrm>
              <a:off x="5428212" y="4772393"/>
              <a:ext cx="0" cy="452788"/>
            </a:xfrm>
            <a:prstGeom prst="line">
              <a:avLst/>
            </a:prstGeom>
            <a:ln>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0EDF593-D3DE-4621-9CD0-C4FA31FF51B7}"/>
                </a:ext>
                <a:ext uri="{C183D7F6-B498-43B3-948B-1728B52AA6E4}">
                  <adec:decorative xmlns:adec="http://schemas.microsoft.com/office/drawing/2017/decorative" val="1"/>
                </a:ext>
              </a:extLst>
            </p:cNvPr>
            <p:cNvCxnSpPr>
              <a:cxnSpLocks/>
            </p:cNvCxnSpPr>
            <p:nvPr/>
          </p:nvCxnSpPr>
          <p:spPr>
            <a:xfrm>
              <a:off x="6763788" y="4772393"/>
              <a:ext cx="0" cy="452788"/>
            </a:xfrm>
            <a:prstGeom prst="line">
              <a:avLst/>
            </a:prstGeom>
            <a:ln>
              <a:solidFill>
                <a:schemeClr val="accent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2DEAE4D-AB07-49EB-A25C-4DBED39D685E}"/>
              </a:ext>
              <a:ext uri="{C183D7F6-B498-43B3-948B-1728B52AA6E4}">
                <adec:decorative xmlns:adec="http://schemas.microsoft.com/office/drawing/2017/decorative" val="1"/>
              </a:ext>
            </a:extLst>
          </p:cNvPr>
          <p:cNvGrpSpPr/>
          <p:nvPr/>
        </p:nvGrpSpPr>
        <p:grpSpPr>
          <a:xfrm>
            <a:off x="584201" y="1783480"/>
            <a:ext cx="5479801" cy="2724150"/>
            <a:chOff x="584201" y="1783480"/>
            <a:chExt cx="5479801" cy="2724150"/>
          </a:xfrm>
        </p:grpSpPr>
        <p:sp>
          <p:nvSpPr>
            <p:cNvPr id="74" name="Freeform: Shape 73">
              <a:extLst>
                <a:ext uri="{FF2B5EF4-FFF2-40B4-BE49-F238E27FC236}">
                  <a16:creationId xmlns:a16="http://schemas.microsoft.com/office/drawing/2014/main" id="{7A626606-6BEA-4150-885E-DA261069F4D5}"/>
                </a:ext>
              </a:extLst>
            </p:cNvPr>
            <p:cNvSpPr/>
            <p:nvPr/>
          </p:nvSpPr>
          <p:spPr bwMode="auto">
            <a:xfrm>
              <a:off x="584201" y="1783480"/>
              <a:ext cx="5479801" cy="2724150"/>
            </a:xfrm>
            <a:custGeom>
              <a:avLst/>
              <a:gdLst>
                <a:gd name="connsiteX0" fmla="*/ 0 w 5479801"/>
                <a:gd name="connsiteY0" fmla="*/ 0 h 2724150"/>
                <a:gd name="connsiteX1" fmla="*/ 3664165 w 5479801"/>
                <a:gd name="connsiteY1" fmla="*/ 0 h 2724150"/>
                <a:gd name="connsiteX2" fmla="*/ 4241799 w 5479801"/>
                <a:gd name="connsiteY2" fmla="*/ 0 h 2724150"/>
                <a:gd name="connsiteX3" fmla="*/ 5400457 w 5479801"/>
                <a:gd name="connsiteY3" fmla="*/ 0 h 2724150"/>
                <a:gd name="connsiteX4" fmla="*/ 5479801 w 5479801"/>
                <a:gd name="connsiteY4" fmla="*/ 148492 h 2724150"/>
                <a:gd name="connsiteX5" fmla="*/ 5397377 w 5479801"/>
                <a:gd name="connsiteY5" fmla="*/ 151408 h 2724150"/>
                <a:gd name="connsiteX6" fmla="*/ 4065521 w 5479801"/>
                <a:gd name="connsiteY6" fmla="*/ 1046309 h 2724150"/>
                <a:gd name="connsiteX7" fmla="*/ 4105952 w 5479801"/>
                <a:gd name="connsiteY7" fmla="*/ 2550938 h 2724150"/>
                <a:gd name="connsiteX8" fmla="*/ 4220226 w 5479801"/>
                <a:gd name="connsiteY8" fmla="*/ 2724150 h 2724150"/>
                <a:gd name="connsiteX9" fmla="*/ 0 w 5479801"/>
                <a:gd name="connsiteY9" fmla="*/ 272415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9801" h="2724150">
                  <a:moveTo>
                    <a:pt x="0" y="0"/>
                  </a:moveTo>
                  <a:lnTo>
                    <a:pt x="3664165" y="0"/>
                  </a:lnTo>
                  <a:lnTo>
                    <a:pt x="4241799" y="0"/>
                  </a:lnTo>
                  <a:lnTo>
                    <a:pt x="5400457" y="0"/>
                  </a:lnTo>
                  <a:lnTo>
                    <a:pt x="5479801" y="148492"/>
                  </a:lnTo>
                  <a:lnTo>
                    <a:pt x="5397377" y="151408"/>
                  </a:lnTo>
                  <a:cubicBezTo>
                    <a:pt x="4828962" y="191709"/>
                    <a:pt x="4320274" y="530247"/>
                    <a:pt x="4065521" y="1046309"/>
                  </a:cubicBezTo>
                  <a:cubicBezTo>
                    <a:pt x="3827752" y="1527967"/>
                    <a:pt x="3847266" y="2091187"/>
                    <a:pt x="4105952" y="2550938"/>
                  </a:cubicBezTo>
                  <a:lnTo>
                    <a:pt x="4220226" y="2724150"/>
                  </a:lnTo>
                  <a:lnTo>
                    <a:pt x="0" y="272415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 Retail</a:t>
              </a:r>
            </a:p>
          </p:txBody>
        </p:sp>
        <p:sp>
          <p:nvSpPr>
            <p:cNvPr id="113" name="Rectangle 112">
              <a:extLst>
                <a:ext uri="{FF2B5EF4-FFF2-40B4-BE49-F238E27FC236}">
                  <a16:creationId xmlns:a16="http://schemas.microsoft.com/office/drawing/2014/main" id="{36B8DF3D-B3AA-42AC-BE77-87604D02593F}"/>
                </a:ext>
              </a:extLst>
            </p:cNvPr>
            <p:cNvSpPr/>
            <p:nvPr/>
          </p:nvSpPr>
          <p:spPr bwMode="auto">
            <a:xfrm>
              <a:off x="693444" y="2314878"/>
              <a:ext cx="3611856" cy="995778"/>
            </a:xfrm>
            <a:prstGeom prst="rect">
              <a:avLst/>
            </a:prstGeom>
            <a:noFill/>
            <a:ln>
              <a:noFill/>
              <a:headEnd type="none" w="med" len="med"/>
              <a:tailEnd type="none" w="med" len="med"/>
            </a:ln>
            <a:effectLst>
              <a:outerShdw blurRad="12700" sx="101000" sy="1010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67%</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of US consumers have changed something about the way they shop, one-third of whom have tried a new shopping method or retailer.</a:t>
              </a:r>
              <a:r>
                <a:rPr kumimoji="0" lang="en-US" sz="1200" b="0" i="0" u="none" strike="noStrike" kern="1200" cap="none" spc="-5" normalizeH="0" baseline="30000" noProof="0">
                  <a:ln>
                    <a:noFill/>
                  </a:ln>
                  <a:solidFill>
                    <a:srgbClr val="000000"/>
                  </a:solidFill>
                  <a:effectLst/>
                  <a:uLnTx/>
                  <a:uFillTx/>
                  <a:latin typeface="Segoe UI"/>
                  <a:ea typeface="+mn-ea"/>
                  <a:cs typeface="Segoe UI"/>
                </a:rPr>
                <a:t>1</a:t>
              </a:r>
              <a:r>
                <a:rPr kumimoji="0" lang="en-US" sz="1200" b="0" i="0" u="none" strike="noStrike" kern="1200" cap="none" spc="-5" normalizeH="0" baseline="0" noProof="0">
                  <a:ln>
                    <a:noFill/>
                  </a:ln>
                  <a:solidFill>
                    <a:srgbClr val="000000"/>
                  </a:solidFill>
                  <a:effectLst/>
                  <a:uLnTx/>
                  <a:uFillTx/>
                  <a:latin typeface="Segoe UI"/>
                  <a:ea typeface="+mn-ea"/>
                  <a:cs typeface="Segoe UI"/>
                </a:rPr>
                <a:t> </a:t>
              </a:r>
            </a:p>
          </p:txBody>
        </p:sp>
        <p:cxnSp>
          <p:nvCxnSpPr>
            <p:cNvPr id="114" name="Straight Connector 113">
              <a:extLst>
                <a:ext uri="{FF2B5EF4-FFF2-40B4-BE49-F238E27FC236}">
                  <a16:creationId xmlns:a16="http://schemas.microsoft.com/office/drawing/2014/main" id="{F1ACBADF-9FF3-4D7F-80B3-5D894E8B6855}"/>
                </a:ext>
                <a:ext uri="{C183D7F6-B498-43B3-948B-1728B52AA6E4}">
                  <adec:decorative xmlns:adec="http://schemas.microsoft.com/office/drawing/2017/decorative" val="1"/>
                </a:ext>
              </a:extLst>
            </p:cNvPr>
            <p:cNvCxnSpPr>
              <a:cxnSpLocks/>
            </p:cNvCxnSpPr>
            <p:nvPr/>
          </p:nvCxnSpPr>
          <p:spPr>
            <a:xfrm>
              <a:off x="693444" y="2673406"/>
              <a:ext cx="492418" cy="0"/>
            </a:xfrm>
            <a:prstGeom prst="line">
              <a:avLst/>
            </a:prstGeom>
            <a:ln w="158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55C60AF6-1466-4F0A-AFA8-D932FEA1AD95}"/>
                </a:ext>
              </a:extLst>
            </p:cNvPr>
            <p:cNvSpPr/>
            <p:nvPr/>
          </p:nvSpPr>
          <p:spPr bwMode="auto">
            <a:xfrm>
              <a:off x="693444" y="3424100"/>
              <a:ext cx="3611856" cy="995778"/>
            </a:xfrm>
            <a:prstGeom prst="rect">
              <a:avLst/>
            </a:prstGeom>
            <a:noFill/>
            <a:ln>
              <a:noFill/>
              <a:headEnd type="none" w="med" len="med"/>
              <a:tailEnd type="none" w="med" len="med"/>
            </a:ln>
            <a:effectLst>
              <a:outerShdw blurRad="12700" sx="101000" sy="1010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28%</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Growth in global retail ecommerce sales in 2020 compared to the previous year, with a total of $4.280 trillion.</a:t>
              </a:r>
              <a:r>
                <a:rPr kumimoji="0" lang="en-US" sz="1200" b="0" i="0" u="none" strike="noStrike" kern="1200" cap="none" spc="-5" normalizeH="0" baseline="30000" noProof="0">
                  <a:ln>
                    <a:noFill/>
                  </a:ln>
                  <a:solidFill>
                    <a:srgbClr val="000000"/>
                  </a:solidFill>
                  <a:effectLst/>
                  <a:uLnTx/>
                  <a:uFillTx/>
                  <a:latin typeface="Segoe UI"/>
                  <a:ea typeface="+mn-ea"/>
                  <a:cs typeface="Segoe UI"/>
                </a:rPr>
                <a:t>2</a:t>
              </a:r>
              <a:r>
                <a:rPr kumimoji="0" lang="en-US" sz="1200" b="0" i="0" u="none" strike="noStrike" kern="1200" cap="none" spc="-5" normalizeH="0" baseline="0" noProof="0">
                  <a:ln>
                    <a:noFill/>
                  </a:ln>
                  <a:solidFill>
                    <a:srgbClr val="000000"/>
                  </a:solidFill>
                  <a:effectLst/>
                  <a:uLnTx/>
                  <a:uFillTx/>
                  <a:latin typeface="Segoe UI"/>
                  <a:ea typeface="+mn-ea"/>
                  <a:cs typeface="Segoe UI"/>
                </a:rPr>
                <a:t> </a:t>
              </a:r>
              <a:endParaRPr kumimoji="0" lang="en-US" sz="1200" b="0" i="0" u="none" strike="noStrike" kern="1200" cap="none" spc="-5" normalizeH="0" baseline="30000" noProof="0">
                <a:ln>
                  <a:noFill/>
                </a:ln>
                <a:solidFill>
                  <a:srgbClr val="000000"/>
                </a:solidFill>
                <a:effectLst/>
                <a:uLnTx/>
                <a:uFillTx/>
                <a:latin typeface="Segoe UI"/>
                <a:ea typeface="+mn-ea"/>
                <a:cs typeface="Segoe UI"/>
              </a:endParaRPr>
            </a:p>
          </p:txBody>
        </p:sp>
        <p:cxnSp>
          <p:nvCxnSpPr>
            <p:cNvPr id="117" name="Straight Connector 116">
              <a:extLst>
                <a:ext uri="{FF2B5EF4-FFF2-40B4-BE49-F238E27FC236}">
                  <a16:creationId xmlns:a16="http://schemas.microsoft.com/office/drawing/2014/main" id="{2495D345-0E49-4C45-B647-1F96BFAC5A03}"/>
                </a:ext>
                <a:ext uri="{C183D7F6-B498-43B3-948B-1728B52AA6E4}">
                  <adec:decorative xmlns:adec="http://schemas.microsoft.com/office/drawing/2017/decorative" val="1"/>
                </a:ext>
              </a:extLst>
            </p:cNvPr>
            <p:cNvCxnSpPr>
              <a:cxnSpLocks/>
            </p:cNvCxnSpPr>
            <p:nvPr/>
          </p:nvCxnSpPr>
          <p:spPr>
            <a:xfrm>
              <a:off x="693444" y="3782628"/>
              <a:ext cx="492418" cy="0"/>
            </a:xfrm>
            <a:prstGeom prst="line">
              <a:avLst/>
            </a:prstGeom>
            <a:ln w="158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2D4EA0C-75EB-440D-B00D-7E2E177A6B42}"/>
              </a:ext>
              <a:ext uri="{C183D7F6-B498-43B3-948B-1728B52AA6E4}">
                <adec:decorative xmlns:adec="http://schemas.microsoft.com/office/drawing/2017/decorative" val="1"/>
              </a:ext>
            </a:extLst>
          </p:cNvPr>
          <p:cNvGrpSpPr/>
          <p:nvPr/>
        </p:nvGrpSpPr>
        <p:grpSpPr>
          <a:xfrm>
            <a:off x="6128000" y="1783480"/>
            <a:ext cx="5479801" cy="2724150"/>
            <a:chOff x="6128000" y="1783480"/>
            <a:chExt cx="5479801" cy="2724150"/>
          </a:xfrm>
        </p:grpSpPr>
        <p:sp>
          <p:nvSpPr>
            <p:cNvPr id="79" name="Freeform: Shape 78">
              <a:extLst>
                <a:ext uri="{FF2B5EF4-FFF2-40B4-BE49-F238E27FC236}">
                  <a16:creationId xmlns:a16="http://schemas.microsoft.com/office/drawing/2014/main" id="{5FA6575B-1B50-49BF-9B72-C63382070782}"/>
                </a:ext>
              </a:extLst>
            </p:cNvPr>
            <p:cNvSpPr/>
            <p:nvPr/>
          </p:nvSpPr>
          <p:spPr bwMode="auto">
            <a:xfrm flipH="1">
              <a:off x="6128000" y="1783480"/>
              <a:ext cx="5479801" cy="2724150"/>
            </a:xfrm>
            <a:custGeom>
              <a:avLst/>
              <a:gdLst>
                <a:gd name="connsiteX0" fmla="*/ 5400457 w 5479801"/>
                <a:gd name="connsiteY0" fmla="*/ 0 h 2724150"/>
                <a:gd name="connsiteX1" fmla="*/ 4241799 w 5479801"/>
                <a:gd name="connsiteY1" fmla="*/ 0 h 2724150"/>
                <a:gd name="connsiteX2" fmla="*/ 3664165 w 5479801"/>
                <a:gd name="connsiteY2" fmla="*/ 0 h 2724150"/>
                <a:gd name="connsiteX3" fmla="*/ 0 w 5479801"/>
                <a:gd name="connsiteY3" fmla="*/ 0 h 2724150"/>
                <a:gd name="connsiteX4" fmla="*/ 0 w 5479801"/>
                <a:gd name="connsiteY4" fmla="*/ 2724150 h 2724150"/>
                <a:gd name="connsiteX5" fmla="*/ 4220228 w 5479801"/>
                <a:gd name="connsiteY5" fmla="*/ 2724150 h 2724150"/>
                <a:gd name="connsiteX6" fmla="*/ 4105954 w 5479801"/>
                <a:gd name="connsiteY6" fmla="*/ 2550938 h 2724150"/>
                <a:gd name="connsiteX7" fmla="*/ 4065523 w 5479801"/>
                <a:gd name="connsiteY7" fmla="*/ 1046309 h 2724150"/>
                <a:gd name="connsiteX8" fmla="*/ 5397379 w 5479801"/>
                <a:gd name="connsiteY8" fmla="*/ 151408 h 2724150"/>
                <a:gd name="connsiteX9" fmla="*/ 5479801 w 5479801"/>
                <a:gd name="connsiteY9" fmla="*/ 148492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9801" h="2724150">
                  <a:moveTo>
                    <a:pt x="5400457" y="0"/>
                  </a:moveTo>
                  <a:lnTo>
                    <a:pt x="4241799" y="0"/>
                  </a:lnTo>
                  <a:lnTo>
                    <a:pt x="3664165" y="0"/>
                  </a:lnTo>
                  <a:lnTo>
                    <a:pt x="0" y="0"/>
                  </a:lnTo>
                  <a:lnTo>
                    <a:pt x="0" y="2724150"/>
                  </a:lnTo>
                  <a:lnTo>
                    <a:pt x="4220228" y="2724150"/>
                  </a:lnTo>
                  <a:lnTo>
                    <a:pt x="4105954" y="2550938"/>
                  </a:lnTo>
                  <a:cubicBezTo>
                    <a:pt x="3847268" y="2091187"/>
                    <a:pt x="3827754" y="1527967"/>
                    <a:pt x="4065523" y="1046309"/>
                  </a:cubicBezTo>
                  <a:cubicBezTo>
                    <a:pt x="4320276" y="530247"/>
                    <a:pt x="4828964" y="191709"/>
                    <a:pt x="5397379" y="151408"/>
                  </a:cubicBezTo>
                  <a:lnTo>
                    <a:pt x="5479801" y="148492"/>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Healthcare</a:t>
              </a:r>
            </a:p>
          </p:txBody>
        </p:sp>
        <p:sp>
          <p:nvSpPr>
            <p:cNvPr id="118" name="Rectangle 117">
              <a:extLst>
                <a:ext uri="{FF2B5EF4-FFF2-40B4-BE49-F238E27FC236}">
                  <a16:creationId xmlns:a16="http://schemas.microsoft.com/office/drawing/2014/main" id="{6CC3E1B6-B531-445B-8097-1F5A39AFA848}"/>
                </a:ext>
              </a:extLst>
            </p:cNvPr>
            <p:cNvSpPr/>
            <p:nvPr/>
          </p:nvSpPr>
          <p:spPr bwMode="auto">
            <a:xfrm>
              <a:off x="7884728" y="2314878"/>
              <a:ext cx="3611856" cy="995778"/>
            </a:xfrm>
            <a:prstGeom prst="rect">
              <a:avLst/>
            </a:prstGeom>
            <a:noFill/>
            <a:ln>
              <a:noFill/>
              <a:headEnd type="none" w="med" len="med"/>
              <a:tailEnd type="none" w="med" len="med"/>
            </a:ln>
            <a:effectLst>
              <a:outerShdw blurRad="12700" sx="101000" sy="1010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3060%</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increase in 2020 telemedicine insurance claims compared to 2019.</a:t>
              </a:r>
              <a:r>
                <a:rPr kumimoji="0" lang="en-US" sz="1200" b="0" i="0" u="none" strike="noStrike" kern="1200" cap="none" spc="-5" normalizeH="0" baseline="30000" noProof="0">
                  <a:ln>
                    <a:noFill/>
                  </a:ln>
                  <a:solidFill>
                    <a:srgbClr val="000000"/>
                  </a:solidFill>
                  <a:effectLst/>
                  <a:uLnTx/>
                  <a:uFillTx/>
                  <a:latin typeface="Segoe UI"/>
                  <a:ea typeface="+mn-ea"/>
                  <a:cs typeface="Segoe UI"/>
                </a:rPr>
                <a:t>4</a:t>
              </a:r>
            </a:p>
          </p:txBody>
        </p:sp>
        <p:cxnSp>
          <p:nvCxnSpPr>
            <p:cNvPr id="119" name="Straight Connector 118">
              <a:extLst>
                <a:ext uri="{FF2B5EF4-FFF2-40B4-BE49-F238E27FC236}">
                  <a16:creationId xmlns:a16="http://schemas.microsoft.com/office/drawing/2014/main" id="{5D3CE23A-ADA6-4F1A-A103-03EF4F41D0D5}"/>
                </a:ext>
                <a:ext uri="{C183D7F6-B498-43B3-948B-1728B52AA6E4}">
                  <adec:decorative xmlns:adec="http://schemas.microsoft.com/office/drawing/2017/decorative" val="1"/>
                </a:ext>
              </a:extLst>
            </p:cNvPr>
            <p:cNvCxnSpPr>
              <a:cxnSpLocks/>
            </p:cNvCxnSpPr>
            <p:nvPr/>
          </p:nvCxnSpPr>
          <p:spPr>
            <a:xfrm>
              <a:off x="10736580" y="2673406"/>
              <a:ext cx="760004" cy="0"/>
            </a:xfrm>
            <a:prstGeom prst="line">
              <a:avLst/>
            </a:prstGeom>
            <a:ln w="158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B6F37027-2D4D-498A-BE6A-6279C33CBE51}"/>
                </a:ext>
              </a:extLst>
            </p:cNvPr>
            <p:cNvSpPr/>
            <p:nvPr/>
          </p:nvSpPr>
          <p:spPr bwMode="auto">
            <a:xfrm>
              <a:off x="7884728" y="3424100"/>
              <a:ext cx="3611856" cy="995778"/>
            </a:xfrm>
            <a:prstGeom prst="rect">
              <a:avLst/>
            </a:prstGeom>
            <a:noFill/>
            <a:ln>
              <a:noFill/>
              <a:headEnd type="none" w="med" len="med"/>
              <a:tailEnd type="none" w="med" len="med"/>
            </a:ln>
            <a:effectLst>
              <a:outerShdw blurRad="12700" sx="101000" sy="1010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a:ea typeface="+mn-ea"/>
                  <a:cs typeface="Segoe UI"/>
                </a:rPr>
                <a:t>$323B</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Estimated aggregate 2020 hospital financial losses from deferred procedures and increased</a:t>
              </a:r>
              <a:br>
                <a:rPr kumimoji="0" lang="en-US" sz="1200" b="0" i="0" u="none" strike="noStrike" kern="1200" cap="none" spc="-5" normalizeH="0" baseline="0" noProof="0">
                  <a:ln>
                    <a:noFill/>
                  </a:ln>
                  <a:solidFill>
                    <a:srgbClr val="000000"/>
                  </a:solidFill>
                  <a:effectLst/>
                  <a:uLnTx/>
                  <a:uFillTx/>
                  <a:latin typeface="Segoe UI"/>
                  <a:ea typeface="+mn-ea"/>
                  <a:cs typeface="Segoe UI"/>
                </a:rPr>
              </a:br>
              <a:r>
                <a:rPr kumimoji="0" lang="en-US" sz="1200" b="0" i="0" u="none" strike="noStrike" kern="1200" cap="none" spc="-5" normalizeH="0" baseline="0" noProof="0">
                  <a:ln>
                    <a:noFill/>
                  </a:ln>
                  <a:solidFill>
                    <a:srgbClr val="000000"/>
                  </a:solidFill>
                  <a:effectLst/>
                  <a:uLnTx/>
                  <a:uFillTx/>
                  <a:latin typeface="Segoe UI"/>
                  <a:ea typeface="+mn-ea"/>
                  <a:cs typeface="Segoe UI"/>
                </a:rPr>
                <a:t>COVID-19 expenses.</a:t>
              </a:r>
              <a:r>
                <a:rPr kumimoji="0" lang="en-US" sz="1200" b="0" i="0" u="none" strike="noStrike" kern="1200" cap="none" spc="-5" normalizeH="0" baseline="30000" noProof="0">
                  <a:ln>
                    <a:noFill/>
                  </a:ln>
                  <a:solidFill>
                    <a:srgbClr val="000000"/>
                  </a:solidFill>
                  <a:effectLst/>
                  <a:uLnTx/>
                  <a:uFillTx/>
                  <a:latin typeface="Segoe UI"/>
                  <a:ea typeface="+mn-ea"/>
                  <a:cs typeface="Segoe UI"/>
                </a:rPr>
                <a:t>5</a:t>
              </a:r>
            </a:p>
          </p:txBody>
        </p:sp>
        <p:cxnSp>
          <p:nvCxnSpPr>
            <p:cNvPr id="121" name="Straight Connector 120">
              <a:extLst>
                <a:ext uri="{FF2B5EF4-FFF2-40B4-BE49-F238E27FC236}">
                  <a16:creationId xmlns:a16="http://schemas.microsoft.com/office/drawing/2014/main" id="{C5EB1139-9379-4DD0-9ADA-09BEA7367EE7}"/>
                </a:ext>
                <a:ext uri="{C183D7F6-B498-43B3-948B-1728B52AA6E4}">
                  <adec:decorative xmlns:adec="http://schemas.microsoft.com/office/drawing/2017/decorative" val="1"/>
                </a:ext>
              </a:extLst>
            </p:cNvPr>
            <p:cNvCxnSpPr>
              <a:cxnSpLocks/>
            </p:cNvCxnSpPr>
            <p:nvPr/>
          </p:nvCxnSpPr>
          <p:spPr>
            <a:xfrm>
              <a:off x="10788650" y="3782628"/>
              <a:ext cx="707934" cy="0"/>
            </a:xfrm>
            <a:prstGeom prst="line">
              <a:avLst/>
            </a:prstGeom>
            <a:ln w="158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BD7EE16-A4E1-4847-83DA-24E99D1C569A}"/>
              </a:ext>
              <a:ext uri="{C183D7F6-B498-43B3-948B-1728B52AA6E4}">
                <adec:decorative xmlns:adec="http://schemas.microsoft.com/office/drawing/2017/decorative" val="1"/>
              </a:ext>
            </a:extLst>
          </p:cNvPr>
          <p:cNvGrpSpPr/>
          <p:nvPr/>
        </p:nvGrpSpPr>
        <p:grpSpPr>
          <a:xfrm>
            <a:off x="584201" y="5250147"/>
            <a:ext cx="5233419" cy="749786"/>
            <a:chOff x="584201" y="5250147"/>
            <a:chExt cx="5233419" cy="749786"/>
          </a:xfrm>
        </p:grpSpPr>
        <p:sp>
          <p:nvSpPr>
            <p:cNvPr id="77" name="Oval 76">
              <a:extLst>
                <a:ext uri="{FF2B5EF4-FFF2-40B4-BE49-F238E27FC236}">
                  <a16:creationId xmlns:a16="http://schemas.microsoft.com/office/drawing/2014/main" id="{99E0D442-BE70-4457-A4A6-B598A39F27C1}"/>
                </a:ext>
              </a:extLst>
            </p:cNvPr>
            <p:cNvSpPr/>
            <p:nvPr/>
          </p:nvSpPr>
          <p:spPr bwMode="auto">
            <a:xfrm>
              <a:off x="5067832" y="5250147"/>
              <a:ext cx="749788" cy="749786"/>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a:rPr>
                <a:t>48%</a:t>
              </a:r>
            </a:p>
          </p:txBody>
        </p:sp>
        <p:sp>
          <p:nvSpPr>
            <p:cNvPr id="72" name="TextBox 71">
              <a:extLst>
                <a:ext uri="{FF2B5EF4-FFF2-40B4-BE49-F238E27FC236}">
                  <a16:creationId xmlns:a16="http://schemas.microsoft.com/office/drawing/2014/main" id="{1514B245-0A74-4B6B-8387-82F7A353AB12}"/>
                </a:ext>
              </a:extLst>
            </p:cNvPr>
            <p:cNvSpPr txBox="1"/>
            <p:nvPr/>
          </p:nvSpPr>
          <p:spPr>
            <a:xfrm>
              <a:off x="584201" y="5394208"/>
              <a:ext cx="4287636" cy="4616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r">
                <a:spcAft>
                  <a:spcPts val="1200"/>
                </a:spcAft>
                <a:defRPr sz="1200" spc="-5">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Retail pharmacy customers who used at least one health and wellness service in 2020 (up 5% from 2019).</a:t>
              </a:r>
              <a:r>
                <a:rPr kumimoji="0" lang="en-US" sz="1200" b="0" i="0" u="none" strike="noStrike" kern="1200" cap="none" spc="-5" normalizeH="0" baseline="30000" noProof="0">
                  <a:ln>
                    <a:noFill/>
                  </a:ln>
                  <a:solidFill>
                    <a:srgbClr val="000000"/>
                  </a:solidFill>
                  <a:effectLst/>
                  <a:uLnTx/>
                  <a:uFillTx/>
                  <a:latin typeface="Segoe UI"/>
                  <a:ea typeface="+mn-ea"/>
                  <a:cs typeface="Segoe UI"/>
                </a:rPr>
                <a:t>3</a:t>
              </a:r>
              <a:r>
                <a:rPr kumimoji="0" lang="en-US" sz="1200" b="0" i="0" u="none" strike="noStrike" kern="1200" cap="none" spc="-5" normalizeH="0" baseline="0" noProof="0">
                  <a:ln>
                    <a:noFill/>
                  </a:ln>
                  <a:solidFill>
                    <a:srgbClr val="000000"/>
                  </a:solidFill>
                  <a:effectLst/>
                  <a:uLnTx/>
                  <a:uFillTx/>
                  <a:latin typeface="Segoe UI"/>
                  <a:ea typeface="+mn-ea"/>
                  <a:cs typeface="Segoe UI"/>
                </a:rPr>
                <a:t> </a:t>
              </a:r>
            </a:p>
          </p:txBody>
        </p:sp>
      </p:grpSp>
      <p:grpSp>
        <p:nvGrpSpPr>
          <p:cNvPr id="17" name="Group 16">
            <a:extLst>
              <a:ext uri="{FF2B5EF4-FFF2-40B4-BE49-F238E27FC236}">
                <a16:creationId xmlns:a16="http://schemas.microsoft.com/office/drawing/2014/main" id="{D85B1726-DB00-4466-936B-42ABA8EA200A}"/>
              </a:ext>
              <a:ext uri="{C183D7F6-B498-43B3-948B-1728B52AA6E4}">
                <adec:decorative xmlns:adec="http://schemas.microsoft.com/office/drawing/2017/decorative" val="1"/>
              </a:ext>
            </a:extLst>
          </p:cNvPr>
          <p:cNvGrpSpPr/>
          <p:nvPr/>
        </p:nvGrpSpPr>
        <p:grpSpPr>
          <a:xfrm>
            <a:off x="6388894" y="5250147"/>
            <a:ext cx="5220494" cy="749786"/>
            <a:chOff x="6388894" y="5250147"/>
            <a:chExt cx="5220494" cy="749786"/>
          </a:xfrm>
        </p:grpSpPr>
        <p:sp>
          <p:nvSpPr>
            <p:cNvPr id="78" name="Oval 77">
              <a:extLst>
                <a:ext uri="{FF2B5EF4-FFF2-40B4-BE49-F238E27FC236}">
                  <a16:creationId xmlns:a16="http://schemas.microsoft.com/office/drawing/2014/main" id="{79B8D9B1-9A6C-4E4D-AD94-53A9C6F69E0D}"/>
                </a:ext>
              </a:extLst>
            </p:cNvPr>
            <p:cNvSpPr/>
            <p:nvPr/>
          </p:nvSpPr>
          <p:spPr bwMode="auto">
            <a:xfrm>
              <a:off x="6388894" y="5250147"/>
              <a:ext cx="749788" cy="749786"/>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a:rPr>
                <a:t>80%</a:t>
              </a:r>
            </a:p>
          </p:txBody>
        </p:sp>
        <p:sp>
          <p:nvSpPr>
            <p:cNvPr id="73" name="TextBox 72">
              <a:extLst>
                <a:ext uri="{FF2B5EF4-FFF2-40B4-BE49-F238E27FC236}">
                  <a16:creationId xmlns:a16="http://schemas.microsoft.com/office/drawing/2014/main" id="{2591A849-EB49-4B48-8A2F-630354B1D411}"/>
                </a:ext>
              </a:extLst>
            </p:cNvPr>
            <p:cNvSpPr txBox="1"/>
            <p:nvPr/>
          </p:nvSpPr>
          <p:spPr>
            <a:xfrm>
              <a:off x="7321752" y="5394208"/>
              <a:ext cx="4287636" cy="4616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r">
                <a:spcAft>
                  <a:spcPts val="1200"/>
                </a:spcAft>
                <a:defRPr sz="1200" spc="-5">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5" normalizeH="0" baseline="0" noProof="0">
                  <a:ln>
                    <a:noFill/>
                  </a:ln>
                  <a:solidFill>
                    <a:srgbClr val="000000"/>
                  </a:solidFill>
                  <a:effectLst/>
                  <a:uLnTx/>
                  <a:uFillTx/>
                  <a:latin typeface="Segoe UI"/>
                  <a:ea typeface="+mn-ea"/>
                  <a:cs typeface="Segoe UI"/>
                </a:rPr>
                <a:t>Utilization rate of pharmacy health and wellness services recommended by primary care partners.</a:t>
              </a:r>
              <a:r>
                <a:rPr kumimoji="0" lang="en-US" sz="1200" b="0" i="0" u="none" strike="noStrike" kern="1200" cap="none" spc="-5" normalizeH="0" baseline="30000" noProof="0">
                  <a:ln>
                    <a:noFill/>
                  </a:ln>
                  <a:solidFill>
                    <a:srgbClr val="000000"/>
                  </a:solidFill>
                  <a:effectLst/>
                  <a:uLnTx/>
                  <a:uFillTx/>
                  <a:latin typeface="Segoe UI"/>
                  <a:ea typeface="+mn-ea"/>
                  <a:cs typeface="Segoe UI"/>
                </a:rPr>
                <a:t>3</a:t>
              </a:r>
            </a:p>
          </p:txBody>
        </p:sp>
      </p:grpSp>
      <p:sp>
        <p:nvSpPr>
          <p:cNvPr id="25" name="TextBox 24">
            <a:extLst>
              <a:ext uri="{FF2B5EF4-FFF2-40B4-BE49-F238E27FC236}">
                <a16:creationId xmlns:a16="http://schemas.microsoft.com/office/drawing/2014/main" id="{3A2C97F7-4A4A-42E7-BAF5-89CBDB2FD54D}"/>
              </a:ext>
            </a:extLst>
          </p:cNvPr>
          <p:cNvSpPr txBox="1"/>
          <p:nvPr/>
        </p:nvSpPr>
        <p:spPr>
          <a:xfrm>
            <a:off x="693444" y="6515871"/>
            <a:ext cx="11015136" cy="189729"/>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
                <a:ea typeface="+mn-ea"/>
                <a:cs typeface="+mn-cs"/>
              </a:rPr>
              <a:t>Sources: 1. </a:t>
            </a:r>
            <a:r>
              <a:rPr kumimoji="0" lang="en-US" sz="800" b="0" i="0" u="none" strike="noStrike" kern="1200" cap="none" spc="0" normalizeH="0" baseline="0" noProof="0" dirty="0">
                <a:ln>
                  <a:noFill/>
                </a:ln>
                <a:solidFill>
                  <a:srgbClr val="000000"/>
                </a:solidFill>
                <a:effectLst/>
                <a:uLnTx/>
                <a:uFillTx/>
                <a:latin typeface="Segoe UI  "/>
                <a:ea typeface="+mn-ea"/>
                <a:cs typeface="+mn-cs"/>
                <a:hlinkClick r:id="rId5"/>
              </a:rPr>
              <a:t>McKinsey 2020</a:t>
            </a:r>
            <a:r>
              <a:rPr kumimoji="0" lang="en-US" sz="800" b="0" i="0" u="none" strike="noStrike" kern="1200" cap="none" spc="0" normalizeH="0" baseline="0" noProof="0" dirty="0">
                <a:ln>
                  <a:noFill/>
                </a:ln>
                <a:solidFill>
                  <a:srgbClr val="000000"/>
                </a:solidFill>
                <a:effectLst/>
                <a:uLnTx/>
                <a:uFillTx/>
                <a:latin typeface="Segoe UI  "/>
                <a:ea typeface="+mn-ea"/>
                <a:cs typeface="+mn-cs"/>
              </a:rPr>
              <a:t> | 2. </a:t>
            </a:r>
            <a:r>
              <a:rPr kumimoji="0" lang="en-US" sz="800" b="0" i="0" u="none" strike="noStrike" kern="1200" cap="none" spc="-5" normalizeH="0" baseline="0" noProof="0" dirty="0">
                <a:ln>
                  <a:noFill/>
                </a:ln>
                <a:solidFill>
                  <a:srgbClr val="000000"/>
                </a:solidFill>
                <a:effectLst/>
                <a:uLnTx/>
                <a:uFillTx/>
                <a:latin typeface="Segoe UI  "/>
                <a:ea typeface="+mn-ea"/>
                <a:cs typeface="Segoe UI"/>
                <a:hlinkClick r:id="rId6"/>
              </a:rPr>
              <a:t>eMarketer 2021</a:t>
            </a:r>
            <a:r>
              <a:rPr kumimoji="0" lang="en-US" sz="800" b="0" i="0" u="none" strike="noStrike" kern="1200" cap="none" spc="-5" normalizeH="0" baseline="0" noProof="0" dirty="0">
                <a:ln>
                  <a:noFill/>
                </a:ln>
                <a:solidFill>
                  <a:srgbClr val="000000"/>
                </a:solidFill>
                <a:effectLst/>
                <a:uLnTx/>
                <a:uFillTx/>
                <a:latin typeface="Segoe UI  "/>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
                <a:ea typeface="+mn-ea"/>
                <a:cs typeface="+mn-cs"/>
              </a:rPr>
              <a:t>| 3. </a:t>
            </a:r>
            <a:r>
              <a:rPr kumimoji="0" lang="en-US" sz="800" b="0" i="0" u="none" strike="noStrike" kern="1200" cap="none" spc="0" normalizeH="0" baseline="0" noProof="0" dirty="0">
                <a:ln>
                  <a:noFill/>
                </a:ln>
                <a:solidFill>
                  <a:srgbClr val="000000"/>
                </a:solidFill>
                <a:effectLst/>
                <a:uLnTx/>
                <a:uFillTx/>
                <a:latin typeface="Segoe UI  "/>
                <a:ea typeface="+mn-ea"/>
                <a:cs typeface="+mn-cs"/>
                <a:hlinkClick r:id="rId7"/>
              </a:rPr>
              <a:t>J.D. Power</a:t>
            </a:r>
            <a:r>
              <a:rPr kumimoji="0" lang="en-US" sz="800" b="0" i="0" u="none" strike="noStrike" kern="1200" cap="none" spc="0" normalizeH="0" baseline="0" noProof="0" dirty="0">
                <a:ln>
                  <a:noFill/>
                </a:ln>
                <a:solidFill>
                  <a:srgbClr val="000000"/>
                </a:solidFill>
                <a:effectLst/>
                <a:uLnTx/>
                <a:uFillTx/>
                <a:latin typeface="Segoe UI  "/>
                <a:ea typeface="+mn-ea"/>
                <a:cs typeface="+mn-cs"/>
              </a:rPr>
              <a:t> | 4. </a:t>
            </a:r>
            <a:r>
              <a:rPr kumimoji="0" lang="en-US" sz="800" b="0" i="0" u="none" strike="noStrike" kern="1200" cap="none" spc="0" normalizeH="0" baseline="0" noProof="0" dirty="0">
                <a:ln>
                  <a:noFill/>
                </a:ln>
                <a:solidFill>
                  <a:srgbClr val="000000"/>
                </a:solidFill>
                <a:effectLst/>
                <a:uLnTx/>
                <a:uFillTx/>
                <a:latin typeface="Segoe UI  "/>
                <a:ea typeface="+mn-ea"/>
                <a:cs typeface="+mn-cs"/>
                <a:hlinkClick r:id="rId8"/>
              </a:rPr>
              <a:t>COVID-19 Healthcare Delivery Impacts (Summary) (hhs.gov)</a:t>
            </a:r>
            <a:r>
              <a:rPr kumimoji="0" lang="en-US" sz="800" b="0" i="0" u="none" strike="noStrike" kern="1200" cap="none" spc="0" normalizeH="0" baseline="0" noProof="0" dirty="0">
                <a:ln>
                  <a:noFill/>
                </a:ln>
                <a:solidFill>
                  <a:srgbClr val="000000"/>
                </a:solidFill>
                <a:effectLst/>
                <a:uLnTx/>
                <a:uFillTx/>
                <a:latin typeface="Segoe UI  "/>
                <a:ea typeface="+mn-ea"/>
                <a:cs typeface="+mn-cs"/>
              </a:rPr>
              <a:t> | 5. </a:t>
            </a:r>
            <a:r>
              <a:rPr kumimoji="0" lang="en-US" sz="800" b="0" i="0" u="none" strike="noStrike" kern="1200" cap="none" spc="0" normalizeH="0" baseline="0" noProof="0" dirty="0" err="1">
                <a:ln>
                  <a:noFill/>
                </a:ln>
                <a:solidFill>
                  <a:srgbClr val="000000"/>
                </a:solidFill>
                <a:effectLst/>
                <a:uLnTx/>
                <a:uFillTx/>
                <a:latin typeface="Segoe UI  "/>
                <a:ea typeface="+mn-ea"/>
                <a:cs typeface="+mn-cs"/>
                <a:hlinkClick r:id="rId9"/>
              </a:rPr>
              <a:t>CommerceHealthcare</a:t>
            </a:r>
            <a:r>
              <a:rPr kumimoji="0" lang="en-US" sz="800" b="0" i="0" u="none" strike="noStrike" kern="1200" cap="none" spc="0" normalizeH="0" baseline="0" noProof="0" dirty="0">
                <a:ln>
                  <a:noFill/>
                </a:ln>
                <a:solidFill>
                  <a:srgbClr val="000000"/>
                </a:solidFill>
                <a:effectLst/>
                <a:uLnTx/>
                <a:uFillTx/>
                <a:latin typeface="Segoe UI  "/>
                <a:ea typeface="+mn-ea"/>
                <a:cs typeface="+mn-cs"/>
                <a:hlinkClick r:id="rId9"/>
              </a:rPr>
              <a:t> 2020</a:t>
            </a:r>
            <a:r>
              <a:rPr kumimoji="0" lang="en-US" sz="800" b="0" i="0" u="none" strike="noStrike" kern="1200" cap="none" spc="0" normalizeH="0" baseline="0" noProof="0" dirty="0">
                <a:ln>
                  <a:noFill/>
                </a:ln>
                <a:solidFill>
                  <a:srgbClr val="000000"/>
                </a:solidFill>
                <a:effectLst/>
                <a:uLnTx/>
                <a:uFillTx/>
                <a:latin typeface="Segoe UI  "/>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78D4"/>
              </a:solidFill>
              <a:effectLst/>
              <a:uLnTx/>
              <a:uFillTx/>
              <a:latin typeface="Segoe UI  "/>
              <a:ea typeface="+mn-ea"/>
              <a:cs typeface="+mn-cs"/>
            </a:endParaRPr>
          </a:p>
        </p:txBody>
      </p:sp>
    </p:spTree>
    <p:extLst>
      <p:ext uri="{BB962C8B-B14F-4D97-AF65-F5344CB8AC3E}">
        <p14:creationId xmlns:p14="http://schemas.microsoft.com/office/powerpoint/2010/main" val="34341709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4318C03-33CB-BB48-B597-2D7FA8828CA9}"/>
              </a:ext>
            </a:extLst>
          </p:cNvPr>
          <p:cNvSpPr>
            <a:spLocks noGrp="1"/>
          </p:cNvSpPr>
          <p:nvPr>
            <p:ph type="title"/>
          </p:nvPr>
        </p:nvSpPr>
        <p:spPr>
          <a:xfrm>
            <a:off x="1" y="685029"/>
            <a:ext cx="4074767" cy="2743971"/>
          </a:xfrm>
        </p:spPr>
        <p:txBody>
          <a:bodyPr/>
          <a:lstStyle/>
          <a:p>
            <a:pPr defTabSz="896094" fontAlgn="base">
              <a:spcAft>
                <a:spcPct val="0"/>
              </a:spcAft>
              <a:defRPr/>
            </a:pPr>
            <a:r>
              <a:rPr lang="en-US" dirty="0">
                <a:gradFill>
                  <a:gsLst>
                    <a:gs pos="0">
                      <a:srgbClr val="FFFFFF"/>
                    </a:gs>
                    <a:gs pos="100000">
                      <a:srgbClr val="FFFFFF"/>
                    </a:gs>
                  </a:gsLst>
                  <a:lin ang="5400000" scaled="1"/>
                </a:gradFill>
                <a:latin typeface="+mn-lt"/>
                <a:ea typeface="Segoe UI" panose="020B0502040204020203" pitchFamily="34" charset="0"/>
              </a:rPr>
              <a:t>2030:</a:t>
            </a:r>
            <a:br>
              <a:rPr lang="en-US" dirty="0">
                <a:gradFill>
                  <a:gsLst>
                    <a:gs pos="0">
                      <a:srgbClr val="FFFFFF"/>
                    </a:gs>
                    <a:gs pos="100000">
                      <a:srgbClr val="FFFFFF"/>
                    </a:gs>
                  </a:gsLst>
                  <a:lin ang="5400000" scaled="1"/>
                </a:gradFill>
                <a:ea typeface="Segoe UI" panose="020B0502040204020203" pitchFamily="34" charset="0"/>
              </a:rPr>
            </a:br>
            <a:r>
              <a:rPr lang="en-US" dirty="0">
                <a:gradFill>
                  <a:gsLst>
                    <a:gs pos="0">
                      <a:srgbClr val="FFFFFF"/>
                    </a:gs>
                    <a:gs pos="100000">
                      <a:srgbClr val="FFFFFF"/>
                    </a:gs>
                  </a:gsLst>
                  <a:lin ang="5400000" scaled="1"/>
                </a:gradFill>
                <a:latin typeface="Segoe UI Light" panose="020B0502040204020203" pitchFamily="34" charset="0"/>
                <a:ea typeface="Segoe UI" pitchFamily="34" charset="0"/>
                <a:cs typeface="Segoe UI Light" panose="020B0502040204020203" pitchFamily="34" charset="0"/>
              </a:rPr>
              <a:t>Connected </a:t>
            </a:r>
            <a:br>
              <a:rPr lang="en-US" dirty="0">
                <a:gradFill>
                  <a:gsLst>
                    <a:gs pos="0">
                      <a:srgbClr val="FFFFFF"/>
                    </a:gs>
                    <a:gs pos="100000">
                      <a:srgbClr val="FFFFFF"/>
                    </a:gs>
                  </a:gsLst>
                  <a:lin ang="5400000" scaled="1"/>
                </a:gradFill>
                <a:latin typeface="Segoe UI Light" panose="020B0502040204020203" pitchFamily="34" charset="0"/>
                <a:ea typeface="Segoe UI" pitchFamily="34" charset="0"/>
                <a:cs typeface="Segoe UI Light" panose="020B0502040204020203" pitchFamily="34" charset="0"/>
              </a:rPr>
            </a:br>
            <a:r>
              <a:rPr lang="en-US" dirty="0">
                <a:gradFill>
                  <a:gsLst>
                    <a:gs pos="0">
                      <a:srgbClr val="FFFFFF"/>
                    </a:gs>
                    <a:gs pos="100000">
                      <a:srgbClr val="FFFFFF"/>
                    </a:gs>
                  </a:gsLst>
                  <a:lin ang="5400000" scaled="1"/>
                </a:gradFill>
                <a:latin typeface="Segoe UI Light" panose="020B0502040204020203" pitchFamily="34" charset="0"/>
                <a:ea typeface="Segoe UI" pitchFamily="34" charset="0"/>
                <a:cs typeface="Segoe UI Light" panose="020B0502040204020203" pitchFamily="34" charset="0"/>
              </a:rPr>
              <a:t>and disrupted </a:t>
            </a:r>
            <a:br>
              <a:rPr lang="en-US" dirty="0">
                <a:gradFill>
                  <a:gsLst>
                    <a:gs pos="0">
                      <a:srgbClr val="FFFFFF"/>
                    </a:gs>
                    <a:gs pos="100000">
                      <a:srgbClr val="FFFFFF"/>
                    </a:gs>
                  </a:gsLst>
                  <a:lin ang="5400000" scaled="1"/>
                </a:gradFill>
                <a:latin typeface="Segoe UI Light" panose="020B0502040204020203" pitchFamily="34" charset="0"/>
                <a:ea typeface="Segoe UI" pitchFamily="34" charset="0"/>
                <a:cs typeface="Segoe UI Light" panose="020B0502040204020203" pitchFamily="34" charset="0"/>
              </a:rPr>
            </a:br>
            <a:r>
              <a:rPr lang="en-US" dirty="0">
                <a:gradFill>
                  <a:gsLst>
                    <a:gs pos="0">
                      <a:srgbClr val="FFFFFF"/>
                    </a:gs>
                    <a:gs pos="100000">
                      <a:srgbClr val="FFFFFF"/>
                    </a:gs>
                  </a:gsLst>
                  <a:lin ang="5400000" scaled="1"/>
                </a:gradFill>
                <a:latin typeface="Segoe UI Light" panose="020B0502040204020203" pitchFamily="34" charset="0"/>
                <a:ea typeface="Segoe UI" pitchFamily="34" charset="0"/>
                <a:cs typeface="Segoe UI Light" panose="020B0502040204020203" pitchFamily="34" charset="0"/>
              </a:rPr>
              <a:t>health systems</a:t>
            </a:r>
            <a:endParaRPr lang="en-US" dirty="0"/>
          </a:p>
        </p:txBody>
      </p:sp>
      <p:sp>
        <p:nvSpPr>
          <p:cNvPr id="28" name="Oval 27">
            <a:extLst>
              <a:ext uri="{FF2B5EF4-FFF2-40B4-BE49-F238E27FC236}">
                <a16:creationId xmlns:a16="http://schemas.microsoft.com/office/drawing/2014/main" id="{4334A85F-7736-154F-BB92-66574CE37824}"/>
              </a:ext>
            </a:extLst>
          </p:cNvPr>
          <p:cNvSpPr/>
          <p:nvPr/>
        </p:nvSpPr>
        <p:spPr bwMode="auto">
          <a:xfrm>
            <a:off x="5964625" y="1335093"/>
            <a:ext cx="4324345" cy="4324346"/>
          </a:xfrm>
          <a:prstGeom prst="ellips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4" tIns="140570" rIns="175714" bIns="140570"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US" sz="274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7" name="Group 36">
            <a:extLst>
              <a:ext uri="{FF2B5EF4-FFF2-40B4-BE49-F238E27FC236}">
                <a16:creationId xmlns:a16="http://schemas.microsoft.com/office/drawing/2014/main" id="{F59331CB-5208-F448-8617-62BC772C682E}"/>
              </a:ext>
            </a:extLst>
          </p:cNvPr>
          <p:cNvGrpSpPr/>
          <p:nvPr/>
        </p:nvGrpSpPr>
        <p:grpSpPr>
          <a:xfrm>
            <a:off x="6548674" y="1901981"/>
            <a:ext cx="3156248" cy="3212445"/>
            <a:chOff x="11854569" y="5419220"/>
            <a:chExt cx="2394256" cy="2436884"/>
          </a:xfrm>
          <a:solidFill>
            <a:schemeClr val="bg1"/>
          </a:solidFill>
        </p:grpSpPr>
        <p:sp>
          <p:nvSpPr>
            <p:cNvPr id="86" name="Freeform: Shape 263">
              <a:extLst>
                <a:ext uri="{FF2B5EF4-FFF2-40B4-BE49-F238E27FC236}">
                  <a16:creationId xmlns:a16="http://schemas.microsoft.com/office/drawing/2014/main" id="{6056D99F-FDB3-4E40-8F5C-B264C703BD5C}"/>
                </a:ext>
              </a:extLst>
            </p:cNvPr>
            <p:cNvSpPr/>
            <p:nvPr/>
          </p:nvSpPr>
          <p:spPr bwMode="auto">
            <a:xfrm>
              <a:off x="12840724" y="5437894"/>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87" name="Freeform: Shape 264">
              <a:extLst>
                <a:ext uri="{FF2B5EF4-FFF2-40B4-BE49-F238E27FC236}">
                  <a16:creationId xmlns:a16="http://schemas.microsoft.com/office/drawing/2014/main" id="{9B2B7240-BDBB-6B4D-84D4-EE0C8CF9B17F}"/>
                </a:ext>
              </a:extLst>
            </p:cNvPr>
            <p:cNvSpPr/>
            <p:nvPr/>
          </p:nvSpPr>
          <p:spPr bwMode="auto">
            <a:xfrm>
              <a:off x="13024062" y="5419220"/>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88" name="Freeform: Shape 265">
              <a:extLst>
                <a:ext uri="{FF2B5EF4-FFF2-40B4-BE49-F238E27FC236}">
                  <a16:creationId xmlns:a16="http://schemas.microsoft.com/office/drawing/2014/main" id="{2BA3D17B-DBC2-BF44-8A91-5CBFFEA3A1C2}"/>
                </a:ext>
              </a:extLst>
            </p:cNvPr>
            <p:cNvSpPr/>
            <p:nvPr/>
          </p:nvSpPr>
          <p:spPr bwMode="auto">
            <a:xfrm>
              <a:off x="13214325" y="5433091"/>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89" name="Freeform: Shape 266">
              <a:extLst>
                <a:ext uri="{FF2B5EF4-FFF2-40B4-BE49-F238E27FC236}">
                  <a16:creationId xmlns:a16="http://schemas.microsoft.com/office/drawing/2014/main" id="{34325768-41B4-EA49-AA90-B397DE6A2EBC}"/>
                </a:ext>
              </a:extLst>
            </p:cNvPr>
            <p:cNvSpPr/>
            <p:nvPr/>
          </p:nvSpPr>
          <p:spPr bwMode="auto">
            <a:xfrm>
              <a:off x="13409989" y="5484060"/>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0" name="Freeform: Shape 267">
              <a:extLst>
                <a:ext uri="{FF2B5EF4-FFF2-40B4-BE49-F238E27FC236}">
                  <a16:creationId xmlns:a16="http://schemas.microsoft.com/office/drawing/2014/main" id="{3E0355B4-9835-0345-AAB0-14DDF1AF07A6}"/>
                </a:ext>
              </a:extLst>
            </p:cNvPr>
            <p:cNvSpPr/>
            <p:nvPr/>
          </p:nvSpPr>
          <p:spPr bwMode="auto">
            <a:xfrm>
              <a:off x="13489877" y="5522380"/>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1" name="Freeform: Shape 268">
              <a:extLst>
                <a:ext uri="{FF2B5EF4-FFF2-40B4-BE49-F238E27FC236}">
                  <a16:creationId xmlns:a16="http://schemas.microsoft.com/office/drawing/2014/main" id="{664E159A-9A67-3D4F-9514-61B317945528}"/>
                </a:ext>
              </a:extLst>
            </p:cNvPr>
            <p:cNvSpPr/>
            <p:nvPr/>
          </p:nvSpPr>
          <p:spPr bwMode="auto">
            <a:xfrm>
              <a:off x="13566826" y="555413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2" name="Freeform: Shape 270">
              <a:extLst>
                <a:ext uri="{FF2B5EF4-FFF2-40B4-BE49-F238E27FC236}">
                  <a16:creationId xmlns:a16="http://schemas.microsoft.com/office/drawing/2014/main" id="{6827627F-FF04-4045-A3E9-C47D4947F750}"/>
                </a:ext>
              </a:extLst>
            </p:cNvPr>
            <p:cNvSpPr/>
            <p:nvPr/>
          </p:nvSpPr>
          <p:spPr bwMode="auto">
            <a:xfrm>
              <a:off x="13829388" y="5747090"/>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3" name="Freeform: Shape 271">
              <a:extLst>
                <a:ext uri="{FF2B5EF4-FFF2-40B4-BE49-F238E27FC236}">
                  <a16:creationId xmlns:a16="http://schemas.microsoft.com/office/drawing/2014/main" id="{6DFFBEFF-E6C0-094F-8C2D-A22A08E45679}"/>
                </a:ext>
              </a:extLst>
            </p:cNvPr>
            <p:cNvSpPr/>
            <p:nvPr/>
          </p:nvSpPr>
          <p:spPr bwMode="auto">
            <a:xfrm>
              <a:off x="13976746" y="5905959"/>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4" name="Freeform: Shape 272">
              <a:extLst>
                <a:ext uri="{FF2B5EF4-FFF2-40B4-BE49-F238E27FC236}">
                  <a16:creationId xmlns:a16="http://schemas.microsoft.com/office/drawing/2014/main" id="{22FA34A7-70F6-3D40-A048-F7ED6EB2E2A7}"/>
                </a:ext>
              </a:extLst>
            </p:cNvPr>
            <p:cNvSpPr/>
            <p:nvPr/>
          </p:nvSpPr>
          <p:spPr bwMode="auto">
            <a:xfrm>
              <a:off x="14097808" y="610689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5" name="Freeform: Shape 273">
              <a:extLst>
                <a:ext uri="{FF2B5EF4-FFF2-40B4-BE49-F238E27FC236}">
                  <a16:creationId xmlns:a16="http://schemas.microsoft.com/office/drawing/2014/main" id="{D12E5CB1-3AB8-5C49-83D1-2796C87FB508}"/>
                </a:ext>
              </a:extLst>
            </p:cNvPr>
            <p:cNvSpPr/>
            <p:nvPr/>
          </p:nvSpPr>
          <p:spPr bwMode="auto">
            <a:xfrm>
              <a:off x="14204053" y="6521497"/>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6" name="Freeform: Shape 274">
              <a:extLst>
                <a:ext uri="{FF2B5EF4-FFF2-40B4-BE49-F238E27FC236}">
                  <a16:creationId xmlns:a16="http://schemas.microsoft.com/office/drawing/2014/main" id="{708680EC-E6B7-8C48-B20F-811F5C6D6F2F}"/>
                </a:ext>
              </a:extLst>
            </p:cNvPr>
            <p:cNvSpPr/>
            <p:nvPr/>
          </p:nvSpPr>
          <p:spPr bwMode="auto">
            <a:xfrm>
              <a:off x="12743240" y="5458010"/>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7" name="Freeform: Shape 275">
              <a:extLst>
                <a:ext uri="{FF2B5EF4-FFF2-40B4-BE49-F238E27FC236}">
                  <a16:creationId xmlns:a16="http://schemas.microsoft.com/office/drawing/2014/main" id="{3A1D6E99-D043-224C-B761-973CD3A4E146}"/>
                </a:ext>
              </a:extLst>
            </p:cNvPr>
            <p:cNvSpPr/>
            <p:nvPr/>
          </p:nvSpPr>
          <p:spPr bwMode="auto">
            <a:xfrm>
              <a:off x="12930879" y="5427026"/>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8" name="Freeform: Shape 276">
              <a:extLst>
                <a:ext uri="{FF2B5EF4-FFF2-40B4-BE49-F238E27FC236}">
                  <a16:creationId xmlns:a16="http://schemas.microsoft.com/office/drawing/2014/main" id="{9CEA8DE3-81A3-7949-8975-AA30B419F179}"/>
                </a:ext>
              </a:extLst>
            </p:cNvPr>
            <p:cNvSpPr/>
            <p:nvPr/>
          </p:nvSpPr>
          <p:spPr bwMode="auto">
            <a:xfrm>
              <a:off x="13112270" y="5419220"/>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99" name="Freeform: Shape 277">
              <a:extLst>
                <a:ext uri="{FF2B5EF4-FFF2-40B4-BE49-F238E27FC236}">
                  <a16:creationId xmlns:a16="http://schemas.microsoft.com/office/drawing/2014/main" id="{19113354-C345-C049-B3BB-A256214BFAD8}"/>
                </a:ext>
              </a:extLst>
            </p:cNvPr>
            <p:cNvSpPr/>
            <p:nvPr/>
          </p:nvSpPr>
          <p:spPr bwMode="auto">
            <a:xfrm>
              <a:off x="13303040" y="5447701"/>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4"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3" y="56852"/>
                    <a:pt x="19645" y="81012"/>
                    <a:pt x="19645" y="113258"/>
                  </a:cubicBezTo>
                  <a:cubicBezTo>
                    <a:pt x="19645" y="143023"/>
                    <a:pt x="23639" y="165621"/>
                    <a:pt x="31626" y="181049"/>
                  </a:cubicBezTo>
                  <a:cubicBezTo>
                    <a:pt x="39613" y="196478"/>
                    <a:pt x="51445" y="204192"/>
                    <a:pt x="67122" y="204192"/>
                  </a:cubicBezTo>
                  <a:cubicBezTo>
                    <a:pt x="74761" y="204192"/>
                    <a:pt x="81533" y="202183"/>
                    <a:pt x="87437"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0" name="Freeform: Shape 278">
              <a:extLst>
                <a:ext uri="{FF2B5EF4-FFF2-40B4-BE49-F238E27FC236}">
                  <a16:creationId xmlns:a16="http://schemas.microsoft.com/office/drawing/2014/main" id="{DC739788-D4E5-2A4B-BBBD-8F2F378F3DAD}"/>
                </a:ext>
              </a:extLst>
            </p:cNvPr>
            <p:cNvSpPr/>
            <p:nvPr/>
          </p:nvSpPr>
          <p:spPr bwMode="auto">
            <a:xfrm>
              <a:off x="13651314" y="5596922"/>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1" name="Freeform: Shape 279">
              <a:extLst>
                <a:ext uri="{FF2B5EF4-FFF2-40B4-BE49-F238E27FC236}">
                  <a16:creationId xmlns:a16="http://schemas.microsoft.com/office/drawing/2014/main" id="{13EBD697-F5FF-DE46-AAC6-C6E7ACD853D4}"/>
                </a:ext>
              </a:extLst>
            </p:cNvPr>
            <p:cNvSpPr/>
            <p:nvPr/>
          </p:nvSpPr>
          <p:spPr bwMode="auto">
            <a:xfrm>
              <a:off x="13732061" y="5662233"/>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2" name="Freeform: Shape 280">
              <a:extLst>
                <a:ext uri="{FF2B5EF4-FFF2-40B4-BE49-F238E27FC236}">
                  <a16:creationId xmlns:a16="http://schemas.microsoft.com/office/drawing/2014/main" id="{97F29147-EFC2-FA4B-985A-311500A0BBC0}"/>
                </a:ext>
              </a:extLst>
            </p:cNvPr>
            <p:cNvSpPr/>
            <p:nvPr/>
          </p:nvSpPr>
          <p:spPr bwMode="auto">
            <a:xfrm>
              <a:off x="13897358" y="5818504"/>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3" name="Freeform: Shape 281">
              <a:extLst>
                <a:ext uri="{FF2B5EF4-FFF2-40B4-BE49-F238E27FC236}">
                  <a16:creationId xmlns:a16="http://schemas.microsoft.com/office/drawing/2014/main" id="{A3CF4DA6-B9EE-CA46-9632-3BA8AE356EAA}"/>
                </a:ext>
              </a:extLst>
            </p:cNvPr>
            <p:cNvSpPr/>
            <p:nvPr/>
          </p:nvSpPr>
          <p:spPr bwMode="auto">
            <a:xfrm>
              <a:off x="14035248" y="6001900"/>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6"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4" name="Freeform: Shape 282">
              <a:extLst>
                <a:ext uri="{FF2B5EF4-FFF2-40B4-BE49-F238E27FC236}">
                  <a16:creationId xmlns:a16="http://schemas.microsoft.com/office/drawing/2014/main" id="{673C693E-D241-9E41-BF62-E6BBF1A53AEF}"/>
                </a:ext>
              </a:extLst>
            </p:cNvPr>
            <p:cNvSpPr/>
            <p:nvPr/>
          </p:nvSpPr>
          <p:spPr bwMode="auto">
            <a:xfrm>
              <a:off x="14143484" y="6240659"/>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6"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3"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5" name="Freeform: Shape 283">
              <a:extLst>
                <a:ext uri="{FF2B5EF4-FFF2-40B4-BE49-F238E27FC236}">
                  <a16:creationId xmlns:a16="http://schemas.microsoft.com/office/drawing/2014/main" id="{59091223-F366-D94A-8921-36AECCC8853B}"/>
                </a:ext>
              </a:extLst>
            </p:cNvPr>
            <p:cNvSpPr/>
            <p:nvPr/>
          </p:nvSpPr>
          <p:spPr bwMode="auto">
            <a:xfrm>
              <a:off x="14183970" y="6377444"/>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3"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6" name="Freeform: Shape 284">
              <a:extLst>
                <a:ext uri="{FF2B5EF4-FFF2-40B4-BE49-F238E27FC236}">
                  <a16:creationId xmlns:a16="http://schemas.microsoft.com/office/drawing/2014/main" id="{24BA47ED-B02B-2441-8095-2975332E9D79}"/>
                </a:ext>
              </a:extLst>
            </p:cNvPr>
            <p:cNvSpPr/>
            <p:nvPr/>
          </p:nvSpPr>
          <p:spPr bwMode="auto">
            <a:xfrm>
              <a:off x="14176258" y="6819916"/>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7" name="Freeform: Shape 285">
              <a:extLst>
                <a:ext uri="{FF2B5EF4-FFF2-40B4-BE49-F238E27FC236}">
                  <a16:creationId xmlns:a16="http://schemas.microsoft.com/office/drawing/2014/main" id="{3995BAA0-217C-B347-81FD-EFEB09CA918E}"/>
                </a:ext>
              </a:extLst>
            </p:cNvPr>
            <p:cNvSpPr/>
            <p:nvPr/>
          </p:nvSpPr>
          <p:spPr bwMode="auto">
            <a:xfrm>
              <a:off x="14064234" y="713503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8" name="Freeform: Shape 286">
              <a:extLst>
                <a:ext uri="{FF2B5EF4-FFF2-40B4-BE49-F238E27FC236}">
                  <a16:creationId xmlns:a16="http://schemas.microsoft.com/office/drawing/2014/main" id="{6FF61006-1D3C-AE4A-ABC2-9B920A814632}"/>
                </a:ext>
              </a:extLst>
            </p:cNvPr>
            <p:cNvSpPr/>
            <p:nvPr/>
          </p:nvSpPr>
          <p:spPr bwMode="auto">
            <a:xfrm>
              <a:off x="14013892" y="7219555"/>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09" name="Freeform: Shape 287">
              <a:extLst>
                <a:ext uri="{FF2B5EF4-FFF2-40B4-BE49-F238E27FC236}">
                  <a16:creationId xmlns:a16="http://schemas.microsoft.com/office/drawing/2014/main" id="{F97B68EE-8CE1-AC40-BF42-A690ADA3CCC3}"/>
                </a:ext>
              </a:extLst>
            </p:cNvPr>
            <p:cNvSpPr/>
            <p:nvPr/>
          </p:nvSpPr>
          <p:spPr bwMode="auto">
            <a:xfrm>
              <a:off x="13933086" y="7349070"/>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0" name="Freeform: Shape 288">
              <a:extLst>
                <a:ext uri="{FF2B5EF4-FFF2-40B4-BE49-F238E27FC236}">
                  <a16:creationId xmlns:a16="http://schemas.microsoft.com/office/drawing/2014/main" id="{6C85388C-E1BC-9444-9C83-1B732B4698BE}"/>
                </a:ext>
              </a:extLst>
            </p:cNvPr>
            <p:cNvSpPr/>
            <p:nvPr/>
          </p:nvSpPr>
          <p:spPr bwMode="auto">
            <a:xfrm>
              <a:off x="14195714" y="6670117"/>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1" name="Freeform: Shape 289">
              <a:extLst>
                <a:ext uri="{FF2B5EF4-FFF2-40B4-BE49-F238E27FC236}">
                  <a16:creationId xmlns:a16="http://schemas.microsoft.com/office/drawing/2014/main" id="{4203DE47-995B-804C-9F33-321E480BEE6A}"/>
                </a:ext>
              </a:extLst>
            </p:cNvPr>
            <p:cNvSpPr/>
            <p:nvPr/>
          </p:nvSpPr>
          <p:spPr bwMode="auto">
            <a:xfrm>
              <a:off x="14125603" y="6970995"/>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4"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3" y="56852"/>
                    <a:pt x="19645" y="81012"/>
                    <a:pt x="19645" y="113258"/>
                  </a:cubicBezTo>
                  <a:cubicBezTo>
                    <a:pt x="19645" y="143023"/>
                    <a:pt x="23639" y="165621"/>
                    <a:pt x="31626" y="181049"/>
                  </a:cubicBezTo>
                  <a:cubicBezTo>
                    <a:pt x="39613" y="196478"/>
                    <a:pt x="51445" y="204192"/>
                    <a:pt x="67122" y="204192"/>
                  </a:cubicBezTo>
                  <a:cubicBezTo>
                    <a:pt x="74761" y="204192"/>
                    <a:pt x="81533" y="202183"/>
                    <a:pt x="87437"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2" name="Freeform: Shape 290">
              <a:extLst>
                <a:ext uri="{FF2B5EF4-FFF2-40B4-BE49-F238E27FC236}">
                  <a16:creationId xmlns:a16="http://schemas.microsoft.com/office/drawing/2014/main" id="{1B7B2A13-F1CA-8A49-9492-D5477F14D09A}"/>
                </a:ext>
              </a:extLst>
            </p:cNvPr>
            <p:cNvSpPr/>
            <p:nvPr/>
          </p:nvSpPr>
          <p:spPr bwMode="auto">
            <a:xfrm>
              <a:off x="13830955" y="7444041"/>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3" name="Freeform: Shape 291">
              <a:extLst>
                <a:ext uri="{FF2B5EF4-FFF2-40B4-BE49-F238E27FC236}">
                  <a16:creationId xmlns:a16="http://schemas.microsoft.com/office/drawing/2014/main" id="{646F0BFD-6BB9-084E-8827-7DA40CC6FC4C}"/>
                </a:ext>
              </a:extLst>
            </p:cNvPr>
            <p:cNvSpPr/>
            <p:nvPr/>
          </p:nvSpPr>
          <p:spPr bwMode="auto">
            <a:xfrm>
              <a:off x="11940865" y="6168486"/>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4" name="Freeform: Shape 292">
              <a:extLst>
                <a:ext uri="{FF2B5EF4-FFF2-40B4-BE49-F238E27FC236}">
                  <a16:creationId xmlns:a16="http://schemas.microsoft.com/office/drawing/2014/main" id="{C4BE02A2-5E46-4846-9923-255CADD5EA60}"/>
                </a:ext>
              </a:extLst>
            </p:cNvPr>
            <p:cNvSpPr/>
            <p:nvPr/>
          </p:nvSpPr>
          <p:spPr bwMode="auto">
            <a:xfrm>
              <a:off x="12048884" y="5949215"/>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5" name="Freeform: Shape 293">
              <a:extLst>
                <a:ext uri="{FF2B5EF4-FFF2-40B4-BE49-F238E27FC236}">
                  <a16:creationId xmlns:a16="http://schemas.microsoft.com/office/drawing/2014/main" id="{FD71CB6A-F77C-F443-A2E4-6122D46391F2}"/>
                </a:ext>
              </a:extLst>
            </p:cNvPr>
            <p:cNvSpPr/>
            <p:nvPr/>
          </p:nvSpPr>
          <p:spPr bwMode="auto">
            <a:xfrm>
              <a:off x="12189285" y="577524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6" name="Freeform: Shape 294">
              <a:extLst>
                <a:ext uri="{FF2B5EF4-FFF2-40B4-BE49-F238E27FC236}">
                  <a16:creationId xmlns:a16="http://schemas.microsoft.com/office/drawing/2014/main" id="{5EC9FE1D-1C92-BB49-AEE6-714B5716238A}"/>
                </a:ext>
              </a:extLst>
            </p:cNvPr>
            <p:cNvSpPr/>
            <p:nvPr/>
          </p:nvSpPr>
          <p:spPr bwMode="auto">
            <a:xfrm>
              <a:off x="12461505" y="5564694"/>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70"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7" name="Freeform: Shape 295">
              <a:extLst>
                <a:ext uri="{FF2B5EF4-FFF2-40B4-BE49-F238E27FC236}">
                  <a16:creationId xmlns:a16="http://schemas.microsoft.com/office/drawing/2014/main" id="{CFA09954-96CB-3841-9889-C5E724CFB318}"/>
                </a:ext>
              </a:extLst>
            </p:cNvPr>
            <p:cNvSpPr/>
            <p:nvPr/>
          </p:nvSpPr>
          <p:spPr bwMode="auto">
            <a:xfrm>
              <a:off x="12543452" y="5521814"/>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8" name="Freeform: Shape 296">
              <a:extLst>
                <a:ext uri="{FF2B5EF4-FFF2-40B4-BE49-F238E27FC236}">
                  <a16:creationId xmlns:a16="http://schemas.microsoft.com/office/drawing/2014/main" id="{BF5F3774-A5C3-8A47-BC1E-8F3019B5FC6E}"/>
                </a:ext>
              </a:extLst>
            </p:cNvPr>
            <p:cNvSpPr/>
            <p:nvPr/>
          </p:nvSpPr>
          <p:spPr bwMode="auto">
            <a:xfrm>
              <a:off x="11893528" y="6284387"/>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19" name="Freeform: Shape 297">
              <a:extLst>
                <a:ext uri="{FF2B5EF4-FFF2-40B4-BE49-F238E27FC236}">
                  <a16:creationId xmlns:a16="http://schemas.microsoft.com/office/drawing/2014/main" id="{FDF22F14-71DE-CE4F-99C7-F72A6DA9AAF4}"/>
                </a:ext>
              </a:extLst>
            </p:cNvPr>
            <p:cNvSpPr/>
            <p:nvPr/>
          </p:nvSpPr>
          <p:spPr bwMode="auto">
            <a:xfrm>
              <a:off x="11984015" y="6041154"/>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0" name="Freeform: Shape 298">
              <a:extLst>
                <a:ext uri="{FF2B5EF4-FFF2-40B4-BE49-F238E27FC236}">
                  <a16:creationId xmlns:a16="http://schemas.microsoft.com/office/drawing/2014/main" id="{13A271E9-52D6-DE42-9511-22BAFA36C707}"/>
                </a:ext>
              </a:extLst>
            </p:cNvPr>
            <p:cNvSpPr/>
            <p:nvPr/>
          </p:nvSpPr>
          <p:spPr bwMode="auto">
            <a:xfrm>
              <a:off x="12106463" y="5859607"/>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1" name="Freeform: Shape 299">
              <a:extLst>
                <a:ext uri="{FF2B5EF4-FFF2-40B4-BE49-F238E27FC236}">
                  <a16:creationId xmlns:a16="http://schemas.microsoft.com/office/drawing/2014/main" id="{12653BD7-839F-DF48-8844-84ABA62698DC}"/>
                </a:ext>
              </a:extLst>
            </p:cNvPr>
            <p:cNvSpPr/>
            <p:nvPr/>
          </p:nvSpPr>
          <p:spPr bwMode="auto">
            <a:xfrm>
              <a:off x="12270883" y="5690714"/>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4"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3" y="56852"/>
                    <a:pt x="19645" y="81012"/>
                    <a:pt x="19645" y="113258"/>
                  </a:cubicBezTo>
                  <a:cubicBezTo>
                    <a:pt x="19645" y="143023"/>
                    <a:pt x="23639" y="165621"/>
                    <a:pt x="31626" y="181049"/>
                  </a:cubicBezTo>
                  <a:cubicBezTo>
                    <a:pt x="39613" y="196478"/>
                    <a:pt x="51445" y="204192"/>
                    <a:pt x="67122" y="204192"/>
                  </a:cubicBezTo>
                  <a:cubicBezTo>
                    <a:pt x="74761" y="204192"/>
                    <a:pt x="81533" y="202183"/>
                    <a:pt x="87437"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2" name="Freeform: Shape 300">
              <a:extLst>
                <a:ext uri="{FF2B5EF4-FFF2-40B4-BE49-F238E27FC236}">
                  <a16:creationId xmlns:a16="http://schemas.microsoft.com/office/drawing/2014/main" id="{1F22D850-EB9A-9645-9BB0-475F2A70CEEA}"/>
                </a:ext>
              </a:extLst>
            </p:cNvPr>
            <p:cNvSpPr/>
            <p:nvPr/>
          </p:nvSpPr>
          <p:spPr bwMode="auto">
            <a:xfrm>
              <a:off x="12634531" y="5485986"/>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3" name="Freeform: Shape 301">
              <a:extLst>
                <a:ext uri="{FF2B5EF4-FFF2-40B4-BE49-F238E27FC236}">
                  <a16:creationId xmlns:a16="http://schemas.microsoft.com/office/drawing/2014/main" id="{51F75A3A-D4DC-9C41-B122-2A4249612416}"/>
                </a:ext>
              </a:extLst>
            </p:cNvPr>
            <p:cNvSpPr/>
            <p:nvPr/>
          </p:nvSpPr>
          <p:spPr bwMode="auto">
            <a:xfrm>
              <a:off x="11877287" y="6758111"/>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4" name="Freeform: Shape 302">
              <a:extLst>
                <a:ext uri="{FF2B5EF4-FFF2-40B4-BE49-F238E27FC236}">
                  <a16:creationId xmlns:a16="http://schemas.microsoft.com/office/drawing/2014/main" id="{E4A41D7E-4634-324C-833E-D7A304D966FE}"/>
                </a:ext>
              </a:extLst>
            </p:cNvPr>
            <p:cNvSpPr/>
            <p:nvPr/>
          </p:nvSpPr>
          <p:spPr bwMode="auto">
            <a:xfrm>
              <a:off x="11940865" y="7011654"/>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5" name="Freeform: Shape 303">
              <a:extLst>
                <a:ext uri="{FF2B5EF4-FFF2-40B4-BE49-F238E27FC236}">
                  <a16:creationId xmlns:a16="http://schemas.microsoft.com/office/drawing/2014/main" id="{85BF98FE-E3BA-AF4B-A7E6-FBA4714F8BBB}"/>
                </a:ext>
              </a:extLst>
            </p:cNvPr>
            <p:cNvSpPr/>
            <p:nvPr/>
          </p:nvSpPr>
          <p:spPr bwMode="auto">
            <a:xfrm>
              <a:off x="12045277" y="7246875"/>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2"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6" name="Freeform: Shape 304">
              <a:extLst>
                <a:ext uri="{FF2B5EF4-FFF2-40B4-BE49-F238E27FC236}">
                  <a16:creationId xmlns:a16="http://schemas.microsoft.com/office/drawing/2014/main" id="{09A47568-E922-F941-9DDB-074DC8119F53}"/>
                </a:ext>
              </a:extLst>
            </p:cNvPr>
            <p:cNvSpPr/>
            <p:nvPr/>
          </p:nvSpPr>
          <p:spPr bwMode="auto">
            <a:xfrm>
              <a:off x="12291080" y="7515419"/>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7" name="Freeform: Shape 305">
              <a:extLst>
                <a:ext uri="{FF2B5EF4-FFF2-40B4-BE49-F238E27FC236}">
                  <a16:creationId xmlns:a16="http://schemas.microsoft.com/office/drawing/2014/main" id="{3AC584C9-DB93-1F42-8063-0BB200769246}"/>
                </a:ext>
              </a:extLst>
            </p:cNvPr>
            <p:cNvSpPr/>
            <p:nvPr/>
          </p:nvSpPr>
          <p:spPr bwMode="auto">
            <a:xfrm>
              <a:off x="11854569" y="6593891"/>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8" name="Freeform: Shape 306">
              <a:extLst>
                <a:ext uri="{FF2B5EF4-FFF2-40B4-BE49-F238E27FC236}">
                  <a16:creationId xmlns:a16="http://schemas.microsoft.com/office/drawing/2014/main" id="{FA09540E-B835-9149-A615-585B31626A02}"/>
                </a:ext>
              </a:extLst>
            </p:cNvPr>
            <p:cNvSpPr/>
            <p:nvPr/>
          </p:nvSpPr>
          <p:spPr bwMode="auto">
            <a:xfrm>
              <a:off x="11900003" y="6888471"/>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29" name="Freeform: Shape 307">
              <a:extLst>
                <a:ext uri="{FF2B5EF4-FFF2-40B4-BE49-F238E27FC236}">
                  <a16:creationId xmlns:a16="http://schemas.microsoft.com/office/drawing/2014/main" id="{411C501C-D876-634B-99B4-277C370AD8B5}"/>
                </a:ext>
              </a:extLst>
            </p:cNvPr>
            <p:cNvSpPr/>
            <p:nvPr/>
          </p:nvSpPr>
          <p:spPr bwMode="auto">
            <a:xfrm>
              <a:off x="11986272" y="7120743"/>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6"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0" name="Freeform: Shape 308">
              <a:extLst>
                <a:ext uri="{FF2B5EF4-FFF2-40B4-BE49-F238E27FC236}">
                  <a16:creationId xmlns:a16="http://schemas.microsoft.com/office/drawing/2014/main" id="{F12D2FD2-4EB1-8F4A-B5B5-6B27568D88DD}"/>
                </a:ext>
              </a:extLst>
            </p:cNvPr>
            <p:cNvSpPr/>
            <p:nvPr/>
          </p:nvSpPr>
          <p:spPr bwMode="auto">
            <a:xfrm>
              <a:off x="12117915" y="7346979"/>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6"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3"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1" name="Freeform: Shape 309">
              <a:extLst>
                <a:ext uri="{FF2B5EF4-FFF2-40B4-BE49-F238E27FC236}">
                  <a16:creationId xmlns:a16="http://schemas.microsoft.com/office/drawing/2014/main" id="{D369E70A-F0C6-814F-8F6F-E01CC27C05FF}"/>
                </a:ext>
              </a:extLst>
            </p:cNvPr>
            <p:cNvSpPr/>
            <p:nvPr/>
          </p:nvSpPr>
          <p:spPr bwMode="auto">
            <a:xfrm>
              <a:off x="12207953" y="7432523"/>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1"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89"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3"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2" name="Freeform: Shape 310">
              <a:extLst>
                <a:ext uri="{FF2B5EF4-FFF2-40B4-BE49-F238E27FC236}">
                  <a16:creationId xmlns:a16="http://schemas.microsoft.com/office/drawing/2014/main" id="{35072CC1-528E-2E46-A185-D6B8DE35A864}"/>
                </a:ext>
              </a:extLst>
            </p:cNvPr>
            <p:cNvSpPr/>
            <p:nvPr/>
          </p:nvSpPr>
          <p:spPr bwMode="auto">
            <a:xfrm>
              <a:off x="11855463" y="6454339"/>
              <a:ext cx="53111" cy="87456"/>
            </a:xfrm>
            <a:custGeom>
              <a:avLst/>
              <a:gdLst/>
              <a:ahLst/>
              <a:cxnLst/>
              <a:rect l="l" t="t" r="r" b="b"/>
              <a:pathLst>
                <a:path w="133945" h="220563">
                  <a:moveTo>
                    <a:pt x="69652"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2"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3" name="Freeform: Shape 311">
              <a:extLst>
                <a:ext uri="{FF2B5EF4-FFF2-40B4-BE49-F238E27FC236}">
                  <a16:creationId xmlns:a16="http://schemas.microsoft.com/office/drawing/2014/main" id="{872A56E1-7BA2-4848-8AD5-C9C514F6BBE3}"/>
                </a:ext>
              </a:extLst>
            </p:cNvPr>
            <p:cNvSpPr/>
            <p:nvPr/>
          </p:nvSpPr>
          <p:spPr bwMode="auto">
            <a:xfrm>
              <a:off x="12370662" y="7567968"/>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4" name="Freeform: Shape 312">
              <a:extLst>
                <a:ext uri="{FF2B5EF4-FFF2-40B4-BE49-F238E27FC236}">
                  <a16:creationId xmlns:a16="http://schemas.microsoft.com/office/drawing/2014/main" id="{C2D1A648-9C73-A042-8AA0-CACBA94AC7DE}"/>
                </a:ext>
              </a:extLst>
            </p:cNvPr>
            <p:cNvSpPr/>
            <p:nvPr/>
          </p:nvSpPr>
          <p:spPr bwMode="auto">
            <a:xfrm>
              <a:off x="12473955" y="7623167"/>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5" name="Freeform: Shape 313">
              <a:extLst>
                <a:ext uri="{FF2B5EF4-FFF2-40B4-BE49-F238E27FC236}">
                  <a16:creationId xmlns:a16="http://schemas.microsoft.com/office/drawing/2014/main" id="{F74B3D3A-4C97-604A-A815-0C79627F8F05}"/>
                </a:ext>
              </a:extLst>
            </p:cNvPr>
            <p:cNvSpPr/>
            <p:nvPr/>
          </p:nvSpPr>
          <p:spPr bwMode="auto">
            <a:xfrm>
              <a:off x="12571029" y="7670152"/>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6" name="Freeform: Shape 314">
              <a:extLst>
                <a:ext uri="{FF2B5EF4-FFF2-40B4-BE49-F238E27FC236}">
                  <a16:creationId xmlns:a16="http://schemas.microsoft.com/office/drawing/2014/main" id="{3DA091EE-D0BB-5A49-A906-880306984824}"/>
                </a:ext>
              </a:extLst>
            </p:cNvPr>
            <p:cNvSpPr/>
            <p:nvPr/>
          </p:nvSpPr>
          <p:spPr bwMode="auto">
            <a:xfrm>
              <a:off x="12671384" y="771038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7" name="Freeform: Shape 315">
              <a:extLst>
                <a:ext uri="{FF2B5EF4-FFF2-40B4-BE49-F238E27FC236}">
                  <a16:creationId xmlns:a16="http://schemas.microsoft.com/office/drawing/2014/main" id="{E716ECFD-4D19-4D4E-AA55-7296BE1B0C25}"/>
                </a:ext>
              </a:extLst>
            </p:cNvPr>
            <p:cNvSpPr/>
            <p:nvPr/>
          </p:nvSpPr>
          <p:spPr bwMode="auto">
            <a:xfrm>
              <a:off x="12783963" y="7740406"/>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8" name="Freeform: Shape 316">
              <a:extLst>
                <a:ext uri="{FF2B5EF4-FFF2-40B4-BE49-F238E27FC236}">
                  <a16:creationId xmlns:a16="http://schemas.microsoft.com/office/drawing/2014/main" id="{1A04DD7F-0EB5-0A4B-AF65-B28961B27712}"/>
                </a:ext>
              </a:extLst>
            </p:cNvPr>
            <p:cNvSpPr/>
            <p:nvPr/>
          </p:nvSpPr>
          <p:spPr bwMode="auto">
            <a:xfrm>
              <a:off x="12911451" y="7763158"/>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39" name="Freeform: Shape 317">
              <a:extLst>
                <a:ext uri="{FF2B5EF4-FFF2-40B4-BE49-F238E27FC236}">
                  <a16:creationId xmlns:a16="http://schemas.microsoft.com/office/drawing/2014/main" id="{F34E6CEB-68D0-9B48-993C-88A28F4193B1}"/>
                </a:ext>
              </a:extLst>
            </p:cNvPr>
            <p:cNvSpPr/>
            <p:nvPr/>
          </p:nvSpPr>
          <p:spPr bwMode="auto">
            <a:xfrm>
              <a:off x="13040138" y="7769593"/>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0" name="Freeform: Shape 318">
              <a:extLst>
                <a:ext uri="{FF2B5EF4-FFF2-40B4-BE49-F238E27FC236}">
                  <a16:creationId xmlns:a16="http://schemas.microsoft.com/office/drawing/2014/main" id="{FF636D3F-1A78-AD46-9763-3F57F4CAAB0F}"/>
                </a:ext>
              </a:extLst>
            </p:cNvPr>
            <p:cNvSpPr/>
            <p:nvPr/>
          </p:nvSpPr>
          <p:spPr bwMode="auto">
            <a:xfrm>
              <a:off x="13155212" y="7763158"/>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1" name="Freeform: Shape 319">
              <a:extLst>
                <a:ext uri="{FF2B5EF4-FFF2-40B4-BE49-F238E27FC236}">
                  <a16:creationId xmlns:a16="http://schemas.microsoft.com/office/drawing/2014/main" id="{CCCF55D0-E956-4345-884C-81CB6D5311C9}"/>
                </a:ext>
              </a:extLst>
            </p:cNvPr>
            <p:cNvSpPr/>
            <p:nvPr/>
          </p:nvSpPr>
          <p:spPr bwMode="auto">
            <a:xfrm>
              <a:off x="13272881" y="7748397"/>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2" name="Freeform: Shape 320">
              <a:extLst>
                <a:ext uri="{FF2B5EF4-FFF2-40B4-BE49-F238E27FC236}">
                  <a16:creationId xmlns:a16="http://schemas.microsoft.com/office/drawing/2014/main" id="{51E0C15F-10D8-AF4F-B52A-EFE8C2EA424C}"/>
                </a:ext>
              </a:extLst>
            </p:cNvPr>
            <p:cNvSpPr/>
            <p:nvPr/>
          </p:nvSpPr>
          <p:spPr bwMode="auto">
            <a:xfrm>
              <a:off x="13389728" y="7709679"/>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3" name="Freeform: Shape 321">
              <a:extLst>
                <a:ext uri="{FF2B5EF4-FFF2-40B4-BE49-F238E27FC236}">
                  <a16:creationId xmlns:a16="http://schemas.microsoft.com/office/drawing/2014/main" id="{9C493299-0EC4-7844-AE03-B84B3929B831}"/>
                </a:ext>
              </a:extLst>
            </p:cNvPr>
            <p:cNvSpPr/>
            <p:nvPr/>
          </p:nvSpPr>
          <p:spPr bwMode="auto">
            <a:xfrm>
              <a:off x="13505336" y="7665951"/>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4" name="Freeform: Shape 322">
              <a:extLst>
                <a:ext uri="{FF2B5EF4-FFF2-40B4-BE49-F238E27FC236}">
                  <a16:creationId xmlns:a16="http://schemas.microsoft.com/office/drawing/2014/main" id="{9ACB155A-4BEF-BA41-827E-9946CC126CDE}"/>
                </a:ext>
              </a:extLst>
            </p:cNvPr>
            <p:cNvSpPr/>
            <p:nvPr/>
          </p:nvSpPr>
          <p:spPr bwMode="auto">
            <a:xfrm>
              <a:off x="13620943" y="7613565"/>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3"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89" y="9649"/>
                    <a:pt x="47129" y="0"/>
                    <a:pt x="69651" y="0"/>
                  </a:cubicBezTo>
                  <a:close/>
                  <a:moveTo>
                    <a:pt x="68461" y="16668"/>
                  </a:moveTo>
                  <a:cubicBezTo>
                    <a:pt x="52586" y="16668"/>
                    <a:pt x="40481" y="24705"/>
                    <a:pt x="32147" y="40779"/>
                  </a:cubicBezTo>
                  <a:cubicBezTo>
                    <a:pt x="23812" y="56852"/>
                    <a:pt x="19645" y="81012"/>
                    <a:pt x="19645" y="113258"/>
                  </a:cubicBezTo>
                  <a:cubicBezTo>
                    <a:pt x="19645" y="143023"/>
                    <a:pt x="23639" y="165621"/>
                    <a:pt x="31626" y="181049"/>
                  </a:cubicBezTo>
                  <a:cubicBezTo>
                    <a:pt x="39613" y="196478"/>
                    <a:pt x="51445" y="204192"/>
                    <a:pt x="67121" y="204192"/>
                  </a:cubicBezTo>
                  <a:cubicBezTo>
                    <a:pt x="74761" y="204192"/>
                    <a:pt x="81533" y="202183"/>
                    <a:pt x="87436"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5" name="Freeform: Shape 323">
              <a:extLst>
                <a:ext uri="{FF2B5EF4-FFF2-40B4-BE49-F238E27FC236}">
                  <a16:creationId xmlns:a16="http://schemas.microsoft.com/office/drawing/2014/main" id="{3F086939-50B1-EC4F-BFBB-0EC271F3F2E8}"/>
                </a:ext>
              </a:extLst>
            </p:cNvPr>
            <p:cNvSpPr/>
            <p:nvPr/>
          </p:nvSpPr>
          <p:spPr bwMode="auto">
            <a:xfrm>
              <a:off x="13739972" y="7528425"/>
              <a:ext cx="27795" cy="86511"/>
            </a:xfrm>
            <a:custGeom>
              <a:avLst/>
              <a:gdLst/>
              <a:ahLst/>
              <a:cxnLst/>
              <a:rect l="l" t="t" r="r" b="b"/>
              <a:pathLst>
                <a:path w="70098" h="218182">
                  <a:moveTo>
                    <a:pt x="64591" y="0"/>
                  </a:moveTo>
                  <a:lnTo>
                    <a:pt x="70098" y="0"/>
                  </a:lnTo>
                  <a:lnTo>
                    <a:pt x="70098" y="218182"/>
                  </a:lnTo>
                  <a:lnTo>
                    <a:pt x="51048" y="218182"/>
                  </a:lnTo>
                  <a:lnTo>
                    <a:pt x="51048" y="27384"/>
                  </a:lnTo>
                  <a:cubicBezTo>
                    <a:pt x="47575" y="30361"/>
                    <a:pt x="43681" y="33238"/>
                    <a:pt x="39365" y="36016"/>
                  </a:cubicBezTo>
                  <a:cubicBezTo>
                    <a:pt x="35049" y="38795"/>
                    <a:pt x="30634" y="41399"/>
                    <a:pt x="26119" y="43830"/>
                  </a:cubicBezTo>
                  <a:cubicBezTo>
                    <a:pt x="21605" y="46261"/>
                    <a:pt x="17090" y="48444"/>
                    <a:pt x="12576" y="50378"/>
                  </a:cubicBezTo>
                  <a:cubicBezTo>
                    <a:pt x="8061" y="52313"/>
                    <a:pt x="3869" y="53925"/>
                    <a:pt x="0" y="55215"/>
                  </a:cubicBezTo>
                  <a:lnTo>
                    <a:pt x="0" y="38398"/>
                  </a:lnTo>
                  <a:cubicBezTo>
                    <a:pt x="11708" y="34627"/>
                    <a:pt x="22895" y="29443"/>
                    <a:pt x="33561" y="22845"/>
                  </a:cubicBezTo>
                  <a:cubicBezTo>
                    <a:pt x="44227" y="16247"/>
                    <a:pt x="54570" y="8632"/>
                    <a:pt x="64591"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sp>
          <p:nvSpPr>
            <p:cNvPr id="146" name="Freeform: Shape 324">
              <a:extLst>
                <a:ext uri="{FF2B5EF4-FFF2-40B4-BE49-F238E27FC236}">
                  <a16:creationId xmlns:a16="http://schemas.microsoft.com/office/drawing/2014/main" id="{4EE48B87-2FE9-5944-A192-2207DD461902}"/>
                </a:ext>
              </a:extLst>
            </p:cNvPr>
            <p:cNvSpPr/>
            <p:nvPr/>
          </p:nvSpPr>
          <p:spPr bwMode="auto">
            <a:xfrm>
              <a:off x="12356984" y="5616667"/>
              <a:ext cx="53111" cy="87456"/>
            </a:xfrm>
            <a:custGeom>
              <a:avLst/>
              <a:gdLst/>
              <a:ahLst/>
              <a:cxnLst/>
              <a:rect l="l" t="t" r="r" b="b"/>
              <a:pathLst>
                <a:path w="133945" h="220563">
                  <a:moveTo>
                    <a:pt x="69651" y="0"/>
                  </a:moveTo>
                  <a:cubicBezTo>
                    <a:pt x="112514" y="0"/>
                    <a:pt x="133945" y="36463"/>
                    <a:pt x="133945" y="109388"/>
                  </a:cubicBezTo>
                  <a:cubicBezTo>
                    <a:pt x="133945" y="127446"/>
                    <a:pt x="132407" y="143371"/>
                    <a:pt x="129332" y="157162"/>
                  </a:cubicBezTo>
                  <a:cubicBezTo>
                    <a:pt x="126256" y="170954"/>
                    <a:pt x="121766" y="182562"/>
                    <a:pt x="115863" y="191988"/>
                  </a:cubicBezTo>
                  <a:cubicBezTo>
                    <a:pt x="109959" y="201414"/>
                    <a:pt x="102741" y="208533"/>
                    <a:pt x="94208" y="213345"/>
                  </a:cubicBezTo>
                  <a:cubicBezTo>
                    <a:pt x="85675" y="218157"/>
                    <a:pt x="75952" y="220563"/>
                    <a:pt x="65038" y="220563"/>
                  </a:cubicBezTo>
                  <a:cubicBezTo>
                    <a:pt x="54818" y="220563"/>
                    <a:pt x="45690" y="218281"/>
                    <a:pt x="37654" y="213717"/>
                  </a:cubicBezTo>
                  <a:cubicBezTo>
                    <a:pt x="29617" y="209153"/>
                    <a:pt x="22795" y="202431"/>
                    <a:pt x="17190" y="193551"/>
                  </a:cubicBezTo>
                  <a:cubicBezTo>
                    <a:pt x="11584" y="184671"/>
                    <a:pt x="7317" y="173632"/>
                    <a:pt x="4390" y="160436"/>
                  </a:cubicBezTo>
                  <a:cubicBezTo>
                    <a:pt x="1463" y="147240"/>
                    <a:pt x="0" y="132010"/>
                    <a:pt x="0" y="114746"/>
                  </a:cubicBezTo>
                  <a:cubicBezTo>
                    <a:pt x="0" y="76845"/>
                    <a:pt x="5978" y="48245"/>
                    <a:pt x="17934" y="28947"/>
                  </a:cubicBezTo>
                  <a:cubicBezTo>
                    <a:pt x="29890" y="9649"/>
                    <a:pt x="47129" y="0"/>
                    <a:pt x="69651" y="0"/>
                  </a:cubicBezTo>
                  <a:close/>
                  <a:moveTo>
                    <a:pt x="68461" y="16668"/>
                  </a:moveTo>
                  <a:cubicBezTo>
                    <a:pt x="52586" y="16668"/>
                    <a:pt x="40481" y="24705"/>
                    <a:pt x="32147" y="40779"/>
                  </a:cubicBezTo>
                  <a:cubicBezTo>
                    <a:pt x="23813" y="56852"/>
                    <a:pt x="19645" y="81012"/>
                    <a:pt x="19645" y="113258"/>
                  </a:cubicBezTo>
                  <a:cubicBezTo>
                    <a:pt x="19645" y="143023"/>
                    <a:pt x="23639" y="165621"/>
                    <a:pt x="31626" y="181049"/>
                  </a:cubicBezTo>
                  <a:cubicBezTo>
                    <a:pt x="39613" y="196478"/>
                    <a:pt x="51445" y="204192"/>
                    <a:pt x="67122" y="204192"/>
                  </a:cubicBezTo>
                  <a:cubicBezTo>
                    <a:pt x="74761" y="204192"/>
                    <a:pt x="81533" y="202183"/>
                    <a:pt x="87437" y="198164"/>
                  </a:cubicBezTo>
                  <a:cubicBezTo>
                    <a:pt x="93340" y="194146"/>
                    <a:pt x="98276" y="188242"/>
                    <a:pt x="102245" y="180454"/>
                  </a:cubicBezTo>
                  <a:cubicBezTo>
                    <a:pt x="106214" y="172665"/>
                    <a:pt x="109215" y="163016"/>
                    <a:pt x="111249" y="151507"/>
                  </a:cubicBezTo>
                  <a:cubicBezTo>
                    <a:pt x="113283" y="139997"/>
                    <a:pt x="114300" y="126752"/>
                    <a:pt x="114300" y="111770"/>
                  </a:cubicBezTo>
                  <a:cubicBezTo>
                    <a:pt x="114300" y="48369"/>
                    <a:pt x="99020" y="16668"/>
                    <a:pt x="68461" y="16668"/>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6" tIns="43927" rIns="87856" bIns="43927"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IN" sz="2745"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grpSp>
      <p:sp>
        <p:nvSpPr>
          <p:cNvPr id="185" name="Oval 184">
            <a:extLst>
              <a:ext uri="{FF2B5EF4-FFF2-40B4-BE49-F238E27FC236}">
                <a16:creationId xmlns:a16="http://schemas.microsoft.com/office/drawing/2014/main" id="{BA806189-6BBC-1243-B875-C77CED9A18AA}"/>
              </a:ext>
            </a:extLst>
          </p:cNvPr>
          <p:cNvSpPr>
            <a:spLocks noChangeAspect="1"/>
          </p:cNvSpPr>
          <p:nvPr/>
        </p:nvSpPr>
        <p:spPr bwMode="auto">
          <a:xfrm>
            <a:off x="9496641" y="1895582"/>
            <a:ext cx="896778" cy="896778"/>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87" name="Oval 186">
            <a:extLst>
              <a:ext uri="{FF2B5EF4-FFF2-40B4-BE49-F238E27FC236}">
                <a16:creationId xmlns:a16="http://schemas.microsoft.com/office/drawing/2014/main" id="{6BD695D5-C85F-2842-8BCC-0A7D4E6FD1CC}"/>
              </a:ext>
            </a:extLst>
          </p:cNvPr>
          <p:cNvSpPr>
            <a:spLocks noChangeAspect="1"/>
          </p:cNvSpPr>
          <p:nvPr/>
        </p:nvSpPr>
        <p:spPr bwMode="auto">
          <a:xfrm>
            <a:off x="9816458" y="3607569"/>
            <a:ext cx="896778" cy="897185"/>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88" name="Oval 187">
            <a:extLst>
              <a:ext uri="{FF2B5EF4-FFF2-40B4-BE49-F238E27FC236}">
                <a16:creationId xmlns:a16="http://schemas.microsoft.com/office/drawing/2014/main" id="{3F0E1F33-2C60-D54A-B9C9-425D46EC2556}"/>
              </a:ext>
            </a:extLst>
          </p:cNvPr>
          <p:cNvSpPr>
            <a:spLocks noChangeAspect="1"/>
          </p:cNvSpPr>
          <p:nvPr/>
        </p:nvSpPr>
        <p:spPr bwMode="auto">
          <a:xfrm>
            <a:off x="8789571" y="4939124"/>
            <a:ext cx="896778" cy="896778"/>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91" name="Oval 190">
            <a:extLst>
              <a:ext uri="{FF2B5EF4-FFF2-40B4-BE49-F238E27FC236}">
                <a16:creationId xmlns:a16="http://schemas.microsoft.com/office/drawing/2014/main" id="{7A4E7414-ABF7-2F4D-A8B9-460B537B2F06}"/>
              </a:ext>
            </a:extLst>
          </p:cNvPr>
          <p:cNvSpPr/>
          <p:nvPr/>
        </p:nvSpPr>
        <p:spPr bwMode="auto">
          <a:xfrm>
            <a:off x="6543137" y="4939124"/>
            <a:ext cx="896163" cy="896163"/>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93" name="Oval 192">
            <a:extLst>
              <a:ext uri="{FF2B5EF4-FFF2-40B4-BE49-F238E27FC236}">
                <a16:creationId xmlns:a16="http://schemas.microsoft.com/office/drawing/2014/main" id="{25255F60-0CED-3E43-B61F-211D2EDC6D3F}"/>
              </a:ext>
            </a:extLst>
          </p:cNvPr>
          <p:cNvSpPr/>
          <p:nvPr/>
        </p:nvSpPr>
        <p:spPr bwMode="auto">
          <a:xfrm>
            <a:off x="5587614" y="3607568"/>
            <a:ext cx="898346" cy="898346"/>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95" name="Oval 194">
            <a:extLst>
              <a:ext uri="{FF2B5EF4-FFF2-40B4-BE49-F238E27FC236}">
                <a16:creationId xmlns:a16="http://schemas.microsoft.com/office/drawing/2014/main" id="{2C0BD059-CCC6-3942-A935-2B299A7AC16B}"/>
              </a:ext>
            </a:extLst>
          </p:cNvPr>
          <p:cNvSpPr/>
          <p:nvPr/>
        </p:nvSpPr>
        <p:spPr bwMode="auto">
          <a:xfrm>
            <a:off x="5848970" y="1895582"/>
            <a:ext cx="896778" cy="896778"/>
          </a:xfrm>
          <a:prstGeom prst="ellipse">
            <a:avLst/>
          </a:pr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err="1">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2" name="Oval 1">
            <a:extLst>
              <a:ext uri="{FF2B5EF4-FFF2-40B4-BE49-F238E27FC236}">
                <a16:creationId xmlns:a16="http://schemas.microsoft.com/office/drawing/2014/main" id="{6ACD2539-921C-7543-889D-136E3C0F5A5D}"/>
              </a:ext>
            </a:extLst>
          </p:cNvPr>
          <p:cNvSpPr/>
          <p:nvPr/>
        </p:nvSpPr>
        <p:spPr bwMode="auto">
          <a:xfrm>
            <a:off x="6821664" y="2165730"/>
            <a:ext cx="2612320" cy="2612320"/>
          </a:xfrm>
          <a:prstGeom prst="ellipse">
            <a:avLst/>
          </a:prstGeom>
          <a:blipFill>
            <a:blip r:embed="rId3"/>
            <a:stretch>
              <a:fillRect/>
            </a:stretch>
          </a:bli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313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49" name="Freeform 42">
            <a:extLst>
              <a:ext uri="{FF2B5EF4-FFF2-40B4-BE49-F238E27FC236}">
                <a16:creationId xmlns:a16="http://schemas.microsoft.com/office/drawing/2014/main" id="{2C891457-9958-D14F-9A13-2F01C2EE5216}"/>
              </a:ext>
            </a:extLst>
          </p:cNvPr>
          <p:cNvSpPr/>
          <p:nvPr/>
        </p:nvSpPr>
        <p:spPr>
          <a:xfrm flipH="1">
            <a:off x="7214328" y="644255"/>
            <a:ext cx="1824939" cy="1070168"/>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solidFill>
            <a:srgbClr val="0E78D8"/>
          </a:solidFill>
          <a:ln w="12700" cap="flat" cmpd="sng" algn="ctr">
            <a:solidFill>
              <a:schemeClr val="bg1"/>
            </a:solidFill>
            <a:prstDash val="solid"/>
            <a:miter lim="800000"/>
          </a:ln>
          <a:effectLst/>
        </p:spPr>
        <p:txBody>
          <a:bodyPr rot="0" spcFirstLastPara="0" vertOverflow="overflow" horzOverflow="overflow" vert="horz" wrap="square" lIns="210875" tIns="168699" rIns="210875" bIns="16869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1075108" rtl="0" eaLnBrk="1" fontAlgn="base" latinLnBrk="0" hangingPunct="1">
              <a:lnSpc>
                <a:spcPct val="90000"/>
              </a:lnSpc>
              <a:spcBef>
                <a:spcPct val="0"/>
              </a:spcBef>
              <a:spcAft>
                <a:spcPct val="0"/>
              </a:spcAft>
              <a:buClrTx/>
              <a:buSzTx/>
              <a:buFontTx/>
              <a:buNone/>
              <a:tabLst/>
              <a:defRPr/>
            </a:pPr>
            <a:endParaRPr kumimoji="0" lang="en-US" sz="3529" b="0" i="0" u="none" strike="noStrike" kern="0" cap="none" spc="0" normalizeH="0" baseline="0" noProof="0">
              <a:ln>
                <a:noFill/>
              </a:ln>
              <a:gradFill>
                <a:gsLst>
                  <a:gs pos="0">
                    <a:srgbClr val="FFFFFF"/>
                  </a:gs>
                  <a:gs pos="100000">
                    <a:srgbClr val="FFFFFF"/>
                  </a:gs>
                </a:gsLst>
                <a:lin ang="5400000" scaled="1"/>
              </a:gradFill>
              <a:effectLst/>
              <a:uLnTx/>
              <a:uFillTx/>
              <a:latin typeface="Segoe UI"/>
              <a:ea typeface="+mn-ea"/>
              <a:cs typeface="Segoe UI" pitchFamily="34" charset="0"/>
            </a:endParaRPr>
          </a:p>
        </p:txBody>
      </p:sp>
      <p:sp>
        <p:nvSpPr>
          <p:cNvPr id="147" name="Rectangle 146">
            <a:extLst>
              <a:ext uri="{FF2B5EF4-FFF2-40B4-BE49-F238E27FC236}">
                <a16:creationId xmlns:a16="http://schemas.microsoft.com/office/drawing/2014/main" id="{F9C19096-133E-F945-9F14-FF27E324F5D7}"/>
              </a:ext>
            </a:extLst>
          </p:cNvPr>
          <p:cNvSpPr/>
          <p:nvPr/>
        </p:nvSpPr>
        <p:spPr>
          <a:xfrm>
            <a:off x="10482323" y="1901982"/>
            <a:ext cx="1427786" cy="1057469"/>
          </a:xfrm>
          <a:prstGeom prst="rect">
            <a:avLst/>
          </a:prstGeom>
        </p:spPr>
        <p:txBody>
          <a:bodyPr wrap="square">
            <a:spAutoFit/>
          </a:bodyPr>
          <a:lstStyle/>
          <a:p>
            <a:pPr marL="0" marR="0" lvl="0" indent="0" algn="l"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Retail</a:t>
            </a:r>
            <a:r>
              <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as proximity health partner</a:t>
            </a:r>
          </a:p>
        </p:txBody>
      </p:sp>
      <p:sp>
        <p:nvSpPr>
          <p:cNvPr id="148" name="Rectangle 147">
            <a:extLst>
              <a:ext uri="{FF2B5EF4-FFF2-40B4-BE49-F238E27FC236}">
                <a16:creationId xmlns:a16="http://schemas.microsoft.com/office/drawing/2014/main" id="{1AC619B1-C848-4B45-B854-3F416A4B35F5}"/>
              </a:ext>
            </a:extLst>
          </p:cNvPr>
          <p:cNvSpPr/>
          <p:nvPr/>
        </p:nvSpPr>
        <p:spPr>
          <a:xfrm>
            <a:off x="4347349" y="1901982"/>
            <a:ext cx="1328892" cy="814661"/>
          </a:xfrm>
          <a:prstGeom prst="rect">
            <a:avLst/>
          </a:prstGeom>
        </p:spPr>
        <p:txBody>
          <a:bodyPr wrap="square">
            <a:spAutoFit/>
          </a:bodyPr>
          <a:lstStyle/>
          <a:p>
            <a:pPr marL="0" marR="0" lvl="0" indent="0" algn="r"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Insurers</a:t>
            </a:r>
            <a:r>
              <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as wellness partners</a:t>
            </a:r>
          </a:p>
        </p:txBody>
      </p:sp>
      <p:sp>
        <p:nvSpPr>
          <p:cNvPr id="150" name="Rectangle 149">
            <a:extLst>
              <a:ext uri="{FF2B5EF4-FFF2-40B4-BE49-F238E27FC236}">
                <a16:creationId xmlns:a16="http://schemas.microsoft.com/office/drawing/2014/main" id="{F4A864FD-DD35-F741-83D0-E6E40C430F63}"/>
              </a:ext>
            </a:extLst>
          </p:cNvPr>
          <p:cNvSpPr/>
          <p:nvPr/>
        </p:nvSpPr>
        <p:spPr>
          <a:xfrm>
            <a:off x="9237961" y="5897788"/>
            <a:ext cx="1754609" cy="816185"/>
          </a:xfrm>
          <a:prstGeom prst="rect">
            <a:avLst/>
          </a:prstGeom>
        </p:spPr>
        <p:txBody>
          <a:bodyPr wrap="square">
            <a:spAutoFit/>
          </a:bodyPr>
          <a:lstStyle/>
          <a:p>
            <a:pPr marL="0" marR="0" lvl="0" indent="0" algn="l"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dirty="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Pharma</a:t>
            </a:r>
            <a:r>
              <a:rPr kumimoji="0" lang="en-US" sz="1568"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becomes personal and outcomes-based</a:t>
            </a:r>
          </a:p>
        </p:txBody>
      </p:sp>
      <p:sp>
        <p:nvSpPr>
          <p:cNvPr id="151" name="Rectangle 150">
            <a:extLst>
              <a:ext uri="{FF2B5EF4-FFF2-40B4-BE49-F238E27FC236}">
                <a16:creationId xmlns:a16="http://schemas.microsoft.com/office/drawing/2014/main" id="{7496683E-E088-6248-807A-7A648FCC1666}"/>
              </a:ext>
            </a:extLst>
          </p:cNvPr>
          <p:cNvSpPr/>
          <p:nvPr/>
        </p:nvSpPr>
        <p:spPr>
          <a:xfrm>
            <a:off x="5506899" y="5897788"/>
            <a:ext cx="1483017" cy="814661"/>
          </a:xfrm>
          <a:prstGeom prst="rect">
            <a:avLst/>
          </a:prstGeom>
        </p:spPr>
        <p:txBody>
          <a:bodyPr wrap="square">
            <a:spAutoFit/>
          </a:bodyPr>
          <a:lstStyle/>
          <a:p>
            <a:pPr marL="0" marR="0" lvl="0" indent="0" algn="r"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Hospital</a:t>
            </a:r>
            <a:r>
              <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as Digital Twins  </a:t>
            </a:r>
            <a:br>
              <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br>
            <a:endPar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52" name="Rectangle 151">
            <a:extLst>
              <a:ext uri="{FF2B5EF4-FFF2-40B4-BE49-F238E27FC236}">
                <a16:creationId xmlns:a16="http://schemas.microsoft.com/office/drawing/2014/main" id="{3DC7C745-41FD-7A4D-A20C-B8E0E12A0DA8}"/>
              </a:ext>
            </a:extLst>
          </p:cNvPr>
          <p:cNvSpPr/>
          <p:nvPr/>
        </p:nvSpPr>
        <p:spPr>
          <a:xfrm>
            <a:off x="4232149" y="3769521"/>
            <a:ext cx="1230447" cy="814661"/>
          </a:xfrm>
          <a:prstGeom prst="rect">
            <a:avLst/>
          </a:prstGeom>
        </p:spPr>
        <p:txBody>
          <a:bodyPr wrap="square">
            <a:spAutoFit/>
          </a:bodyPr>
          <a:lstStyle/>
          <a:p>
            <a:pPr marL="0" marR="0" lvl="0" indent="0" algn="r"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Tech</a:t>
            </a:r>
            <a:r>
              <a:rPr kumimoji="0" lang="en-US" sz="1568"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 as enabling partner</a:t>
            </a:r>
          </a:p>
        </p:txBody>
      </p:sp>
      <p:sp>
        <p:nvSpPr>
          <p:cNvPr id="153" name="Rectangle 152">
            <a:extLst>
              <a:ext uri="{FF2B5EF4-FFF2-40B4-BE49-F238E27FC236}">
                <a16:creationId xmlns:a16="http://schemas.microsoft.com/office/drawing/2014/main" id="{0D018FA4-C09A-5840-BC00-E66D4BA07E24}"/>
              </a:ext>
            </a:extLst>
          </p:cNvPr>
          <p:cNvSpPr/>
          <p:nvPr/>
        </p:nvSpPr>
        <p:spPr>
          <a:xfrm>
            <a:off x="10775260" y="3528140"/>
            <a:ext cx="1350269" cy="1298753"/>
          </a:xfrm>
          <a:prstGeom prst="rect">
            <a:avLst/>
          </a:prstGeom>
        </p:spPr>
        <p:txBody>
          <a:bodyPr wrap="square">
            <a:spAutoFit/>
          </a:bodyPr>
          <a:lstStyle/>
          <a:p>
            <a:pPr marL="0" marR="0" lvl="0" indent="0" algn="l" defTabSz="896354" rtl="0" eaLnBrk="1" fontAlgn="auto" latinLnBrk="0" hangingPunct="1">
              <a:lnSpc>
                <a:spcPct val="100000"/>
              </a:lnSpc>
              <a:spcBef>
                <a:spcPts val="192"/>
              </a:spcBef>
              <a:spcAft>
                <a:spcPts val="0"/>
              </a:spcAft>
              <a:buClrTx/>
              <a:buSzTx/>
              <a:buFontTx/>
              <a:buNone/>
              <a:tabLst/>
              <a:defRPr/>
            </a:pPr>
            <a:r>
              <a:rPr kumimoji="0" lang="en-US" sz="1568" b="1" i="0" u="none" strike="noStrike" kern="1200" cap="none" spc="0" normalizeH="0" baseline="0" noProof="0" dirty="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CPG &amp; OTC </a:t>
            </a:r>
            <a:r>
              <a:rPr kumimoji="0" lang="en-US" sz="1568"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products with consumer Health focus</a:t>
            </a:r>
          </a:p>
        </p:txBody>
      </p:sp>
      <p:sp>
        <p:nvSpPr>
          <p:cNvPr id="154" name="ShoppingCart_E7BF">
            <a:extLst>
              <a:ext uri="{FF2B5EF4-FFF2-40B4-BE49-F238E27FC236}">
                <a16:creationId xmlns:a16="http://schemas.microsoft.com/office/drawing/2014/main" id="{75C6880C-E938-774D-9EF1-EF234B792363}"/>
              </a:ext>
            </a:extLst>
          </p:cNvPr>
          <p:cNvSpPr>
            <a:spLocks noChangeAspect="1" noEditPoints="1"/>
          </p:cNvSpPr>
          <p:nvPr/>
        </p:nvSpPr>
        <p:spPr bwMode="auto">
          <a:xfrm>
            <a:off x="9693887" y="2174212"/>
            <a:ext cx="461055" cy="394211"/>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21"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pic>
        <p:nvPicPr>
          <p:cNvPr id="155" name="Picture 15">
            <a:extLst>
              <a:ext uri="{FF2B5EF4-FFF2-40B4-BE49-F238E27FC236}">
                <a16:creationId xmlns:a16="http://schemas.microsoft.com/office/drawing/2014/main" id="{434FD4AF-9F6E-2044-B3A5-E4CAA582FE11}"/>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6124522" y="2131540"/>
            <a:ext cx="379104" cy="466849"/>
          </a:xfrm>
          <a:prstGeom prst="rect">
            <a:avLst/>
          </a:prstGeom>
          <a:ln>
            <a:noFill/>
          </a:ln>
        </p:spPr>
      </p:pic>
      <p:grpSp>
        <p:nvGrpSpPr>
          <p:cNvPr id="156" name="Group 155">
            <a:extLst>
              <a:ext uri="{FF2B5EF4-FFF2-40B4-BE49-F238E27FC236}">
                <a16:creationId xmlns:a16="http://schemas.microsoft.com/office/drawing/2014/main" id="{61EB94C7-3CD5-BA43-ACF7-A10D9B3E2A2C}"/>
              </a:ext>
            </a:extLst>
          </p:cNvPr>
          <p:cNvGrpSpPr/>
          <p:nvPr/>
        </p:nvGrpSpPr>
        <p:grpSpPr>
          <a:xfrm>
            <a:off x="5720741" y="3868942"/>
            <a:ext cx="612298" cy="406534"/>
            <a:chOff x="3245392" y="-917347"/>
            <a:chExt cx="4886628" cy="2982745"/>
          </a:xfrm>
        </p:grpSpPr>
        <p:sp>
          <p:nvSpPr>
            <p:cNvPr id="157" name="Freeform 27">
              <a:extLst>
                <a:ext uri="{FF2B5EF4-FFF2-40B4-BE49-F238E27FC236}">
                  <a16:creationId xmlns:a16="http://schemas.microsoft.com/office/drawing/2014/main" id="{5EA11EDC-493C-EF43-9ABA-D85723706543}"/>
                </a:ext>
              </a:extLst>
            </p:cNvPr>
            <p:cNvSpPr>
              <a:spLocks noChangeAspect="1" noEditPoints="1"/>
            </p:cNvSpPr>
            <p:nvPr/>
          </p:nvSpPr>
          <p:spPr bwMode="black">
            <a:xfrm>
              <a:off x="3245392" y="-917347"/>
              <a:ext cx="3834941" cy="2556234"/>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bg1"/>
            </a:solidFill>
          </p:spPr>
          <p:txBody>
            <a:bodyPr vert="horz" wrap="square" lIns="87856" tIns="43927" rIns="87856" bIns="43927" numCol="1" anchor="t" anchorCtr="0" compatLnSpc="1">
              <a:prstTxWarp prst="textNoShape">
                <a:avLst/>
              </a:prstTxWarp>
            </a:bodyPr>
            <a:lstStyle/>
            <a:p>
              <a:pPr marL="0" marR="0" lvl="0" indent="0" algn="l" defTabSz="1171044" rtl="0" eaLnBrk="1" fontAlgn="auto" latinLnBrk="0" hangingPunct="1">
                <a:lnSpc>
                  <a:spcPct val="100000"/>
                </a:lnSpc>
                <a:spcBef>
                  <a:spcPts val="0"/>
                </a:spcBef>
                <a:spcAft>
                  <a:spcPts val="0"/>
                </a:spcAft>
                <a:buClrTx/>
                <a:buSzTx/>
                <a:buFontTx/>
                <a:buNone/>
                <a:tabLst/>
                <a:defRPr/>
              </a:pPr>
              <a:endParaRPr kumimoji="0" lang="en-US" sz="2211" b="0" i="0" u="none" strike="noStrike" kern="0" cap="none" spc="0" normalizeH="0" baseline="0" noProof="0">
                <a:ln>
                  <a:solidFill>
                    <a:srgbClr val="353535">
                      <a:alpha val="0"/>
                    </a:srgbClr>
                  </a:solidFill>
                </a:ln>
                <a:solidFill>
                  <a:srgbClr val="000000"/>
                </a:solidFill>
                <a:effectLst/>
                <a:uLnTx/>
                <a:uFillTx/>
                <a:latin typeface="Segoe UI Semilight"/>
                <a:ea typeface="+mn-ea"/>
                <a:cs typeface="+mn-cs"/>
              </a:endParaRPr>
            </a:p>
          </p:txBody>
        </p:sp>
        <p:grpSp>
          <p:nvGrpSpPr>
            <p:cNvPr id="158" name="Group 157">
              <a:extLst>
                <a:ext uri="{FF2B5EF4-FFF2-40B4-BE49-F238E27FC236}">
                  <a16:creationId xmlns:a16="http://schemas.microsoft.com/office/drawing/2014/main" id="{5570E8C5-2753-0B43-80B3-FB4D5BD007A6}"/>
                </a:ext>
              </a:extLst>
            </p:cNvPr>
            <p:cNvGrpSpPr/>
            <p:nvPr/>
          </p:nvGrpSpPr>
          <p:grpSpPr>
            <a:xfrm>
              <a:off x="5162862" y="-394331"/>
              <a:ext cx="2969158" cy="2033228"/>
              <a:chOff x="5162862" y="-394331"/>
              <a:chExt cx="2969158" cy="2033228"/>
            </a:xfrm>
          </p:grpSpPr>
          <p:sp>
            <p:nvSpPr>
              <p:cNvPr id="162" name="Rectangle 161">
                <a:extLst>
                  <a:ext uri="{FF2B5EF4-FFF2-40B4-BE49-F238E27FC236}">
                    <a16:creationId xmlns:a16="http://schemas.microsoft.com/office/drawing/2014/main" id="{C2F7539D-42AF-6E47-AAFF-5A5602E046AD}"/>
                  </a:ext>
                </a:extLst>
              </p:cNvPr>
              <p:cNvSpPr/>
              <p:nvPr/>
            </p:nvSpPr>
            <p:spPr bwMode="auto">
              <a:xfrm>
                <a:off x="5257140" y="-335202"/>
                <a:ext cx="2763769" cy="1974099"/>
              </a:xfrm>
              <a:prstGeom prst="rect">
                <a:avLst/>
              </a:prstGeom>
              <a:solidFill>
                <a:srgbClr val="0E78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4" tIns="140570" rIns="175714" bIns="140570"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3" name="Rounded Rectangle 5">
                <a:extLst>
                  <a:ext uri="{FF2B5EF4-FFF2-40B4-BE49-F238E27FC236}">
                    <a16:creationId xmlns:a16="http://schemas.microsoft.com/office/drawing/2014/main" id="{6A210831-2AF9-C245-B34C-2C7E651049A0}"/>
                  </a:ext>
                </a:extLst>
              </p:cNvPr>
              <p:cNvSpPr/>
              <p:nvPr/>
            </p:nvSpPr>
            <p:spPr>
              <a:xfrm>
                <a:off x="5162862" y="-394331"/>
                <a:ext cx="2969158" cy="2033218"/>
              </a:xfrm>
              <a:custGeom>
                <a:avLst/>
                <a:gdLst/>
                <a:ahLst/>
                <a:cxnLst/>
                <a:rect l="l" t="t" r="r" b="b"/>
                <a:pathLst>
                  <a:path w="2103120" h="1440180">
                    <a:moveTo>
                      <a:pt x="108334" y="103348"/>
                    </a:moveTo>
                    <a:cubicBezTo>
                      <a:pt x="94006" y="103348"/>
                      <a:pt x="82391" y="114963"/>
                      <a:pt x="82391" y="129291"/>
                    </a:cubicBezTo>
                    <a:lnTo>
                      <a:pt x="82391" y="1284063"/>
                    </a:lnTo>
                    <a:cubicBezTo>
                      <a:pt x="82391" y="1298391"/>
                      <a:pt x="94006" y="1310006"/>
                      <a:pt x="108334" y="1310006"/>
                    </a:cubicBezTo>
                    <a:lnTo>
                      <a:pt x="1994786" y="1310006"/>
                    </a:lnTo>
                    <a:cubicBezTo>
                      <a:pt x="2009114" y="1310006"/>
                      <a:pt x="2020729" y="1298391"/>
                      <a:pt x="2020729" y="1284063"/>
                    </a:cubicBezTo>
                    <a:lnTo>
                      <a:pt x="2020729" y="129291"/>
                    </a:lnTo>
                    <a:cubicBezTo>
                      <a:pt x="2020729" y="114963"/>
                      <a:pt x="2009114" y="103348"/>
                      <a:pt x="1994786" y="103348"/>
                    </a:cubicBezTo>
                    <a:close/>
                    <a:moveTo>
                      <a:pt x="1051561" y="37624"/>
                    </a:moveTo>
                    <a:cubicBezTo>
                      <a:pt x="1038936" y="37624"/>
                      <a:pt x="1028701" y="47859"/>
                      <a:pt x="1028701" y="60484"/>
                    </a:cubicBezTo>
                    <a:cubicBezTo>
                      <a:pt x="1028701" y="73109"/>
                      <a:pt x="1038936" y="83344"/>
                      <a:pt x="1051561" y="83344"/>
                    </a:cubicBezTo>
                    <a:cubicBezTo>
                      <a:pt x="1064186" y="83344"/>
                      <a:pt x="1074421" y="73109"/>
                      <a:pt x="1074421" y="60484"/>
                    </a:cubicBezTo>
                    <a:cubicBezTo>
                      <a:pt x="1074421" y="47859"/>
                      <a:pt x="1064186" y="37624"/>
                      <a:pt x="1051561" y="37624"/>
                    </a:cubicBezTo>
                    <a:close/>
                    <a:moveTo>
                      <a:pt x="30964" y="0"/>
                    </a:moveTo>
                    <a:lnTo>
                      <a:pt x="2072156" y="0"/>
                    </a:lnTo>
                    <a:cubicBezTo>
                      <a:pt x="2089257" y="0"/>
                      <a:pt x="2103120" y="13863"/>
                      <a:pt x="2103120" y="30964"/>
                    </a:cubicBezTo>
                    <a:lnTo>
                      <a:pt x="2103120" y="1409216"/>
                    </a:lnTo>
                    <a:cubicBezTo>
                      <a:pt x="2103120" y="1426317"/>
                      <a:pt x="2089257" y="1440180"/>
                      <a:pt x="2072156" y="1440180"/>
                    </a:cubicBezTo>
                    <a:lnTo>
                      <a:pt x="30964" y="1440180"/>
                    </a:lnTo>
                    <a:cubicBezTo>
                      <a:pt x="13863" y="1440180"/>
                      <a:pt x="0" y="1426317"/>
                      <a:pt x="0" y="1409216"/>
                    </a:cubicBezTo>
                    <a:lnTo>
                      <a:pt x="0" y="30964"/>
                    </a:lnTo>
                    <a:cubicBezTo>
                      <a:pt x="0" y="13863"/>
                      <a:pt x="13863" y="0"/>
                      <a:pt x="309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856" tIns="43927" rIns="87856" bIns="43927" numCol="1" spcCol="0" rtlCol="0" fromWordArt="0" anchor="ctr" anchorCtr="0" forceAA="0" compatLnSpc="1">
                <a:prstTxWarp prst="textNoShape">
                  <a:avLst/>
                </a:prstTxWarp>
                <a:noAutofit/>
              </a:bodyPr>
              <a:lstStyle/>
              <a:p>
                <a:pPr marL="0" marR="0" lvl="0" indent="0" algn="ctr"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grpSp>
          <p:nvGrpSpPr>
            <p:cNvPr id="159" name="Group 158">
              <a:extLst>
                <a:ext uri="{FF2B5EF4-FFF2-40B4-BE49-F238E27FC236}">
                  <a16:creationId xmlns:a16="http://schemas.microsoft.com/office/drawing/2014/main" id="{FBED1036-AAC3-AF41-99E5-BDFDF3D883FC}"/>
                </a:ext>
              </a:extLst>
            </p:cNvPr>
            <p:cNvGrpSpPr/>
            <p:nvPr/>
          </p:nvGrpSpPr>
          <p:grpSpPr>
            <a:xfrm>
              <a:off x="4643193" y="360765"/>
              <a:ext cx="1005672" cy="1704633"/>
              <a:chOff x="4643193" y="360765"/>
              <a:chExt cx="1005672" cy="1704633"/>
            </a:xfrm>
          </p:grpSpPr>
          <p:sp>
            <p:nvSpPr>
              <p:cNvPr id="160" name="Rectangle 159">
                <a:extLst>
                  <a:ext uri="{FF2B5EF4-FFF2-40B4-BE49-F238E27FC236}">
                    <a16:creationId xmlns:a16="http://schemas.microsoft.com/office/drawing/2014/main" id="{4800FE3D-4D9F-214D-817C-61BC4651C049}"/>
                  </a:ext>
                </a:extLst>
              </p:cNvPr>
              <p:cNvSpPr/>
              <p:nvPr/>
            </p:nvSpPr>
            <p:spPr bwMode="auto">
              <a:xfrm>
                <a:off x="4676749" y="390289"/>
                <a:ext cx="908593" cy="1668595"/>
              </a:xfrm>
              <a:prstGeom prst="rect">
                <a:avLst/>
              </a:prstGeom>
              <a:solidFill>
                <a:srgbClr val="0E78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4" tIns="140570" rIns="175714" bIns="140570" numCol="1" spcCol="0" rtlCol="0" fromWordArt="0" anchor="t" anchorCtr="0" forceAA="0" compatLnSpc="1">
                <a:prstTxWarp prst="textNoShape">
                  <a:avLst/>
                </a:prstTxWarp>
                <a:noAutofit/>
              </a:bodyPr>
              <a:lstStyle/>
              <a:p>
                <a:pPr marL="0" marR="0" lvl="0" indent="0" algn="ctr" defTabSz="895833"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1" name="Rectangle 79">
                <a:extLst>
                  <a:ext uri="{FF2B5EF4-FFF2-40B4-BE49-F238E27FC236}">
                    <a16:creationId xmlns:a16="http://schemas.microsoft.com/office/drawing/2014/main" id="{C3269CFA-F9E5-EC4F-89DD-EDACD21ED24B}"/>
                  </a:ext>
                </a:extLst>
              </p:cNvPr>
              <p:cNvSpPr/>
              <p:nvPr/>
            </p:nvSpPr>
            <p:spPr>
              <a:xfrm>
                <a:off x="4643193" y="360765"/>
                <a:ext cx="1005672" cy="1704633"/>
              </a:xfrm>
              <a:custGeom>
                <a:avLst/>
                <a:gdLst/>
                <a:ahLst/>
                <a:cxnLst/>
                <a:rect l="l" t="t" r="r" b="b"/>
                <a:pathLst>
                  <a:path w="1407298" h="2385394">
                    <a:moveTo>
                      <a:pt x="703650" y="2179220"/>
                    </a:moveTo>
                    <a:cubicBezTo>
                      <a:pt x="660028" y="2179220"/>
                      <a:pt x="624666" y="2214582"/>
                      <a:pt x="624666" y="2258204"/>
                    </a:cubicBezTo>
                    <a:cubicBezTo>
                      <a:pt x="624666" y="2301826"/>
                      <a:pt x="660028" y="2337188"/>
                      <a:pt x="703650" y="2337188"/>
                    </a:cubicBezTo>
                    <a:cubicBezTo>
                      <a:pt x="747272" y="2337188"/>
                      <a:pt x="782634" y="2301826"/>
                      <a:pt x="782634" y="2258204"/>
                    </a:cubicBezTo>
                    <a:cubicBezTo>
                      <a:pt x="782634" y="2214582"/>
                      <a:pt x="747272" y="2179220"/>
                      <a:pt x="703650" y="2179220"/>
                    </a:cubicBezTo>
                    <a:close/>
                    <a:moveTo>
                      <a:pt x="177553" y="179867"/>
                    </a:moveTo>
                    <a:lnTo>
                      <a:pt x="172551" y="180877"/>
                    </a:lnTo>
                    <a:lnTo>
                      <a:pt x="165667" y="180877"/>
                    </a:lnTo>
                    <a:cubicBezTo>
                      <a:pt x="144630" y="180877"/>
                      <a:pt x="127577" y="197930"/>
                      <a:pt x="127577" y="218967"/>
                    </a:cubicBezTo>
                    <a:lnTo>
                      <a:pt x="127577" y="2097793"/>
                    </a:lnTo>
                    <a:cubicBezTo>
                      <a:pt x="127577" y="2118830"/>
                      <a:pt x="144630" y="2135883"/>
                      <a:pt x="165667" y="2135883"/>
                    </a:cubicBezTo>
                    <a:lnTo>
                      <a:pt x="1241631" y="2135883"/>
                    </a:lnTo>
                    <a:cubicBezTo>
                      <a:pt x="1262668" y="2135883"/>
                      <a:pt x="1279721" y="2118830"/>
                      <a:pt x="1279721" y="2097793"/>
                    </a:cubicBezTo>
                    <a:lnTo>
                      <a:pt x="1279721" y="218967"/>
                    </a:lnTo>
                    <a:cubicBezTo>
                      <a:pt x="1279721" y="197930"/>
                      <a:pt x="1262668" y="180877"/>
                      <a:pt x="1241631" y="180877"/>
                    </a:cubicBezTo>
                    <a:lnTo>
                      <a:pt x="1234749" y="180877"/>
                    </a:lnTo>
                    <a:cubicBezTo>
                      <a:pt x="1233161" y="179963"/>
                      <a:pt x="1231465" y="179867"/>
                      <a:pt x="1229746" y="179867"/>
                    </a:cubicBezTo>
                    <a:close/>
                    <a:moveTo>
                      <a:pt x="602415" y="56498"/>
                    </a:moveTo>
                    <a:cubicBezTo>
                      <a:pt x="588290" y="56498"/>
                      <a:pt x="576839" y="67949"/>
                      <a:pt x="576839" y="82074"/>
                    </a:cubicBezTo>
                    <a:cubicBezTo>
                      <a:pt x="576839" y="96199"/>
                      <a:pt x="588290" y="107650"/>
                      <a:pt x="602415" y="107650"/>
                    </a:cubicBezTo>
                    <a:lnTo>
                      <a:pt x="804884" y="107650"/>
                    </a:lnTo>
                    <a:cubicBezTo>
                      <a:pt x="819009" y="107650"/>
                      <a:pt x="830460" y="96199"/>
                      <a:pt x="830460" y="82074"/>
                    </a:cubicBezTo>
                    <a:cubicBezTo>
                      <a:pt x="830460" y="67949"/>
                      <a:pt x="819009" y="56498"/>
                      <a:pt x="804884" y="56498"/>
                    </a:cubicBezTo>
                    <a:close/>
                    <a:moveTo>
                      <a:pt x="76685" y="0"/>
                    </a:moveTo>
                    <a:lnTo>
                      <a:pt x="1330614" y="0"/>
                    </a:lnTo>
                    <a:cubicBezTo>
                      <a:pt x="1372966" y="0"/>
                      <a:pt x="1407298" y="34333"/>
                      <a:pt x="1407298" y="76684"/>
                    </a:cubicBezTo>
                    <a:lnTo>
                      <a:pt x="1407298" y="1757263"/>
                    </a:lnTo>
                    <a:lnTo>
                      <a:pt x="1407298" y="1766789"/>
                    </a:lnTo>
                    <a:lnTo>
                      <a:pt x="1407298" y="2308710"/>
                    </a:lnTo>
                    <a:cubicBezTo>
                      <a:pt x="1407298" y="2351061"/>
                      <a:pt x="1372966" y="2385394"/>
                      <a:pt x="1330614" y="2385394"/>
                    </a:cubicBezTo>
                    <a:lnTo>
                      <a:pt x="76685" y="2385394"/>
                    </a:lnTo>
                    <a:cubicBezTo>
                      <a:pt x="34333" y="2385394"/>
                      <a:pt x="0" y="2351061"/>
                      <a:pt x="0" y="2308710"/>
                    </a:cubicBezTo>
                    <a:lnTo>
                      <a:pt x="0" y="1766789"/>
                    </a:lnTo>
                    <a:lnTo>
                      <a:pt x="0" y="1757263"/>
                    </a:lnTo>
                    <a:lnTo>
                      <a:pt x="0" y="76684"/>
                    </a:lnTo>
                    <a:cubicBezTo>
                      <a:pt x="0" y="34333"/>
                      <a:pt x="34333" y="0"/>
                      <a:pt x="76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856" tIns="43927" rIns="87856" bIns="43927" numCol="1" spcCol="0" rtlCol="0" fromWordArt="0" anchor="ctr" anchorCtr="0" forceAA="0" compatLnSpc="1">
                <a:prstTxWarp prst="textNoShape">
                  <a:avLst/>
                </a:prstTxWarp>
                <a:noAutofit/>
              </a:bodyPr>
              <a:lstStyle/>
              <a:p>
                <a:pPr marL="0" marR="0" lvl="0" indent="0" algn="ctr"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164" name="Group 35">
            <a:extLst>
              <a:ext uri="{FF2B5EF4-FFF2-40B4-BE49-F238E27FC236}">
                <a16:creationId xmlns:a16="http://schemas.microsoft.com/office/drawing/2014/main" id="{39CF1235-719D-9642-BD6D-8172D23E8F6D}"/>
              </a:ext>
            </a:extLst>
          </p:cNvPr>
          <p:cNvGrpSpPr>
            <a:grpSpLocks noChangeAspect="1"/>
          </p:cNvGrpSpPr>
          <p:nvPr/>
        </p:nvGrpSpPr>
        <p:grpSpPr bwMode="auto">
          <a:xfrm>
            <a:off x="6707964" y="5076130"/>
            <a:ext cx="550577" cy="566105"/>
            <a:chOff x="6716" y="2539"/>
            <a:chExt cx="461" cy="474"/>
          </a:xfrm>
          <a:solidFill>
            <a:schemeClr val="bg1"/>
          </a:solidFill>
        </p:grpSpPr>
        <p:sp>
          <p:nvSpPr>
            <p:cNvPr id="165" name="Freeform 36">
              <a:extLst>
                <a:ext uri="{FF2B5EF4-FFF2-40B4-BE49-F238E27FC236}">
                  <a16:creationId xmlns:a16="http://schemas.microsoft.com/office/drawing/2014/main" id="{0C4B66A7-B4DC-9A44-B812-054FFD352467}"/>
                </a:ext>
              </a:extLst>
            </p:cNvPr>
            <p:cNvSpPr>
              <a:spLocks noEditPoints="1"/>
            </p:cNvSpPr>
            <p:nvPr userDrawn="1"/>
          </p:nvSpPr>
          <p:spPr bwMode="auto">
            <a:xfrm>
              <a:off x="6716" y="2539"/>
              <a:ext cx="461" cy="474"/>
            </a:xfrm>
            <a:custGeom>
              <a:avLst/>
              <a:gdLst>
                <a:gd name="T0" fmla="*/ 360 w 461"/>
                <a:gd name="T1" fmla="*/ 115 h 474"/>
                <a:gd name="T2" fmla="*/ 316 w 461"/>
                <a:gd name="T3" fmla="*/ 29 h 474"/>
                <a:gd name="T4" fmla="*/ 288 w 461"/>
                <a:gd name="T5" fmla="*/ 0 h 474"/>
                <a:gd name="T6" fmla="*/ 144 w 461"/>
                <a:gd name="T7" fmla="*/ 0 h 474"/>
                <a:gd name="T8" fmla="*/ 144 w 461"/>
                <a:gd name="T9" fmla="*/ 115 h 474"/>
                <a:gd name="T10" fmla="*/ 100 w 461"/>
                <a:gd name="T11" fmla="*/ 273 h 474"/>
                <a:gd name="T12" fmla="*/ 0 w 461"/>
                <a:gd name="T13" fmla="*/ 474 h 474"/>
                <a:gd name="T14" fmla="*/ 129 w 461"/>
                <a:gd name="T15" fmla="*/ 474 h 474"/>
                <a:gd name="T16" fmla="*/ 360 w 461"/>
                <a:gd name="T17" fmla="*/ 474 h 474"/>
                <a:gd name="T18" fmla="*/ 461 w 461"/>
                <a:gd name="T19" fmla="*/ 273 h 474"/>
                <a:gd name="T20" fmla="*/ 172 w 461"/>
                <a:gd name="T21" fmla="*/ 29 h 474"/>
                <a:gd name="T22" fmla="*/ 288 w 461"/>
                <a:gd name="T23" fmla="*/ 144 h 474"/>
                <a:gd name="T24" fmla="*/ 172 w 461"/>
                <a:gd name="T25" fmla="*/ 29 h 474"/>
                <a:gd name="T26" fmla="*/ 28 w 461"/>
                <a:gd name="T27" fmla="*/ 302 h 474"/>
                <a:gd name="T28" fmla="*/ 100 w 461"/>
                <a:gd name="T29" fmla="*/ 330 h 474"/>
                <a:gd name="T30" fmla="*/ 57 w 461"/>
                <a:gd name="T31" fmla="*/ 359 h 474"/>
                <a:gd name="T32" fmla="*/ 100 w 461"/>
                <a:gd name="T33" fmla="*/ 388 h 474"/>
                <a:gd name="T34" fmla="*/ 57 w 461"/>
                <a:gd name="T35" fmla="*/ 416 h 474"/>
                <a:gd name="T36" fmla="*/ 100 w 461"/>
                <a:gd name="T37" fmla="*/ 445 h 474"/>
                <a:gd name="T38" fmla="*/ 331 w 461"/>
                <a:gd name="T39" fmla="*/ 445 h 474"/>
                <a:gd name="T40" fmla="*/ 129 w 461"/>
                <a:gd name="T41" fmla="*/ 273 h 474"/>
                <a:gd name="T42" fmla="*/ 144 w 461"/>
                <a:gd name="T43" fmla="*/ 144 h 474"/>
                <a:gd name="T44" fmla="*/ 172 w 461"/>
                <a:gd name="T45" fmla="*/ 172 h 474"/>
                <a:gd name="T46" fmla="*/ 316 w 461"/>
                <a:gd name="T47" fmla="*/ 172 h 474"/>
                <a:gd name="T48" fmla="*/ 331 w 461"/>
                <a:gd name="T49" fmla="*/ 144 h 474"/>
                <a:gd name="T50" fmla="*/ 331 w 461"/>
                <a:gd name="T51" fmla="*/ 445 h 474"/>
                <a:gd name="T52" fmla="*/ 360 w 461"/>
                <a:gd name="T53" fmla="*/ 445 h 474"/>
                <a:gd name="T54" fmla="*/ 403 w 461"/>
                <a:gd name="T55" fmla="*/ 416 h 474"/>
                <a:gd name="T56" fmla="*/ 360 w 461"/>
                <a:gd name="T57" fmla="*/ 388 h 474"/>
                <a:gd name="T58" fmla="*/ 403 w 461"/>
                <a:gd name="T59" fmla="*/ 359 h 474"/>
                <a:gd name="T60" fmla="*/ 360 w 461"/>
                <a:gd name="T61" fmla="*/ 330 h 474"/>
                <a:gd name="T62" fmla="*/ 432 w 461"/>
                <a:gd name="T63" fmla="*/ 30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1" h="474">
                  <a:moveTo>
                    <a:pt x="360" y="273"/>
                  </a:moveTo>
                  <a:lnTo>
                    <a:pt x="360" y="115"/>
                  </a:lnTo>
                  <a:lnTo>
                    <a:pt x="316" y="115"/>
                  </a:lnTo>
                  <a:lnTo>
                    <a:pt x="316" y="29"/>
                  </a:lnTo>
                  <a:lnTo>
                    <a:pt x="316" y="0"/>
                  </a:lnTo>
                  <a:lnTo>
                    <a:pt x="288" y="0"/>
                  </a:lnTo>
                  <a:lnTo>
                    <a:pt x="172" y="0"/>
                  </a:lnTo>
                  <a:lnTo>
                    <a:pt x="144" y="0"/>
                  </a:lnTo>
                  <a:lnTo>
                    <a:pt x="144" y="29"/>
                  </a:lnTo>
                  <a:lnTo>
                    <a:pt x="144" y="115"/>
                  </a:lnTo>
                  <a:lnTo>
                    <a:pt x="100" y="115"/>
                  </a:lnTo>
                  <a:lnTo>
                    <a:pt x="100" y="273"/>
                  </a:lnTo>
                  <a:lnTo>
                    <a:pt x="0" y="273"/>
                  </a:lnTo>
                  <a:lnTo>
                    <a:pt x="0" y="474"/>
                  </a:lnTo>
                  <a:lnTo>
                    <a:pt x="100" y="474"/>
                  </a:lnTo>
                  <a:lnTo>
                    <a:pt x="129" y="474"/>
                  </a:lnTo>
                  <a:lnTo>
                    <a:pt x="331" y="474"/>
                  </a:lnTo>
                  <a:lnTo>
                    <a:pt x="360" y="474"/>
                  </a:lnTo>
                  <a:lnTo>
                    <a:pt x="461" y="474"/>
                  </a:lnTo>
                  <a:lnTo>
                    <a:pt x="461" y="273"/>
                  </a:lnTo>
                  <a:lnTo>
                    <a:pt x="360" y="273"/>
                  </a:lnTo>
                  <a:close/>
                  <a:moveTo>
                    <a:pt x="172" y="29"/>
                  </a:moveTo>
                  <a:lnTo>
                    <a:pt x="288" y="29"/>
                  </a:lnTo>
                  <a:lnTo>
                    <a:pt x="288" y="144"/>
                  </a:lnTo>
                  <a:lnTo>
                    <a:pt x="172" y="144"/>
                  </a:lnTo>
                  <a:lnTo>
                    <a:pt x="172" y="29"/>
                  </a:lnTo>
                  <a:close/>
                  <a:moveTo>
                    <a:pt x="28" y="445"/>
                  </a:moveTo>
                  <a:lnTo>
                    <a:pt x="28" y="302"/>
                  </a:lnTo>
                  <a:lnTo>
                    <a:pt x="100" y="302"/>
                  </a:lnTo>
                  <a:lnTo>
                    <a:pt x="100" y="330"/>
                  </a:lnTo>
                  <a:lnTo>
                    <a:pt x="57" y="330"/>
                  </a:lnTo>
                  <a:lnTo>
                    <a:pt x="57" y="359"/>
                  </a:lnTo>
                  <a:lnTo>
                    <a:pt x="100" y="359"/>
                  </a:lnTo>
                  <a:lnTo>
                    <a:pt x="100" y="388"/>
                  </a:lnTo>
                  <a:lnTo>
                    <a:pt x="57" y="388"/>
                  </a:lnTo>
                  <a:lnTo>
                    <a:pt x="57" y="416"/>
                  </a:lnTo>
                  <a:lnTo>
                    <a:pt x="100" y="416"/>
                  </a:lnTo>
                  <a:lnTo>
                    <a:pt x="100" y="445"/>
                  </a:lnTo>
                  <a:lnTo>
                    <a:pt x="28" y="445"/>
                  </a:lnTo>
                  <a:close/>
                  <a:moveTo>
                    <a:pt x="331" y="445"/>
                  </a:moveTo>
                  <a:lnTo>
                    <a:pt x="129" y="445"/>
                  </a:lnTo>
                  <a:lnTo>
                    <a:pt x="129" y="273"/>
                  </a:lnTo>
                  <a:lnTo>
                    <a:pt x="129" y="144"/>
                  </a:lnTo>
                  <a:lnTo>
                    <a:pt x="144" y="144"/>
                  </a:lnTo>
                  <a:lnTo>
                    <a:pt x="144" y="172"/>
                  </a:lnTo>
                  <a:lnTo>
                    <a:pt x="172" y="172"/>
                  </a:lnTo>
                  <a:lnTo>
                    <a:pt x="288" y="172"/>
                  </a:lnTo>
                  <a:lnTo>
                    <a:pt x="316" y="172"/>
                  </a:lnTo>
                  <a:lnTo>
                    <a:pt x="316" y="144"/>
                  </a:lnTo>
                  <a:lnTo>
                    <a:pt x="331" y="144"/>
                  </a:lnTo>
                  <a:lnTo>
                    <a:pt x="331" y="273"/>
                  </a:lnTo>
                  <a:lnTo>
                    <a:pt x="331" y="445"/>
                  </a:lnTo>
                  <a:close/>
                  <a:moveTo>
                    <a:pt x="432" y="445"/>
                  </a:moveTo>
                  <a:lnTo>
                    <a:pt x="360" y="445"/>
                  </a:lnTo>
                  <a:lnTo>
                    <a:pt x="360" y="416"/>
                  </a:lnTo>
                  <a:lnTo>
                    <a:pt x="403" y="416"/>
                  </a:lnTo>
                  <a:lnTo>
                    <a:pt x="403" y="388"/>
                  </a:lnTo>
                  <a:lnTo>
                    <a:pt x="360" y="388"/>
                  </a:lnTo>
                  <a:lnTo>
                    <a:pt x="360" y="359"/>
                  </a:lnTo>
                  <a:lnTo>
                    <a:pt x="403" y="359"/>
                  </a:lnTo>
                  <a:lnTo>
                    <a:pt x="403" y="330"/>
                  </a:lnTo>
                  <a:lnTo>
                    <a:pt x="360" y="330"/>
                  </a:lnTo>
                  <a:lnTo>
                    <a:pt x="360" y="302"/>
                  </a:lnTo>
                  <a:lnTo>
                    <a:pt x="432" y="302"/>
                  </a:lnTo>
                  <a:lnTo>
                    <a:pt x="432" y="445"/>
                  </a:lnTo>
                  <a:close/>
                </a:path>
              </a:pathLst>
            </a:custGeom>
            <a:grpFill/>
            <a:ln w="3175">
              <a:solidFill>
                <a:srgbClr val="0378D7"/>
              </a:solidFill>
              <a:round/>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66" name="Rectangle 37">
              <a:extLst>
                <a:ext uri="{FF2B5EF4-FFF2-40B4-BE49-F238E27FC236}">
                  <a16:creationId xmlns:a16="http://schemas.microsoft.com/office/drawing/2014/main" id="{8F9D2E76-0272-544B-B8F3-19DDAE162427}"/>
                </a:ext>
              </a:extLst>
            </p:cNvPr>
            <p:cNvSpPr>
              <a:spLocks noChangeArrowheads="1"/>
            </p:cNvSpPr>
            <p:nvPr userDrawn="1"/>
          </p:nvSpPr>
          <p:spPr bwMode="auto">
            <a:xfrm>
              <a:off x="6874" y="2855"/>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67" name="Rectangle 38">
              <a:extLst>
                <a:ext uri="{FF2B5EF4-FFF2-40B4-BE49-F238E27FC236}">
                  <a16:creationId xmlns:a16="http://schemas.microsoft.com/office/drawing/2014/main" id="{44FEF64B-2BF8-8C4F-8144-8642DA18535E}"/>
                </a:ext>
              </a:extLst>
            </p:cNvPr>
            <p:cNvSpPr>
              <a:spLocks noChangeArrowheads="1"/>
            </p:cNvSpPr>
            <p:nvPr userDrawn="1"/>
          </p:nvSpPr>
          <p:spPr bwMode="auto">
            <a:xfrm>
              <a:off x="6960" y="2855"/>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68" name="Rectangle 39">
              <a:extLst>
                <a:ext uri="{FF2B5EF4-FFF2-40B4-BE49-F238E27FC236}">
                  <a16:creationId xmlns:a16="http://schemas.microsoft.com/office/drawing/2014/main" id="{01B281AD-6615-484C-A9E6-ABADD09F68DD}"/>
                </a:ext>
              </a:extLst>
            </p:cNvPr>
            <p:cNvSpPr>
              <a:spLocks noChangeArrowheads="1"/>
            </p:cNvSpPr>
            <p:nvPr userDrawn="1"/>
          </p:nvSpPr>
          <p:spPr bwMode="auto">
            <a:xfrm>
              <a:off x="6874" y="2912"/>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69" name="Rectangle 40">
              <a:extLst>
                <a:ext uri="{FF2B5EF4-FFF2-40B4-BE49-F238E27FC236}">
                  <a16:creationId xmlns:a16="http://schemas.microsoft.com/office/drawing/2014/main" id="{A49B6116-56F0-8A47-A7CF-62B3AF1C23CD}"/>
                </a:ext>
              </a:extLst>
            </p:cNvPr>
            <p:cNvSpPr>
              <a:spLocks noChangeArrowheads="1"/>
            </p:cNvSpPr>
            <p:nvPr userDrawn="1"/>
          </p:nvSpPr>
          <p:spPr bwMode="auto">
            <a:xfrm>
              <a:off x="6960" y="2912"/>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0" name="Rectangle 41">
              <a:extLst>
                <a:ext uri="{FF2B5EF4-FFF2-40B4-BE49-F238E27FC236}">
                  <a16:creationId xmlns:a16="http://schemas.microsoft.com/office/drawing/2014/main" id="{7285E5B6-E2C4-8F4A-AFD2-E8AC18FED0DE}"/>
                </a:ext>
              </a:extLst>
            </p:cNvPr>
            <p:cNvSpPr>
              <a:spLocks noChangeArrowheads="1"/>
            </p:cNvSpPr>
            <p:nvPr userDrawn="1"/>
          </p:nvSpPr>
          <p:spPr bwMode="auto">
            <a:xfrm>
              <a:off x="6874" y="2798"/>
              <a:ext cx="58" cy="28"/>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2" name="Rectangle 42">
              <a:extLst>
                <a:ext uri="{FF2B5EF4-FFF2-40B4-BE49-F238E27FC236}">
                  <a16:creationId xmlns:a16="http://schemas.microsoft.com/office/drawing/2014/main" id="{A35E78C8-9FB3-0E4A-A0C5-3ED3B73630B4}"/>
                </a:ext>
              </a:extLst>
            </p:cNvPr>
            <p:cNvSpPr>
              <a:spLocks noChangeArrowheads="1"/>
            </p:cNvSpPr>
            <p:nvPr userDrawn="1"/>
          </p:nvSpPr>
          <p:spPr bwMode="auto">
            <a:xfrm>
              <a:off x="6960" y="2798"/>
              <a:ext cx="58" cy="28"/>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4" name="Rectangle 43">
              <a:extLst>
                <a:ext uri="{FF2B5EF4-FFF2-40B4-BE49-F238E27FC236}">
                  <a16:creationId xmlns:a16="http://schemas.microsoft.com/office/drawing/2014/main" id="{25930425-0F84-7143-9CA2-B19D17BE11C6}"/>
                </a:ext>
              </a:extLst>
            </p:cNvPr>
            <p:cNvSpPr>
              <a:spLocks noChangeArrowheads="1"/>
            </p:cNvSpPr>
            <p:nvPr userDrawn="1"/>
          </p:nvSpPr>
          <p:spPr bwMode="auto">
            <a:xfrm>
              <a:off x="6874" y="2740"/>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5" name="Rectangle 44">
              <a:extLst>
                <a:ext uri="{FF2B5EF4-FFF2-40B4-BE49-F238E27FC236}">
                  <a16:creationId xmlns:a16="http://schemas.microsoft.com/office/drawing/2014/main" id="{158C8BF6-6ACF-1E44-992F-A9E11A099D90}"/>
                </a:ext>
              </a:extLst>
            </p:cNvPr>
            <p:cNvSpPr>
              <a:spLocks noChangeArrowheads="1"/>
            </p:cNvSpPr>
            <p:nvPr userDrawn="1"/>
          </p:nvSpPr>
          <p:spPr bwMode="auto">
            <a:xfrm>
              <a:off x="6960" y="2740"/>
              <a:ext cx="58" cy="29"/>
            </a:xfrm>
            <a:prstGeom prst="rect">
              <a:avLst/>
            </a:prstGeom>
            <a:grpFill/>
            <a:ln w="3175">
              <a:solidFill>
                <a:srgbClr val="0378D7"/>
              </a:solidFill>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177" name="Freeform 45">
              <a:extLst>
                <a:ext uri="{FF2B5EF4-FFF2-40B4-BE49-F238E27FC236}">
                  <a16:creationId xmlns:a16="http://schemas.microsoft.com/office/drawing/2014/main" id="{A29E6526-4CC1-F447-BFD7-78051E2BEF6F}"/>
                </a:ext>
              </a:extLst>
            </p:cNvPr>
            <p:cNvSpPr>
              <a:spLocks/>
            </p:cNvSpPr>
            <p:nvPr userDrawn="1"/>
          </p:nvSpPr>
          <p:spPr bwMode="auto">
            <a:xfrm>
              <a:off x="6903" y="2582"/>
              <a:ext cx="86" cy="86"/>
            </a:xfrm>
            <a:custGeom>
              <a:avLst/>
              <a:gdLst>
                <a:gd name="T0" fmla="*/ 57 w 86"/>
                <a:gd name="T1" fmla="*/ 29 h 86"/>
                <a:gd name="T2" fmla="*/ 29 w 86"/>
                <a:gd name="T3" fmla="*/ 29 h 86"/>
                <a:gd name="T4" fmla="*/ 29 w 86"/>
                <a:gd name="T5" fmla="*/ 0 h 86"/>
                <a:gd name="T6" fmla="*/ 0 w 86"/>
                <a:gd name="T7" fmla="*/ 0 h 86"/>
                <a:gd name="T8" fmla="*/ 0 w 86"/>
                <a:gd name="T9" fmla="*/ 86 h 86"/>
                <a:gd name="T10" fmla="*/ 29 w 86"/>
                <a:gd name="T11" fmla="*/ 86 h 86"/>
                <a:gd name="T12" fmla="*/ 29 w 86"/>
                <a:gd name="T13" fmla="*/ 58 h 86"/>
                <a:gd name="T14" fmla="*/ 57 w 86"/>
                <a:gd name="T15" fmla="*/ 58 h 86"/>
                <a:gd name="T16" fmla="*/ 57 w 86"/>
                <a:gd name="T17" fmla="*/ 86 h 86"/>
                <a:gd name="T18" fmla="*/ 86 w 86"/>
                <a:gd name="T19" fmla="*/ 86 h 86"/>
                <a:gd name="T20" fmla="*/ 86 w 86"/>
                <a:gd name="T21" fmla="*/ 0 h 86"/>
                <a:gd name="T22" fmla="*/ 57 w 86"/>
                <a:gd name="T23" fmla="*/ 0 h 86"/>
                <a:gd name="T24" fmla="*/ 57 w 86"/>
                <a:gd name="T25"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6">
                  <a:moveTo>
                    <a:pt x="57" y="29"/>
                  </a:moveTo>
                  <a:lnTo>
                    <a:pt x="29" y="29"/>
                  </a:lnTo>
                  <a:lnTo>
                    <a:pt x="29" y="0"/>
                  </a:lnTo>
                  <a:lnTo>
                    <a:pt x="0" y="0"/>
                  </a:lnTo>
                  <a:lnTo>
                    <a:pt x="0" y="86"/>
                  </a:lnTo>
                  <a:lnTo>
                    <a:pt x="29" y="86"/>
                  </a:lnTo>
                  <a:lnTo>
                    <a:pt x="29" y="58"/>
                  </a:lnTo>
                  <a:lnTo>
                    <a:pt x="57" y="58"/>
                  </a:lnTo>
                  <a:lnTo>
                    <a:pt x="57" y="86"/>
                  </a:lnTo>
                  <a:lnTo>
                    <a:pt x="86" y="86"/>
                  </a:lnTo>
                  <a:lnTo>
                    <a:pt x="86" y="0"/>
                  </a:lnTo>
                  <a:lnTo>
                    <a:pt x="57" y="0"/>
                  </a:lnTo>
                  <a:lnTo>
                    <a:pt x="57" y="29"/>
                  </a:lnTo>
                  <a:close/>
                </a:path>
              </a:pathLst>
            </a:custGeom>
            <a:grpFill/>
            <a:ln w="3175">
              <a:solidFill>
                <a:srgbClr val="0378D7"/>
              </a:solidFill>
              <a:round/>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178" name="Group 177">
            <a:extLst>
              <a:ext uri="{FF2B5EF4-FFF2-40B4-BE49-F238E27FC236}">
                <a16:creationId xmlns:a16="http://schemas.microsoft.com/office/drawing/2014/main" id="{4E2320B5-606C-8B42-9427-0CA0939A031C}"/>
              </a:ext>
            </a:extLst>
          </p:cNvPr>
          <p:cNvGrpSpPr/>
          <p:nvPr/>
        </p:nvGrpSpPr>
        <p:grpSpPr>
          <a:xfrm>
            <a:off x="10031472" y="3813211"/>
            <a:ext cx="477876" cy="503433"/>
            <a:chOff x="4439667" y="-1014771"/>
            <a:chExt cx="364367" cy="383854"/>
          </a:xfrm>
          <a:noFill/>
        </p:grpSpPr>
        <p:sp>
          <p:nvSpPr>
            <p:cNvPr id="179" name="Freeform 32">
              <a:extLst>
                <a:ext uri="{FF2B5EF4-FFF2-40B4-BE49-F238E27FC236}">
                  <a16:creationId xmlns:a16="http://schemas.microsoft.com/office/drawing/2014/main" id="{6CD6FBDE-EC55-454A-84D2-132E1DD36DE6}"/>
                </a:ext>
              </a:extLst>
            </p:cNvPr>
            <p:cNvSpPr>
              <a:spLocks/>
            </p:cNvSpPr>
            <p:nvPr/>
          </p:nvSpPr>
          <p:spPr bwMode="auto">
            <a:xfrm>
              <a:off x="4464997" y="-993337"/>
              <a:ext cx="66249" cy="66249"/>
            </a:xfrm>
            <a:custGeom>
              <a:avLst/>
              <a:gdLst>
                <a:gd name="T0" fmla="*/ 26 w 51"/>
                <a:gd name="T1" fmla="*/ 51 h 51"/>
                <a:gd name="T2" fmla="*/ 26 w 51"/>
                <a:gd name="T3" fmla="*/ 51 h 51"/>
                <a:gd name="T4" fmla="*/ 0 w 51"/>
                <a:gd name="T5" fmla="*/ 25 h 51"/>
                <a:gd name="T6" fmla="*/ 26 w 51"/>
                <a:gd name="T7" fmla="*/ 0 h 51"/>
                <a:gd name="T8" fmla="*/ 51 w 51"/>
                <a:gd name="T9" fmla="*/ 25 h 51"/>
                <a:gd name="T10" fmla="*/ 26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6" y="51"/>
                  </a:moveTo>
                  <a:lnTo>
                    <a:pt x="26" y="51"/>
                  </a:lnTo>
                  <a:cubicBezTo>
                    <a:pt x="12" y="51"/>
                    <a:pt x="0" y="39"/>
                    <a:pt x="0" y="25"/>
                  </a:cubicBezTo>
                  <a:cubicBezTo>
                    <a:pt x="0" y="11"/>
                    <a:pt x="12" y="0"/>
                    <a:pt x="26" y="0"/>
                  </a:cubicBezTo>
                  <a:cubicBezTo>
                    <a:pt x="40" y="0"/>
                    <a:pt x="51" y="11"/>
                    <a:pt x="51" y="25"/>
                  </a:cubicBezTo>
                  <a:cubicBezTo>
                    <a:pt x="51" y="39"/>
                    <a:pt x="40" y="51"/>
                    <a:pt x="26" y="51"/>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0" name="Freeform 33">
              <a:extLst>
                <a:ext uri="{FF2B5EF4-FFF2-40B4-BE49-F238E27FC236}">
                  <a16:creationId xmlns:a16="http://schemas.microsoft.com/office/drawing/2014/main" id="{AF4262BB-3AD4-B64F-881F-E176123FD26A}"/>
                </a:ext>
              </a:extLst>
            </p:cNvPr>
            <p:cNvSpPr>
              <a:spLocks/>
            </p:cNvSpPr>
            <p:nvPr/>
          </p:nvSpPr>
          <p:spPr bwMode="auto">
            <a:xfrm>
              <a:off x="4439667" y="-915397"/>
              <a:ext cx="95476" cy="231872"/>
            </a:xfrm>
            <a:custGeom>
              <a:avLst/>
              <a:gdLst>
                <a:gd name="T0" fmla="*/ 20 w 74"/>
                <a:gd name="T1" fmla="*/ 0 h 179"/>
                <a:gd name="T2" fmla="*/ 20 w 74"/>
                <a:gd name="T3" fmla="*/ 0 h 179"/>
                <a:gd name="T4" fmla="*/ 68 w 74"/>
                <a:gd name="T5" fmla="*/ 0 h 179"/>
                <a:gd name="T6" fmla="*/ 62 w 74"/>
                <a:gd name="T7" fmla="*/ 19 h 179"/>
                <a:gd name="T8" fmla="*/ 62 w 74"/>
                <a:gd name="T9" fmla="*/ 90 h 179"/>
                <a:gd name="T10" fmla="*/ 74 w 74"/>
                <a:gd name="T11" fmla="*/ 114 h 179"/>
                <a:gd name="T12" fmla="*/ 74 w 74"/>
                <a:gd name="T13" fmla="*/ 164 h 179"/>
                <a:gd name="T14" fmla="*/ 59 w 74"/>
                <a:gd name="T15" fmla="*/ 179 h 179"/>
                <a:gd name="T16" fmla="*/ 45 w 74"/>
                <a:gd name="T17" fmla="*/ 167 h 179"/>
                <a:gd name="T18" fmla="*/ 30 w 74"/>
                <a:gd name="T19" fmla="*/ 179 h 179"/>
                <a:gd name="T20" fmla="*/ 15 w 74"/>
                <a:gd name="T21" fmla="*/ 164 h 179"/>
                <a:gd name="T22" fmla="*/ 15 w 74"/>
                <a:gd name="T23" fmla="*/ 94 h 179"/>
                <a:gd name="T24" fmla="*/ 0 w 74"/>
                <a:gd name="T25" fmla="*/ 76 h 179"/>
                <a:gd name="T26" fmla="*/ 0 w 74"/>
                <a:gd name="T27" fmla="*/ 20 h 179"/>
                <a:gd name="T28" fmla="*/ 20 w 74"/>
                <a:gd name="T2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179">
                  <a:moveTo>
                    <a:pt x="20" y="0"/>
                  </a:moveTo>
                  <a:lnTo>
                    <a:pt x="20" y="0"/>
                  </a:lnTo>
                  <a:lnTo>
                    <a:pt x="68" y="0"/>
                  </a:lnTo>
                  <a:cubicBezTo>
                    <a:pt x="64" y="5"/>
                    <a:pt x="62" y="12"/>
                    <a:pt x="62" y="19"/>
                  </a:cubicBezTo>
                  <a:lnTo>
                    <a:pt x="62" y="90"/>
                  </a:lnTo>
                  <a:cubicBezTo>
                    <a:pt x="62" y="100"/>
                    <a:pt x="67" y="109"/>
                    <a:pt x="74" y="114"/>
                  </a:cubicBezTo>
                  <a:lnTo>
                    <a:pt x="74" y="164"/>
                  </a:lnTo>
                  <a:cubicBezTo>
                    <a:pt x="74" y="172"/>
                    <a:pt x="68" y="179"/>
                    <a:pt x="59" y="179"/>
                  </a:cubicBezTo>
                  <a:cubicBezTo>
                    <a:pt x="52" y="179"/>
                    <a:pt x="46" y="174"/>
                    <a:pt x="45" y="167"/>
                  </a:cubicBezTo>
                  <a:cubicBezTo>
                    <a:pt x="43" y="174"/>
                    <a:pt x="37" y="179"/>
                    <a:pt x="30" y="179"/>
                  </a:cubicBezTo>
                  <a:cubicBezTo>
                    <a:pt x="22" y="179"/>
                    <a:pt x="15" y="172"/>
                    <a:pt x="15" y="164"/>
                  </a:cubicBezTo>
                  <a:lnTo>
                    <a:pt x="15" y="94"/>
                  </a:lnTo>
                  <a:cubicBezTo>
                    <a:pt x="7" y="92"/>
                    <a:pt x="0" y="85"/>
                    <a:pt x="0" y="76"/>
                  </a:cubicBezTo>
                  <a:lnTo>
                    <a:pt x="0" y="20"/>
                  </a:lnTo>
                  <a:cubicBezTo>
                    <a:pt x="0" y="9"/>
                    <a:pt x="9" y="0"/>
                    <a:pt x="20" y="0"/>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1" name="Freeform 34">
              <a:extLst>
                <a:ext uri="{FF2B5EF4-FFF2-40B4-BE49-F238E27FC236}">
                  <a16:creationId xmlns:a16="http://schemas.microsoft.com/office/drawing/2014/main" id="{4C6319C7-42DC-BB4F-AFEB-BAA2200017CE}"/>
                </a:ext>
              </a:extLst>
            </p:cNvPr>
            <p:cNvSpPr>
              <a:spLocks/>
            </p:cNvSpPr>
            <p:nvPr/>
          </p:nvSpPr>
          <p:spPr bwMode="auto">
            <a:xfrm>
              <a:off x="4708558" y="-915397"/>
              <a:ext cx="95476" cy="231872"/>
            </a:xfrm>
            <a:custGeom>
              <a:avLst/>
              <a:gdLst>
                <a:gd name="T0" fmla="*/ 14 w 74"/>
                <a:gd name="T1" fmla="*/ 90 h 179"/>
                <a:gd name="T2" fmla="*/ 14 w 74"/>
                <a:gd name="T3" fmla="*/ 90 h 179"/>
                <a:gd name="T4" fmla="*/ 14 w 74"/>
                <a:gd name="T5" fmla="*/ 19 h 179"/>
                <a:gd name="T6" fmla="*/ 7 w 74"/>
                <a:gd name="T7" fmla="*/ 0 h 179"/>
                <a:gd name="T8" fmla="*/ 55 w 74"/>
                <a:gd name="T9" fmla="*/ 0 h 179"/>
                <a:gd name="T10" fmla="*/ 74 w 74"/>
                <a:gd name="T11" fmla="*/ 20 h 179"/>
                <a:gd name="T12" fmla="*/ 74 w 74"/>
                <a:gd name="T13" fmla="*/ 76 h 179"/>
                <a:gd name="T14" fmla="*/ 59 w 74"/>
                <a:gd name="T15" fmla="*/ 94 h 179"/>
                <a:gd name="T16" fmla="*/ 59 w 74"/>
                <a:gd name="T17" fmla="*/ 164 h 179"/>
                <a:gd name="T18" fmla="*/ 44 w 74"/>
                <a:gd name="T19" fmla="*/ 179 h 179"/>
                <a:gd name="T20" fmla="*/ 30 w 74"/>
                <a:gd name="T21" fmla="*/ 167 h 179"/>
                <a:gd name="T22" fmla="*/ 15 w 74"/>
                <a:gd name="T23" fmla="*/ 179 h 179"/>
                <a:gd name="T24" fmla="*/ 0 w 74"/>
                <a:gd name="T25" fmla="*/ 164 h 179"/>
                <a:gd name="T26" fmla="*/ 0 w 74"/>
                <a:gd name="T27" fmla="*/ 115 h 179"/>
                <a:gd name="T28" fmla="*/ 14 w 74"/>
                <a:gd name="T29"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179">
                  <a:moveTo>
                    <a:pt x="14" y="90"/>
                  </a:moveTo>
                  <a:lnTo>
                    <a:pt x="14" y="90"/>
                  </a:lnTo>
                  <a:lnTo>
                    <a:pt x="14" y="19"/>
                  </a:lnTo>
                  <a:cubicBezTo>
                    <a:pt x="14" y="12"/>
                    <a:pt x="11" y="5"/>
                    <a:pt x="7" y="0"/>
                  </a:cubicBezTo>
                  <a:lnTo>
                    <a:pt x="55" y="0"/>
                  </a:lnTo>
                  <a:cubicBezTo>
                    <a:pt x="66" y="0"/>
                    <a:pt x="74" y="9"/>
                    <a:pt x="74" y="20"/>
                  </a:cubicBezTo>
                  <a:lnTo>
                    <a:pt x="74" y="76"/>
                  </a:lnTo>
                  <a:cubicBezTo>
                    <a:pt x="74" y="85"/>
                    <a:pt x="68" y="92"/>
                    <a:pt x="59" y="94"/>
                  </a:cubicBezTo>
                  <a:lnTo>
                    <a:pt x="59" y="164"/>
                  </a:lnTo>
                  <a:cubicBezTo>
                    <a:pt x="59" y="172"/>
                    <a:pt x="53" y="179"/>
                    <a:pt x="44" y="179"/>
                  </a:cubicBezTo>
                  <a:cubicBezTo>
                    <a:pt x="37" y="179"/>
                    <a:pt x="31" y="174"/>
                    <a:pt x="30" y="167"/>
                  </a:cubicBezTo>
                  <a:cubicBezTo>
                    <a:pt x="28" y="174"/>
                    <a:pt x="22" y="179"/>
                    <a:pt x="15" y="179"/>
                  </a:cubicBezTo>
                  <a:cubicBezTo>
                    <a:pt x="7" y="179"/>
                    <a:pt x="0" y="172"/>
                    <a:pt x="0" y="164"/>
                  </a:cubicBezTo>
                  <a:lnTo>
                    <a:pt x="0" y="115"/>
                  </a:lnTo>
                  <a:cubicBezTo>
                    <a:pt x="8" y="110"/>
                    <a:pt x="14" y="100"/>
                    <a:pt x="14" y="90"/>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2" name="Freeform 35">
              <a:extLst>
                <a:ext uri="{FF2B5EF4-FFF2-40B4-BE49-F238E27FC236}">
                  <a16:creationId xmlns:a16="http://schemas.microsoft.com/office/drawing/2014/main" id="{DF17B37E-18C5-E849-90F4-811F1DED8B9C}"/>
                </a:ext>
              </a:extLst>
            </p:cNvPr>
            <p:cNvSpPr>
              <a:spLocks/>
            </p:cNvSpPr>
            <p:nvPr/>
          </p:nvSpPr>
          <p:spPr bwMode="auto">
            <a:xfrm>
              <a:off x="4714404" y="-993337"/>
              <a:ext cx="66249" cy="66249"/>
            </a:xfrm>
            <a:custGeom>
              <a:avLst/>
              <a:gdLst>
                <a:gd name="T0" fmla="*/ 26 w 51"/>
                <a:gd name="T1" fmla="*/ 51 h 51"/>
                <a:gd name="T2" fmla="*/ 26 w 51"/>
                <a:gd name="T3" fmla="*/ 51 h 51"/>
                <a:gd name="T4" fmla="*/ 0 w 51"/>
                <a:gd name="T5" fmla="*/ 25 h 51"/>
                <a:gd name="T6" fmla="*/ 26 w 51"/>
                <a:gd name="T7" fmla="*/ 0 h 51"/>
                <a:gd name="T8" fmla="*/ 51 w 51"/>
                <a:gd name="T9" fmla="*/ 25 h 51"/>
                <a:gd name="T10" fmla="*/ 26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6" y="51"/>
                  </a:moveTo>
                  <a:lnTo>
                    <a:pt x="26" y="51"/>
                  </a:lnTo>
                  <a:cubicBezTo>
                    <a:pt x="12" y="51"/>
                    <a:pt x="0" y="39"/>
                    <a:pt x="0" y="25"/>
                  </a:cubicBezTo>
                  <a:cubicBezTo>
                    <a:pt x="0" y="11"/>
                    <a:pt x="12" y="0"/>
                    <a:pt x="26" y="0"/>
                  </a:cubicBezTo>
                  <a:cubicBezTo>
                    <a:pt x="40" y="0"/>
                    <a:pt x="51" y="11"/>
                    <a:pt x="51" y="25"/>
                  </a:cubicBezTo>
                  <a:cubicBezTo>
                    <a:pt x="51" y="39"/>
                    <a:pt x="40" y="51"/>
                    <a:pt x="26" y="51"/>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3" name="Freeform 36">
              <a:extLst>
                <a:ext uri="{FF2B5EF4-FFF2-40B4-BE49-F238E27FC236}">
                  <a16:creationId xmlns:a16="http://schemas.microsoft.com/office/drawing/2014/main" id="{1643B716-7EED-E44D-9215-C34BDF8AA620}"/>
                </a:ext>
              </a:extLst>
            </p:cNvPr>
            <p:cNvSpPr>
              <a:spLocks/>
            </p:cNvSpPr>
            <p:nvPr/>
          </p:nvSpPr>
          <p:spPr bwMode="auto">
            <a:xfrm>
              <a:off x="4542937" y="-917346"/>
              <a:ext cx="161725" cy="286429"/>
            </a:xfrm>
            <a:custGeom>
              <a:avLst/>
              <a:gdLst>
                <a:gd name="T0" fmla="*/ 19 w 125"/>
                <a:gd name="T1" fmla="*/ 0 h 221"/>
                <a:gd name="T2" fmla="*/ 19 w 125"/>
                <a:gd name="T3" fmla="*/ 0 h 221"/>
                <a:gd name="T4" fmla="*/ 44 w 125"/>
                <a:gd name="T5" fmla="*/ 0 h 221"/>
                <a:gd name="T6" fmla="*/ 63 w 125"/>
                <a:gd name="T7" fmla="*/ 25 h 221"/>
                <a:gd name="T8" fmla="*/ 82 w 125"/>
                <a:gd name="T9" fmla="*/ 0 h 221"/>
                <a:gd name="T10" fmla="*/ 106 w 125"/>
                <a:gd name="T11" fmla="*/ 0 h 221"/>
                <a:gd name="T12" fmla="*/ 125 w 125"/>
                <a:gd name="T13" fmla="*/ 20 h 221"/>
                <a:gd name="T14" fmla="*/ 125 w 125"/>
                <a:gd name="T15" fmla="*/ 91 h 221"/>
                <a:gd name="T16" fmla="*/ 106 w 125"/>
                <a:gd name="T17" fmla="*/ 110 h 221"/>
                <a:gd name="T18" fmla="*/ 100 w 125"/>
                <a:gd name="T19" fmla="*/ 110 h 221"/>
                <a:gd name="T20" fmla="*/ 100 w 125"/>
                <a:gd name="T21" fmla="*/ 202 h 221"/>
                <a:gd name="T22" fmla="*/ 81 w 125"/>
                <a:gd name="T23" fmla="*/ 221 h 221"/>
                <a:gd name="T24" fmla="*/ 63 w 125"/>
                <a:gd name="T25" fmla="*/ 209 h 221"/>
                <a:gd name="T26" fmla="*/ 45 w 125"/>
                <a:gd name="T27" fmla="*/ 221 h 221"/>
                <a:gd name="T28" fmla="*/ 26 w 125"/>
                <a:gd name="T29" fmla="*/ 202 h 221"/>
                <a:gd name="T30" fmla="*/ 26 w 125"/>
                <a:gd name="T31" fmla="*/ 110 h 221"/>
                <a:gd name="T32" fmla="*/ 19 w 125"/>
                <a:gd name="T33" fmla="*/ 110 h 221"/>
                <a:gd name="T34" fmla="*/ 0 w 125"/>
                <a:gd name="T35" fmla="*/ 91 h 221"/>
                <a:gd name="T36" fmla="*/ 0 w 125"/>
                <a:gd name="T37" fmla="*/ 20 h 221"/>
                <a:gd name="T38" fmla="*/ 19 w 125"/>
                <a:gd name="T39"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221">
                  <a:moveTo>
                    <a:pt x="19" y="0"/>
                  </a:moveTo>
                  <a:lnTo>
                    <a:pt x="19" y="0"/>
                  </a:lnTo>
                  <a:lnTo>
                    <a:pt x="44" y="0"/>
                  </a:lnTo>
                  <a:lnTo>
                    <a:pt x="63" y="25"/>
                  </a:lnTo>
                  <a:lnTo>
                    <a:pt x="82" y="0"/>
                  </a:lnTo>
                  <a:lnTo>
                    <a:pt x="106" y="0"/>
                  </a:lnTo>
                  <a:cubicBezTo>
                    <a:pt x="117" y="0"/>
                    <a:pt x="125" y="9"/>
                    <a:pt x="125" y="20"/>
                  </a:cubicBezTo>
                  <a:lnTo>
                    <a:pt x="125" y="91"/>
                  </a:lnTo>
                  <a:cubicBezTo>
                    <a:pt x="125" y="102"/>
                    <a:pt x="117" y="110"/>
                    <a:pt x="106" y="110"/>
                  </a:cubicBezTo>
                  <a:lnTo>
                    <a:pt x="100" y="110"/>
                  </a:lnTo>
                  <a:lnTo>
                    <a:pt x="100" y="202"/>
                  </a:lnTo>
                  <a:cubicBezTo>
                    <a:pt x="100" y="213"/>
                    <a:pt x="91" y="221"/>
                    <a:pt x="81" y="221"/>
                  </a:cubicBezTo>
                  <a:cubicBezTo>
                    <a:pt x="73" y="221"/>
                    <a:pt x="66" y="216"/>
                    <a:pt x="63" y="209"/>
                  </a:cubicBezTo>
                  <a:cubicBezTo>
                    <a:pt x="60" y="216"/>
                    <a:pt x="53" y="221"/>
                    <a:pt x="45" y="221"/>
                  </a:cubicBezTo>
                  <a:cubicBezTo>
                    <a:pt x="34" y="221"/>
                    <a:pt x="26" y="213"/>
                    <a:pt x="26" y="202"/>
                  </a:cubicBezTo>
                  <a:lnTo>
                    <a:pt x="26" y="110"/>
                  </a:lnTo>
                  <a:lnTo>
                    <a:pt x="19" y="110"/>
                  </a:lnTo>
                  <a:cubicBezTo>
                    <a:pt x="9" y="110"/>
                    <a:pt x="0" y="102"/>
                    <a:pt x="0" y="91"/>
                  </a:cubicBezTo>
                  <a:lnTo>
                    <a:pt x="0" y="20"/>
                  </a:lnTo>
                  <a:cubicBezTo>
                    <a:pt x="0" y="9"/>
                    <a:pt x="9" y="0"/>
                    <a:pt x="19" y="0"/>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4" name="Freeform 37">
              <a:extLst>
                <a:ext uri="{FF2B5EF4-FFF2-40B4-BE49-F238E27FC236}">
                  <a16:creationId xmlns:a16="http://schemas.microsoft.com/office/drawing/2014/main" id="{FDEB907E-1D01-624E-AFAE-E16F7CEE0BEC}"/>
                </a:ext>
              </a:extLst>
            </p:cNvPr>
            <p:cNvSpPr>
              <a:spLocks/>
            </p:cNvSpPr>
            <p:nvPr/>
          </p:nvSpPr>
          <p:spPr bwMode="auto">
            <a:xfrm>
              <a:off x="4581906" y="-1014771"/>
              <a:ext cx="81837" cy="81837"/>
            </a:xfrm>
            <a:custGeom>
              <a:avLst/>
              <a:gdLst>
                <a:gd name="T0" fmla="*/ 32 w 63"/>
                <a:gd name="T1" fmla="*/ 63 h 63"/>
                <a:gd name="T2" fmla="*/ 32 w 63"/>
                <a:gd name="T3" fmla="*/ 63 h 63"/>
                <a:gd name="T4" fmla="*/ 0 w 63"/>
                <a:gd name="T5" fmla="*/ 32 h 63"/>
                <a:gd name="T6" fmla="*/ 32 w 63"/>
                <a:gd name="T7" fmla="*/ 0 h 63"/>
                <a:gd name="T8" fmla="*/ 63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16" y="63"/>
                    <a:pt x="0" y="50"/>
                    <a:pt x="0" y="32"/>
                  </a:cubicBezTo>
                  <a:cubicBezTo>
                    <a:pt x="0" y="14"/>
                    <a:pt x="14" y="0"/>
                    <a:pt x="32" y="0"/>
                  </a:cubicBezTo>
                  <a:cubicBezTo>
                    <a:pt x="49" y="0"/>
                    <a:pt x="63" y="14"/>
                    <a:pt x="63" y="32"/>
                  </a:cubicBezTo>
                  <a:cubicBezTo>
                    <a:pt x="63" y="50"/>
                    <a:pt x="48" y="63"/>
                    <a:pt x="32" y="63"/>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86" name="Group 185">
            <a:extLst>
              <a:ext uri="{FF2B5EF4-FFF2-40B4-BE49-F238E27FC236}">
                <a16:creationId xmlns:a16="http://schemas.microsoft.com/office/drawing/2014/main" id="{E9A04296-0073-BB4B-A15F-CE6E08E81F0A}"/>
              </a:ext>
            </a:extLst>
          </p:cNvPr>
          <p:cNvGrpSpPr/>
          <p:nvPr/>
        </p:nvGrpSpPr>
        <p:grpSpPr>
          <a:xfrm>
            <a:off x="9084955" y="5106378"/>
            <a:ext cx="407481" cy="594589"/>
            <a:chOff x="7068624" y="556956"/>
            <a:chExt cx="342992" cy="500488"/>
          </a:xfrm>
        </p:grpSpPr>
        <p:grpSp>
          <p:nvGrpSpPr>
            <p:cNvPr id="189" name="Group 188">
              <a:extLst>
                <a:ext uri="{FF2B5EF4-FFF2-40B4-BE49-F238E27FC236}">
                  <a16:creationId xmlns:a16="http://schemas.microsoft.com/office/drawing/2014/main" id="{4C41C2D9-E3D9-C748-92C0-9C39C11770C8}"/>
                </a:ext>
              </a:extLst>
            </p:cNvPr>
            <p:cNvGrpSpPr/>
            <p:nvPr/>
          </p:nvGrpSpPr>
          <p:grpSpPr>
            <a:xfrm>
              <a:off x="7068624" y="614947"/>
              <a:ext cx="169467" cy="442497"/>
              <a:chOff x="7534533" y="2102946"/>
              <a:chExt cx="363182" cy="948309"/>
            </a:xfrm>
            <a:noFill/>
          </p:grpSpPr>
          <p:sp>
            <p:nvSpPr>
              <p:cNvPr id="201" name="Freeform 26">
                <a:extLst>
                  <a:ext uri="{FF2B5EF4-FFF2-40B4-BE49-F238E27FC236}">
                    <a16:creationId xmlns:a16="http://schemas.microsoft.com/office/drawing/2014/main" id="{09F7A459-0C52-8F49-B62E-9CC24EE55440}"/>
                  </a:ext>
                </a:extLst>
              </p:cNvPr>
              <p:cNvSpPr>
                <a:spLocks/>
              </p:cNvSpPr>
              <p:nvPr/>
            </p:nvSpPr>
            <p:spPr bwMode="auto">
              <a:xfrm>
                <a:off x="7534533" y="2345067"/>
                <a:ext cx="363182" cy="706188"/>
              </a:xfrm>
              <a:custGeom>
                <a:avLst/>
                <a:gdLst>
                  <a:gd name="T0" fmla="*/ 113 w 136"/>
                  <a:gd name="T1" fmla="*/ 0 h 265"/>
                  <a:gd name="T2" fmla="*/ 113 w 136"/>
                  <a:gd name="T3" fmla="*/ 0 h 265"/>
                  <a:gd name="T4" fmla="*/ 91 w 136"/>
                  <a:gd name="T5" fmla="*/ 0 h 265"/>
                  <a:gd name="T6" fmla="*/ 68 w 136"/>
                  <a:gd name="T7" fmla="*/ 30 h 265"/>
                  <a:gd name="T8" fmla="*/ 45 w 136"/>
                  <a:gd name="T9" fmla="*/ 0 h 265"/>
                  <a:gd name="T10" fmla="*/ 23 w 136"/>
                  <a:gd name="T11" fmla="*/ 0 h 265"/>
                  <a:gd name="T12" fmla="*/ 0 w 136"/>
                  <a:gd name="T13" fmla="*/ 23 h 265"/>
                  <a:gd name="T14" fmla="*/ 0 w 136"/>
                  <a:gd name="T15" fmla="*/ 109 h 265"/>
                  <a:gd name="T16" fmla="*/ 23 w 136"/>
                  <a:gd name="T17" fmla="*/ 132 h 265"/>
                  <a:gd name="T18" fmla="*/ 23 w 136"/>
                  <a:gd name="T19" fmla="*/ 242 h 265"/>
                  <a:gd name="T20" fmla="*/ 46 w 136"/>
                  <a:gd name="T21" fmla="*/ 265 h 265"/>
                  <a:gd name="T22" fmla="*/ 68 w 136"/>
                  <a:gd name="T23" fmla="*/ 251 h 265"/>
                  <a:gd name="T24" fmla="*/ 89 w 136"/>
                  <a:gd name="T25" fmla="*/ 265 h 265"/>
                  <a:gd name="T26" fmla="*/ 113 w 136"/>
                  <a:gd name="T27" fmla="*/ 242 h 265"/>
                  <a:gd name="T28" fmla="*/ 113 w 136"/>
                  <a:gd name="T29" fmla="*/ 132 h 265"/>
                  <a:gd name="T30" fmla="*/ 136 w 136"/>
                  <a:gd name="T31" fmla="*/ 109 h 265"/>
                  <a:gd name="T32" fmla="*/ 136 w 136"/>
                  <a:gd name="T33" fmla="*/ 23 h 265"/>
                  <a:gd name="T34" fmla="*/ 113 w 136"/>
                  <a:gd name="T3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5">
                    <a:moveTo>
                      <a:pt x="113" y="0"/>
                    </a:moveTo>
                    <a:lnTo>
                      <a:pt x="113" y="0"/>
                    </a:lnTo>
                    <a:lnTo>
                      <a:pt x="91" y="0"/>
                    </a:lnTo>
                    <a:lnTo>
                      <a:pt x="68" y="30"/>
                    </a:lnTo>
                    <a:lnTo>
                      <a:pt x="45" y="0"/>
                    </a:lnTo>
                    <a:lnTo>
                      <a:pt x="23" y="0"/>
                    </a:lnTo>
                    <a:cubicBezTo>
                      <a:pt x="10" y="0"/>
                      <a:pt x="0" y="11"/>
                      <a:pt x="0" y="23"/>
                    </a:cubicBezTo>
                    <a:lnTo>
                      <a:pt x="0" y="109"/>
                    </a:lnTo>
                    <a:cubicBezTo>
                      <a:pt x="0" y="122"/>
                      <a:pt x="10" y="132"/>
                      <a:pt x="23" y="132"/>
                    </a:cubicBezTo>
                    <a:lnTo>
                      <a:pt x="23" y="242"/>
                    </a:lnTo>
                    <a:cubicBezTo>
                      <a:pt x="23" y="255"/>
                      <a:pt x="34" y="265"/>
                      <a:pt x="46" y="265"/>
                    </a:cubicBezTo>
                    <a:cubicBezTo>
                      <a:pt x="56" y="265"/>
                      <a:pt x="65" y="259"/>
                      <a:pt x="68" y="251"/>
                    </a:cubicBezTo>
                    <a:cubicBezTo>
                      <a:pt x="71" y="259"/>
                      <a:pt x="80" y="265"/>
                      <a:pt x="89" y="265"/>
                    </a:cubicBezTo>
                    <a:cubicBezTo>
                      <a:pt x="102" y="265"/>
                      <a:pt x="113" y="255"/>
                      <a:pt x="113" y="242"/>
                    </a:cubicBezTo>
                    <a:lnTo>
                      <a:pt x="113" y="132"/>
                    </a:lnTo>
                    <a:cubicBezTo>
                      <a:pt x="125" y="132"/>
                      <a:pt x="136" y="122"/>
                      <a:pt x="136" y="109"/>
                    </a:cubicBezTo>
                    <a:lnTo>
                      <a:pt x="136" y="23"/>
                    </a:lnTo>
                    <a:cubicBezTo>
                      <a:pt x="136" y="11"/>
                      <a:pt x="125" y="0"/>
                      <a:pt x="113" y="0"/>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2" name="Freeform 27">
                <a:extLst>
                  <a:ext uri="{FF2B5EF4-FFF2-40B4-BE49-F238E27FC236}">
                    <a16:creationId xmlns:a16="http://schemas.microsoft.com/office/drawing/2014/main" id="{EE53DDFC-A11A-FA41-A746-680D8D403EA1}"/>
                  </a:ext>
                </a:extLst>
              </p:cNvPr>
              <p:cNvSpPr>
                <a:spLocks/>
              </p:cNvSpPr>
              <p:nvPr/>
            </p:nvSpPr>
            <p:spPr bwMode="auto">
              <a:xfrm>
                <a:off x="7611206" y="2102946"/>
                <a:ext cx="205802" cy="201768"/>
              </a:xfrm>
              <a:custGeom>
                <a:avLst/>
                <a:gdLst>
                  <a:gd name="T0" fmla="*/ 38 w 76"/>
                  <a:gd name="T1" fmla="*/ 76 h 76"/>
                  <a:gd name="T2" fmla="*/ 38 w 76"/>
                  <a:gd name="T3" fmla="*/ 76 h 76"/>
                  <a:gd name="T4" fmla="*/ 76 w 76"/>
                  <a:gd name="T5" fmla="*/ 38 h 76"/>
                  <a:gd name="T6" fmla="*/ 38 w 76"/>
                  <a:gd name="T7" fmla="*/ 0 h 76"/>
                  <a:gd name="T8" fmla="*/ 0 w 76"/>
                  <a:gd name="T9" fmla="*/ 38 h 76"/>
                  <a:gd name="T10" fmla="*/ 38 w 76"/>
                  <a:gd name="T11" fmla="*/ 76 h 76"/>
                </a:gdLst>
                <a:ahLst/>
                <a:cxnLst>
                  <a:cxn ang="0">
                    <a:pos x="T0" y="T1"/>
                  </a:cxn>
                  <a:cxn ang="0">
                    <a:pos x="T2" y="T3"/>
                  </a:cxn>
                  <a:cxn ang="0">
                    <a:pos x="T4" y="T5"/>
                  </a:cxn>
                  <a:cxn ang="0">
                    <a:pos x="T6" y="T7"/>
                  </a:cxn>
                  <a:cxn ang="0">
                    <a:pos x="T8" y="T9"/>
                  </a:cxn>
                  <a:cxn ang="0">
                    <a:pos x="T10" y="T11"/>
                  </a:cxn>
                </a:cxnLst>
                <a:rect l="0" t="0" r="r" b="b"/>
                <a:pathLst>
                  <a:path w="76" h="76">
                    <a:moveTo>
                      <a:pt x="38" y="76"/>
                    </a:moveTo>
                    <a:lnTo>
                      <a:pt x="38" y="76"/>
                    </a:lnTo>
                    <a:cubicBezTo>
                      <a:pt x="57" y="76"/>
                      <a:pt x="76" y="59"/>
                      <a:pt x="76" y="38"/>
                    </a:cubicBezTo>
                    <a:cubicBezTo>
                      <a:pt x="76" y="17"/>
                      <a:pt x="59" y="0"/>
                      <a:pt x="38" y="0"/>
                    </a:cubicBezTo>
                    <a:cubicBezTo>
                      <a:pt x="17" y="0"/>
                      <a:pt x="0" y="17"/>
                      <a:pt x="0" y="38"/>
                    </a:cubicBezTo>
                    <a:cubicBezTo>
                      <a:pt x="0" y="60"/>
                      <a:pt x="18" y="76"/>
                      <a:pt x="38" y="76"/>
                    </a:cubicBezTo>
                    <a:close/>
                  </a:path>
                </a:pathLst>
              </a:custGeom>
              <a:grpFill/>
              <a:ln w="19050">
                <a:solidFill>
                  <a:schemeClr val="bg1"/>
                </a:solidFill>
                <a:prstDash val="solid"/>
                <a:round/>
                <a:headEnd/>
                <a:tailEnd/>
              </a:ln>
            </p:spPr>
            <p:txBody>
              <a:bodyPr vert="horz" wrap="square" lIns="87856" tIns="43927" rIns="87856" bIns="4392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90" name="Group 189">
              <a:extLst>
                <a:ext uri="{FF2B5EF4-FFF2-40B4-BE49-F238E27FC236}">
                  <a16:creationId xmlns:a16="http://schemas.microsoft.com/office/drawing/2014/main" id="{6D8C3B31-B082-7546-B092-55EF884AC3FB}"/>
                </a:ext>
              </a:extLst>
            </p:cNvPr>
            <p:cNvGrpSpPr/>
            <p:nvPr/>
          </p:nvGrpSpPr>
          <p:grpSpPr>
            <a:xfrm rot="5400000">
              <a:off x="7247917" y="588313"/>
              <a:ext cx="195056" cy="132342"/>
              <a:chOff x="9971583" y="1210139"/>
              <a:chExt cx="262224" cy="177915"/>
            </a:xfrm>
            <a:solidFill>
              <a:schemeClr val="bg1"/>
            </a:solidFill>
          </p:grpSpPr>
          <p:sp>
            <p:nvSpPr>
              <p:cNvPr id="197" name="Freeform 282">
                <a:extLst>
                  <a:ext uri="{FF2B5EF4-FFF2-40B4-BE49-F238E27FC236}">
                    <a16:creationId xmlns:a16="http://schemas.microsoft.com/office/drawing/2014/main" id="{2D81774B-1628-AA46-9F33-E1B2D12F663E}"/>
                  </a:ext>
                </a:extLst>
              </p:cNvPr>
              <p:cNvSpPr>
                <a:spLocks/>
              </p:cNvSpPr>
              <p:nvPr/>
            </p:nvSpPr>
            <p:spPr bwMode="auto">
              <a:xfrm>
                <a:off x="9971583" y="1210139"/>
                <a:ext cx="262224" cy="63644"/>
              </a:xfrm>
              <a:custGeom>
                <a:avLst/>
                <a:gdLst>
                  <a:gd name="T0" fmla="*/ 14 w 362"/>
                  <a:gd name="T1" fmla="*/ 88 h 88"/>
                  <a:gd name="T2" fmla="*/ 14 w 362"/>
                  <a:gd name="T3" fmla="*/ 88 h 88"/>
                  <a:gd name="T4" fmla="*/ 32 w 362"/>
                  <a:gd name="T5" fmla="*/ 74 h 88"/>
                  <a:gd name="T6" fmla="*/ 52 w 362"/>
                  <a:gd name="T7" fmla="*/ 62 h 88"/>
                  <a:gd name="T8" fmla="*/ 72 w 362"/>
                  <a:gd name="T9" fmla="*/ 52 h 88"/>
                  <a:gd name="T10" fmla="*/ 94 w 362"/>
                  <a:gd name="T11" fmla="*/ 44 h 88"/>
                  <a:gd name="T12" fmla="*/ 114 w 362"/>
                  <a:gd name="T13" fmla="*/ 36 h 88"/>
                  <a:gd name="T14" fmla="*/ 136 w 362"/>
                  <a:gd name="T15" fmla="*/ 32 h 88"/>
                  <a:gd name="T16" fmla="*/ 158 w 362"/>
                  <a:gd name="T17" fmla="*/ 30 h 88"/>
                  <a:gd name="T18" fmla="*/ 180 w 362"/>
                  <a:gd name="T19" fmla="*/ 28 h 88"/>
                  <a:gd name="T20" fmla="*/ 202 w 362"/>
                  <a:gd name="T21" fmla="*/ 28 h 88"/>
                  <a:gd name="T22" fmla="*/ 224 w 362"/>
                  <a:gd name="T23" fmla="*/ 32 h 88"/>
                  <a:gd name="T24" fmla="*/ 246 w 362"/>
                  <a:gd name="T25" fmla="*/ 36 h 88"/>
                  <a:gd name="T26" fmla="*/ 268 w 362"/>
                  <a:gd name="T27" fmla="*/ 42 h 88"/>
                  <a:gd name="T28" fmla="*/ 288 w 362"/>
                  <a:gd name="T29" fmla="*/ 52 h 88"/>
                  <a:gd name="T30" fmla="*/ 310 w 362"/>
                  <a:gd name="T31" fmla="*/ 62 h 88"/>
                  <a:gd name="T32" fmla="*/ 328 w 362"/>
                  <a:gd name="T33" fmla="*/ 74 h 88"/>
                  <a:gd name="T34" fmla="*/ 348 w 362"/>
                  <a:gd name="T35" fmla="*/ 88 h 88"/>
                  <a:gd name="T36" fmla="*/ 362 w 362"/>
                  <a:gd name="T37" fmla="*/ 62 h 88"/>
                  <a:gd name="T38" fmla="*/ 362 w 362"/>
                  <a:gd name="T39" fmla="*/ 62 h 88"/>
                  <a:gd name="T40" fmla="*/ 342 w 362"/>
                  <a:gd name="T41" fmla="*/ 48 h 88"/>
                  <a:gd name="T42" fmla="*/ 320 w 362"/>
                  <a:gd name="T43" fmla="*/ 34 h 88"/>
                  <a:gd name="T44" fmla="*/ 298 w 362"/>
                  <a:gd name="T45" fmla="*/ 24 h 88"/>
                  <a:gd name="T46" fmla="*/ 276 w 362"/>
                  <a:gd name="T47" fmla="*/ 14 h 88"/>
                  <a:gd name="T48" fmla="*/ 252 w 362"/>
                  <a:gd name="T49" fmla="*/ 8 h 88"/>
                  <a:gd name="T50" fmla="*/ 228 w 362"/>
                  <a:gd name="T51" fmla="*/ 4 h 88"/>
                  <a:gd name="T52" fmla="*/ 204 w 362"/>
                  <a:gd name="T53" fmla="*/ 0 h 88"/>
                  <a:gd name="T54" fmla="*/ 180 w 362"/>
                  <a:gd name="T55" fmla="*/ 0 h 88"/>
                  <a:gd name="T56" fmla="*/ 156 w 362"/>
                  <a:gd name="T57" fmla="*/ 0 h 88"/>
                  <a:gd name="T58" fmla="*/ 132 w 362"/>
                  <a:gd name="T59" fmla="*/ 4 h 88"/>
                  <a:gd name="T60" fmla="*/ 108 w 362"/>
                  <a:gd name="T61" fmla="*/ 8 h 88"/>
                  <a:gd name="T62" fmla="*/ 86 w 362"/>
                  <a:gd name="T63" fmla="*/ 16 h 88"/>
                  <a:gd name="T64" fmla="*/ 62 w 362"/>
                  <a:gd name="T65" fmla="*/ 24 h 88"/>
                  <a:gd name="T66" fmla="*/ 40 w 362"/>
                  <a:gd name="T67" fmla="*/ 36 h 88"/>
                  <a:gd name="T68" fmla="*/ 20 w 362"/>
                  <a:gd name="T69" fmla="*/ 48 h 88"/>
                  <a:gd name="T70" fmla="*/ 0 w 362"/>
                  <a:gd name="T71" fmla="*/ 64 h 88"/>
                  <a:gd name="T72" fmla="*/ 14 w 362"/>
                  <a:gd name="T7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2" h="88">
                    <a:moveTo>
                      <a:pt x="14" y="88"/>
                    </a:moveTo>
                    <a:lnTo>
                      <a:pt x="14" y="88"/>
                    </a:lnTo>
                    <a:lnTo>
                      <a:pt x="32" y="74"/>
                    </a:lnTo>
                    <a:lnTo>
                      <a:pt x="52" y="62"/>
                    </a:lnTo>
                    <a:lnTo>
                      <a:pt x="72" y="52"/>
                    </a:lnTo>
                    <a:lnTo>
                      <a:pt x="94" y="44"/>
                    </a:lnTo>
                    <a:lnTo>
                      <a:pt x="114" y="36"/>
                    </a:lnTo>
                    <a:lnTo>
                      <a:pt x="136" y="32"/>
                    </a:lnTo>
                    <a:lnTo>
                      <a:pt x="158" y="30"/>
                    </a:lnTo>
                    <a:lnTo>
                      <a:pt x="180" y="28"/>
                    </a:lnTo>
                    <a:lnTo>
                      <a:pt x="202" y="28"/>
                    </a:lnTo>
                    <a:lnTo>
                      <a:pt x="224" y="32"/>
                    </a:lnTo>
                    <a:lnTo>
                      <a:pt x="246" y="36"/>
                    </a:lnTo>
                    <a:lnTo>
                      <a:pt x="268" y="42"/>
                    </a:lnTo>
                    <a:lnTo>
                      <a:pt x="288" y="52"/>
                    </a:lnTo>
                    <a:lnTo>
                      <a:pt x="310" y="62"/>
                    </a:lnTo>
                    <a:lnTo>
                      <a:pt x="328" y="74"/>
                    </a:lnTo>
                    <a:lnTo>
                      <a:pt x="348" y="88"/>
                    </a:lnTo>
                    <a:lnTo>
                      <a:pt x="362" y="62"/>
                    </a:lnTo>
                    <a:lnTo>
                      <a:pt x="362" y="62"/>
                    </a:lnTo>
                    <a:lnTo>
                      <a:pt x="342" y="48"/>
                    </a:lnTo>
                    <a:lnTo>
                      <a:pt x="320" y="34"/>
                    </a:lnTo>
                    <a:lnTo>
                      <a:pt x="298" y="24"/>
                    </a:lnTo>
                    <a:lnTo>
                      <a:pt x="276" y="14"/>
                    </a:lnTo>
                    <a:lnTo>
                      <a:pt x="252" y="8"/>
                    </a:lnTo>
                    <a:lnTo>
                      <a:pt x="228" y="4"/>
                    </a:lnTo>
                    <a:lnTo>
                      <a:pt x="204" y="0"/>
                    </a:lnTo>
                    <a:lnTo>
                      <a:pt x="180" y="0"/>
                    </a:lnTo>
                    <a:lnTo>
                      <a:pt x="156" y="0"/>
                    </a:lnTo>
                    <a:lnTo>
                      <a:pt x="132" y="4"/>
                    </a:lnTo>
                    <a:lnTo>
                      <a:pt x="108" y="8"/>
                    </a:lnTo>
                    <a:lnTo>
                      <a:pt x="86" y="16"/>
                    </a:lnTo>
                    <a:lnTo>
                      <a:pt x="62" y="24"/>
                    </a:lnTo>
                    <a:lnTo>
                      <a:pt x="40" y="36"/>
                    </a:lnTo>
                    <a:lnTo>
                      <a:pt x="20" y="48"/>
                    </a:lnTo>
                    <a:lnTo>
                      <a:pt x="0" y="64"/>
                    </a:lnTo>
                    <a:lnTo>
                      <a:pt x="14" y="88"/>
                    </a:lnTo>
                    <a:close/>
                  </a:path>
                </a:pathLst>
              </a:custGeom>
              <a:grpFill/>
              <a:ln>
                <a:noFill/>
              </a:ln>
            </p:spPr>
            <p:txBody>
              <a:bodyPr vert="horz" wrap="square" lIns="87833" tIns="43917" rIns="87833" bIns="4391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98" name="Freeform 283">
                <a:extLst>
                  <a:ext uri="{FF2B5EF4-FFF2-40B4-BE49-F238E27FC236}">
                    <a16:creationId xmlns:a16="http://schemas.microsoft.com/office/drawing/2014/main" id="{82832339-FB33-AD42-96F6-00E60BC25761}"/>
                  </a:ext>
                </a:extLst>
              </p:cNvPr>
              <p:cNvSpPr>
                <a:spLocks/>
              </p:cNvSpPr>
              <p:nvPr/>
            </p:nvSpPr>
            <p:spPr bwMode="auto">
              <a:xfrm>
                <a:off x="10003456" y="1272337"/>
                <a:ext cx="198478" cy="57858"/>
              </a:xfrm>
              <a:custGeom>
                <a:avLst/>
                <a:gdLst>
                  <a:gd name="T0" fmla="*/ 274 w 274"/>
                  <a:gd name="T1" fmla="*/ 52 h 80"/>
                  <a:gd name="T2" fmla="*/ 274 w 274"/>
                  <a:gd name="T3" fmla="*/ 52 h 80"/>
                  <a:gd name="T4" fmla="*/ 258 w 274"/>
                  <a:gd name="T5" fmla="*/ 40 h 80"/>
                  <a:gd name="T6" fmla="*/ 242 w 274"/>
                  <a:gd name="T7" fmla="*/ 30 h 80"/>
                  <a:gd name="T8" fmla="*/ 226 w 274"/>
                  <a:gd name="T9" fmla="*/ 20 h 80"/>
                  <a:gd name="T10" fmla="*/ 210 w 274"/>
                  <a:gd name="T11" fmla="*/ 12 h 80"/>
                  <a:gd name="T12" fmla="*/ 192 w 274"/>
                  <a:gd name="T13" fmla="*/ 6 h 80"/>
                  <a:gd name="T14" fmla="*/ 174 w 274"/>
                  <a:gd name="T15" fmla="*/ 2 h 80"/>
                  <a:gd name="T16" fmla="*/ 154 w 274"/>
                  <a:gd name="T17" fmla="*/ 0 h 80"/>
                  <a:gd name="T18" fmla="*/ 136 w 274"/>
                  <a:gd name="T19" fmla="*/ 0 h 80"/>
                  <a:gd name="T20" fmla="*/ 118 w 274"/>
                  <a:gd name="T21" fmla="*/ 0 h 80"/>
                  <a:gd name="T22" fmla="*/ 100 w 274"/>
                  <a:gd name="T23" fmla="*/ 4 h 80"/>
                  <a:gd name="T24" fmla="*/ 82 w 274"/>
                  <a:gd name="T25" fmla="*/ 8 h 80"/>
                  <a:gd name="T26" fmla="*/ 64 w 274"/>
                  <a:gd name="T27" fmla="*/ 14 h 80"/>
                  <a:gd name="T28" fmla="*/ 46 w 274"/>
                  <a:gd name="T29" fmla="*/ 20 h 80"/>
                  <a:gd name="T30" fmla="*/ 30 w 274"/>
                  <a:gd name="T31" fmla="*/ 30 h 80"/>
                  <a:gd name="T32" fmla="*/ 14 w 274"/>
                  <a:gd name="T33" fmla="*/ 42 h 80"/>
                  <a:gd name="T34" fmla="*/ 0 w 274"/>
                  <a:gd name="T35" fmla="*/ 54 h 80"/>
                  <a:gd name="T36" fmla="*/ 14 w 274"/>
                  <a:gd name="T37" fmla="*/ 80 h 80"/>
                  <a:gd name="T38" fmla="*/ 14 w 274"/>
                  <a:gd name="T39" fmla="*/ 78 h 80"/>
                  <a:gd name="T40" fmla="*/ 14 w 274"/>
                  <a:gd name="T41" fmla="*/ 78 h 80"/>
                  <a:gd name="T42" fmla="*/ 28 w 274"/>
                  <a:gd name="T43" fmla="*/ 68 h 80"/>
                  <a:gd name="T44" fmla="*/ 42 w 274"/>
                  <a:gd name="T45" fmla="*/ 56 h 80"/>
                  <a:gd name="T46" fmla="*/ 56 w 274"/>
                  <a:gd name="T47" fmla="*/ 48 h 80"/>
                  <a:gd name="T48" fmla="*/ 72 w 274"/>
                  <a:gd name="T49" fmla="*/ 42 h 80"/>
                  <a:gd name="T50" fmla="*/ 88 w 274"/>
                  <a:gd name="T51" fmla="*/ 36 h 80"/>
                  <a:gd name="T52" fmla="*/ 104 w 274"/>
                  <a:gd name="T53" fmla="*/ 32 h 80"/>
                  <a:gd name="T54" fmla="*/ 120 w 274"/>
                  <a:gd name="T55" fmla="*/ 30 h 80"/>
                  <a:gd name="T56" fmla="*/ 136 w 274"/>
                  <a:gd name="T57" fmla="*/ 28 h 80"/>
                  <a:gd name="T58" fmla="*/ 154 w 274"/>
                  <a:gd name="T59" fmla="*/ 30 h 80"/>
                  <a:gd name="T60" fmla="*/ 170 w 274"/>
                  <a:gd name="T61" fmla="*/ 32 h 80"/>
                  <a:gd name="T62" fmla="*/ 186 w 274"/>
                  <a:gd name="T63" fmla="*/ 36 h 80"/>
                  <a:gd name="T64" fmla="*/ 202 w 274"/>
                  <a:gd name="T65" fmla="*/ 40 h 80"/>
                  <a:gd name="T66" fmla="*/ 218 w 274"/>
                  <a:gd name="T67" fmla="*/ 48 h 80"/>
                  <a:gd name="T68" fmla="*/ 232 w 274"/>
                  <a:gd name="T69" fmla="*/ 56 h 80"/>
                  <a:gd name="T70" fmla="*/ 246 w 274"/>
                  <a:gd name="T71" fmla="*/ 66 h 80"/>
                  <a:gd name="T72" fmla="*/ 260 w 274"/>
                  <a:gd name="T73" fmla="*/ 78 h 80"/>
                  <a:gd name="T74" fmla="*/ 274 w 274"/>
                  <a:gd name="T75" fmla="*/ 5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80">
                    <a:moveTo>
                      <a:pt x="274" y="52"/>
                    </a:moveTo>
                    <a:lnTo>
                      <a:pt x="274" y="52"/>
                    </a:lnTo>
                    <a:lnTo>
                      <a:pt x="258" y="40"/>
                    </a:lnTo>
                    <a:lnTo>
                      <a:pt x="242" y="30"/>
                    </a:lnTo>
                    <a:lnTo>
                      <a:pt x="226" y="20"/>
                    </a:lnTo>
                    <a:lnTo>
                      <a:pt x="210" y="12"/>
                    </a:lnTo>
                    <a:lnTo>
                      <a:pt x="192" y="6"/>
                    </a:lnTo>
                    <a:lnTo>
                      <a:pt x="174" y="2"/>
                    </a:lnTo>
                    <a:lnTo>
                      <a:pt x="154" y="0"/>
                    </a:lnTo>
                    <a:lnTo>
                      <a:pt x="136" y="0"/>
                    </a:lnTo>
                    <a:lnTo>
                      <a:pt x="118" y="0"/>
                    </a:lnTo>
                    <a:lnTo>
                      <a:pt x="100" y="4"/>
                    </a:lnTo>
                    <a:lnTo>
                      <a:pt x="82" y="8"/>
                    </a:lnTo>
                    <a:lnTo>
                      <a:pt x="64" y="14"/>
                    </a:lnTo>
                    <a:lnTo>
                      <a:pt x="46" y="20"/>
                    </a:lnTo>
                    <a:lnTo>
                      <a:pt x="30" y="30"/>
                    </a:lnTo>
                    <a:lnTo>
                      <a:pt x="14" y="42"/>
                    </a:lnTo>
                    <a:lnTo>
                      <a:pt x="0" y="54"/>
                    </a:lnTo>
                    <a:lnTo>
                      <a:pt x="14" y="80"/>
                    </a:lnTo>
                    <a:lnTo>
                      <a:pt x="14" y="78"/>
                    </a:lnTo>
                    <a:lnTo>
                      <a:pt x="14" y="78"/>
                    </a:lnTo>
                    <a:lnTo>
                      <a:pt x="28" y="68"/>
                    </a:lnTo>
                    <a:lnTo>
                      <a:pt x="42" y="56"/>
                    </a:lnTo>
                    <a:lnTo>
                      <a:pt x="56" y="48"/>
                    </a:lnTo>
                    <a:lnTo>
                      <a:pt x="72" y="42"/>
                    </a:lnTo>
                    <a:lnTo>
                      <a:pt x="88" y="36"/>
                    </a:lnTo>
                    <a:lnTo>
                      <a:pt x="104" y="32"/>
                    </a:lnTo>
                    <a:lnTo>
                      <a:pt x="120" y="30"/>
                    </a:lnTo>
                    <a:lnTo>
                      <a:pt x="136" y="28"/>
                    </a:lnTo>
                    <a:lnTo>
                      <a:pt x="154" y="30"/>
                    </a:lnTo>
                    <a:lnTo>
                      <a:pt x="170" y="32"/>
                    </a:lnTo>
                    <a:lnTo>
                      <a:pt x="186" y="36"/>
                    </a:lnTo>
                    <a:lnTo>
                      <a:pt x="202" y="40"/>
                    </a:lnTo>
                    <a:lnTo>
                      <a:pt x="218" y="48"/>
                    </a:lnTo>
                    <a:lnTo>
                      <a:pt x="232" y="56"/>
                    </a:lnTo>
                    <a:lnTo>
                      <a:pt x="246" y="66"/>
                    </a:lnTo>
                    <a:lnTo>
                      <a:pt x="260" y="78"/>
                    </a:lnTo>
                    <a:lnTo>
                      <a:pt x="274" y="52"/>
                    </a:lnTo>
                    <a:close/>
                  </a:path>
                </a:pathLst>
              </a:custGeom>
              <a:grpFill/>
              <a:ln>
                <a:noFill/>
              </a:ln>
            </p:spPr>
            <p:txBody>
              <a:bodyPr vert="horz" wrap="square" lIns="87833" tIns="43917" rIns="87833" bIns="4391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00" name="Freeform 285">
                <a:extLst>
                  <a:ext uri="{FF2B5EF4-FFF2-40B4-BE49-F238E27FC236}">
                    <a16:creationId xmlns:a16="http://schemas.microsoft.com/office/drawing/2014/main" id="{C90D66EB-C246-2441-AA67-8B131E86E664}"/>
                  </a:ext>
                </a:extLst>
              </p:cNvPr>
              <p:cNvSpPr>
                <a:spLocks/>
              </p:cNvSpPr>
              <p:nvPr/>
            </p:nvSpPr>
            <p:spPr bwMode="auto">
              <a:xfrm>
                <a:off x="10035329" y="1334535"/>
                <a:ext cx="133285" cy="53519"/>
              </a:xfrm>
              <a:custGeom>
                <a:avLst/>
                <a:gdLst>
                  <a:gd name="T0" fmla="*/ 176 w 184"/>
                  <a:gd name="T1" fmla="*/ 34 h 74"/>
                  <a:gd name="T2" fmla="*/ 176 w 184"/>
                  <a:gd name="T3" fmla="*/ 34 h 74"/>
                  <a:gd name="T4" fmla="*/ 156 w 184"/>
                  <a:gd name="T5" fmla="*/ 18 h 74"/>
                  <a:gd name="T6" fmla="*/ 136 w 184"/>
                  <a:gd name="T7" fmla="*/ 8 h 74"/>
                  <a:gd name="T8" fmla="*/ 116 w 184"/>
                  <a:gd name="T9" fmla="*/ 2 h 74"/>
                  <a:gd name="T10" fmla="*/ 94 w 184"/>
                  <a:gd name="T11" fmla="*/ 0 h 74"/>
                  <a:gd name="T12" fmla="*/ 72 w 184"/>
                  <a:gd name="T13" fmla="*/ 2 h 74"/>
                  <a:gd name="T14" fmla="*/ 50 w 184"/>
                  <a:gd name="T15" fmla="*/ 8 h 74"/>
                  <a:gd name="T16" fmla="*/ 30 w 184"/>
                  <a:gd name="T17" fmla="*/ 18 h 74"/>
                  <a:gd name="T18" fmla="*/ 12 w 184"/>
                  <a:gd name="T19" fmla="*/ 34 h 74"/>
                  <a:gd name="T20" fmla="*/ 12 w 184"/>
                  <a:gd name="T21" fmla="*/ 34 h 74"/>
                  <a:gd name="T22" fmla="*/ 0 w 184"/>
                  <a:gd name="T23" fmla="*/ 46 h 74"/>
                  <a:gd name="T24" fmla="*/ 18 w 184"/>
                  <a:gd name="T25" fmla="*/ 74 h 74"/>
                  <a:gd name="T26" fmla="*/ 18 w 184"/>
                  <a:gd name="T27" fmla="*/ 74 h 74"/>
                  <a:gd name="T28" fmla="*/ 24 w 184"/>
                  <a:gd name="T29" fmla="*/ 64 h 74"/>
                  <a:gd name="T30" fmla="*/ 32 w 184"/>
                  <a:gd name="T31" fmla="*/ 54 h 74"/>
                  <a:gd name="T32" fmla="*/ 32 w 184"/>
                  <a:gd name="T33" fmla="*/ 54 h 74"/>
                  <a:gd name="T34" fmla="*/ 46 w 184"/>
                  <a:gd name="T35" fmla="*/ 42 h 74"/>
                  <a:gd name="T36" fmla="*/ 60 w 184"/>
                  <a:gd name="T37" fmla="*/ 34 h 74"/>
                  <a:gd name="T38" fmla="*/ 76 w 184"/>
                  <a:gd name="T39" fmla="*/ 30 h 74"/>
                  <a:gd name="T40" fmla="*/ 94 w 184"/>
                  <a:gd name="T41" fmla="*/ 28 h 74"/>
                  <a:gd name="T42" fmla="*/ 110 w 184"/>
                  <a:gd name="T43" fmla="*/ 30 h 74"/>
                  <a:gd name="T44" fmla="*/ 126 w 184"/>
                  <a:gd name="T45" fmla="*/ 34 h 74"/>
                  <a:gd name="T46" fmla="*/ 142 w 184"/>
                  <a:gd name="T47" fmla="*/ 42 h 74"/>
                  <a:gd name="T48" fmla="*/ 154 w 184"/>
                  <a:gd name="T49" fmla="*/ 54 h 74"/>
                  <a:gd name="T50" fmla="*/ 154 w 184"/>
                  <a:gd name="T51" fmla="*/ 54 h 74"/>
                  <a:gd name="T52" fmla="*/ 162 w 184"/>
                  <a:gd name="T53" fmla="*/ 62 h 74"/>
                  <a:gd name="T54" fmla="*/ 168 w 184"/>
                  <a:gd name="T55" fmla="*/ 72 h 74"/>
                  <a:gd name="T56" fmla="*/ 184 w 184"/>
                  <a:gd name="T57" fmla="*/ 44 h 74"/>
                  <a:gd name="T58" fmla="*/ 184 w 184"/>
                  <a:gd name="T59" fmla="*/ 44 h 74"/>
                  <a:gd name="T60" fmla="*/ 176 w 184"/>
                  <a:gd name="T61" fmla="*/ 3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4" h="74">
                    <a:moveTo>
                      <a:pt x="176" y="34"/>
                    </a:moveTo>
                    <a:lnTo>
                      <a:pt x="176" y="34"/>
                    </a:lnTo>
                    <a:lnTo>
                      <a:pt x="156" y="18"/>
                    </a:lnTo>
                    <a:lnTo>
                      <a:pt x="136" y="8"/>
                    </a:lnTo>
                    <a:lnTo>
                      <a:pt x="116" y="2"/>
                    </a:lnTo>
                    <a:lnTo>
                      <a:pt x="94" y="0"/>
                    </a:lnTo>
                    <a:lnTo>
                      <a:pt x="72" y="2"/>
                    </a:lnTo>
                    <a:lnTo>
                      <a:pt x="50" y="8"/>
                    </a:lnTo>
                    <a:lnTo>
                      <a:pt x="30" y="18"/>
                    </a:lnTo>
                    <a:lnTo>
                      <a:pt x="12" y="34"/>
                    </a:lnTo>
                    <a:lnTo>
                      <a:pt x="12" y="34"/>
                    </a:lnTo>
                    <a:lnTo>
                      <a:pt x="0" y="46"/>
                    </a:lnTo>
                    <a:lnTo>
                      <a:pt x="18" y="74"/>
                    </a:lnTo>
                    <a:lnTo>
                      <a:pt x="18" y="74"/>
                    </a:lnTo>
                    <a:lnTo>
                      <a:pt x="24" y="64"/>
                    </a:lnTo>
                    <a:lnTo>
                      <a:pt x="32" y="54"/>
                    </a:lnTo>
                    <a:lnTo>
                      <a:pt x="32" y="54"/>
                    </a:lnTo>
                    <a:lnTo>
                      <a:pt x="46" y="42"/>
                    </a:lnTo>
                    <a:lnTo>
                      <a:pt x="60" y="34"/>
                    </a:lnTo>
                    <a:lnTo>
                      <a:pt x="76" y="30"/>
                    </a:lnTo>
                    <a:lnTo>
                      <a:pt x="94" y="28"/>
                    </a:lnTo>
                    <a:lnTo>
                      <a:pt x="110" y="30"/>
                    </a:lnTo>
                    <a:lnTo>
                      <a:pt x="126" y="34"/>
                    </a:lnTo>
                    <a:lnTo>
                      <a:pt x="142" y="42"/>
                    </a:lnTo>
                    <a:lnTo>
                      <a:pt x="154" y="54"/>
                    </a:lnTo>
                    <a:lnTo>
                      <a:pt x="154" y="54"/>
                    </a:lnTo>
                    <a:lnTo>
                      <a:pt x="162" y="62"/>
                    </a:lnTo>
                    <a:lnTo>
                      <a:pt x="168" y="72"/>
                    </a:lnTo>
                    <a:lnTo>
                      <a:pt x="184" y="44"/>
                    </a:lnTo>
                    <a:lnTo>
                      <a:pt x="184" y="44"/>
                    </a:lnTo>
                    <a:lnTo>
                      <a:pt x="176" y="34"/>
                    </a:lnTo>
                  </a:path>
                </a:pathLst>
              </a:custGeom>
              <a:grpFill/>
              <a:ln>
                <a:noFill/>
              </a:ln>
            </p:spPr>
            <p:txBody>
              <a:bodyPr vert="horz" wrap="square" lIns="87833" tIns="43917" rIns="87833" bIns="43917" numCol="1" anchor="t" anchorCtr="0" compatLnSpc="1">
                <a:prstTxWarp prst="textNoShape">
                  <a:avLst/>
                </a:prstTxWarp>
              </a:bodyPr>
              <a:lstStyle/>
              <a:p>
                <a:pPr marL="0" marR="0" lvl="0" indent="0" algn="l" defTabSz="896182" rtl="0" eaLnBrk="1" fontAlgn="auto" latinLnBrk="0" hangingPunct="1">
                  <a:lnSpc>
                    <a:spcPct val="100000"/>
                  </a:lnSpc>
                  <a:spcBef>
                    <a:spcPts val="0"/>
                  </a:spcBef>
                  <a:spcAft>
                    <a:spcPts val="0"/>
                  </a:spcAft>
                  <a:buClrTx/>
                  <a:buSzTx/>
                  <a:buFontTx/>
                  <a:buNone/>
                  <a:tabLst/>
                  <a:defRPr/>
                </a:pPr>
                <a:endParaRPr kumimoji="0" lang="en-US" sz="1729" b="0" i="0" u="none" strike="noStrike" kern="1200" cap="none" spc="0" normalizeH="0" baseline="0" noProof="0">
                  <a:ln>
                    <a:noFill/>
                  </a:ln>
                  <a:solidFill>
                    <a:srgbClr val="353535"/>
                  </a:solidFill>
                  <a:effectLst/>
                  <a:uLnTx/>
                  <a:uFillTx/>
                  <a:latin typeface="Segoe UI Semilight"/>
                  <a:ea typeface="+mn-ea"/>
                  <a:cs typeface="+mn-cs"/>
                </a:endParaRPr>
              </a:p>
            </p:txBody>
          </p:sp>
        </p:grpSp>
      </p:grpSp>
    </p:spTree>
    <p:extLst>
      <p:ext uri="{BB962C8B-B14F-4D97-AF65-F5344CB8AC3E}">
        <p14:creationId xmlns:p14="http://schemas.microsoft.com/office/powerpoint/2010/main" val="384144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AFEE6F-F1FD-410D-4243-D14F16F5F44D}"/>
              </a:ext>
            </a:extLst>
          </p:cNvPr>
          <p:cNvSpPr>
            <a:spLocks noGrp="1"/>
          </p:cNvSpPr>
          <p:nvPr>
            <p:ph type="title"/>
          </p:nvPr>
        </p:nvSpPr>
        <p:spPr/>
        <p:txBody>
          <a:bodyPr/>
          <a:lstStyle/>
          <a:p>
            <a:r>
              <a:rPr lang="en-US" dirty="0"/>
              <a:t>Workforce Crisis</a:t>
            </a:r>
          </a:p>
        </p:txBody>
      </p:sp>
      <p:sp>
        <p:nvSpPr>
          <p:cNvPr id="3" name="Text Placeholder 2">
            <a:extLst>
              <a:ext uri="{FF2B5EF4-FFF2-40B4-BE49-F238E27FC236}">
                <a16:creationId xmlns:a16="http://schemas.microsoft.com/office/drawing/2014/main" id="{A8A3662F-16AB-4977-5671-2450974D1C01}"/>
              </a:ext>
            </a:extLst>
          </p:cNvPr>
          <p:cNvSpPr>
            <a:spLocks noGrp="1"/>
          </p:cNvSpPr>
          <p:nvPr>
            <p:ph type="body" sz="quarter" idx="12"/>
          </p:nvPr>
        </p:nvSpPr>
        <p:spPr>
          <a:xfrm>
            <a:off x="585216" y="3977319"/>
            <a:ext cx="9144000" cy="369332"/>
          </a:xfrm>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Explain the experience revolution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285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9D50951-7ABC-4158-B94C-FE1961F0A2FB}"/>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0" y="0"/>
            <a:ext cx="12168398" cy="6858000"/>
          </a:xfrm>
          <a:prstGeom prst="rect">
            <a:avLst/>
          </a:prstGeom>
        </p:spPr>
      </p:pic>
      <p:sp>
        <p:nvSpPr>
          <p:cNvPr id="13" name="Arc 12">
            <a:extLst>
              <a:ext uri="{FF2B5EF4-FFF2-40B4-BE49-F238E27FC236}">
                <a16:creationId xmlns:a16="http://schemas.microsoft.com/office/drawing/2014/main" id="{E975296D-1829-4D82-B9DE-4DA4E1C87668}"/>
              </a:ext>
              <a:ext uri="{C183D7F6-B498-43B3-948B-1728B52AA6E4}">
                <adec:decorative xmlns:adec="http://schemas.microsoft.com/office/drawing/2017/decorative" val="1"/>
              </a:ext>
            </a:extLst>
          </p:cNvPr>
          <p:cNvSpPr/>
          <p:nvPr/>
        </p:nvSpPr>
        <p:spPr bwMode="auto">
          <a:xfrm>
            <a:off x="5206980" y="558790"/>
            <a:ext cx="5740420" cy="5740420"/>
          </a:xfrm>
          <a:prstGeom prst="arc">
            <a:avLst>
              <a:gd name="adj1" fmla="val 11517564"/>
              <a:gd name="adj2" fmla="val 1148509"/>
            </a:avLst>
          </a:prstGeom>
          <a:noFill/>
          <a:ln w="19050" cap="flat">
            <a:gradFill flip="none" rotWithShape="1">
              <a:gsLst>
                <a:gs pos="96000">
                  <a:srgbClr val="22385A"/>
                </a:gs>
                <a:gs pos="0">
                  <a:schemeClr val="accent1"/>
                </a:gs>
              </a:gsLst>
              <a:lin ang="0" scaled="1"/>
              <a:tileRect/>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27336C75-7544-4896-A86F-CBBAC517247A}"/>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Quotation Slide</a:t>
            </a:r>
          </a:p>
        </p:txBody>
      </p:sp>
      <p:sp>
        <p:nvSpPr>
          <p:cNvPr id="8" name="Rectangle 7">
            <a:extLst>
              <a:ext uri="{FF2B5EF4-FFF2-40B4-BE49-F238E27FC236}">
                <a16:creationId xmlns:a16="http://schemas.microsoft.com/office/drawing/2014/main" id="{71BF9BB3-EBA9-4BFF-96C6-E0887DE22614}"/>
              </a:ext>
            </a:extLst>
          </p:cNvPr>
          <p:cNvSpPr/>
          <p:nvPr/>
        </p:nvSpPr>
        <p:spPr bwMode="auto">
          <a:xfrm>
            <a:off x="1015998" y="1641420"/>
            <a:ext cx="3578649" cy="24661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“The moral distress of being unable to sufficiently care for their patients is among the worst hardships that health-care workers have been forced to endure.”</a:t>
            </a:r>
            <a:endParaRPr kumimoji="0" lang="en-US" sz="1600" b="0" i="0" u="none" strike="noStrike" kern="1200" cap="none" spc="0" normalizeH="0" baseline="0" noProof="0">
              <a:ln>
                <a:noFill/>
              </a:ln>
              <a:solidFill>
                <a:srgbClr val="50E6FF"/>
              </a:solidFill>
              <a:effectLst/>
              <a:uLnTx/>
              <a:uFillTx/>
              <a:latin typeface="Segoe UI"/>
              <a:ea typeface="+mn-ea"/>
              <a:cs typeface="+mn-cs"/>
            </a:endParaRPr>
          </a:p>
          <a:p>
            <a:pPr marL="0" marR="0" lvl="0" indent="0" algn="r" defTabSz="932472" rtl="0" eaLnBrk="1" fontAlgn="base" latinLnBrk="0" hangingPunct="1">
              <a:lnSpc>
                <a:spcPct val="100000"/>
              </a:lnSpc>
              <a:spcBef>
                <a:spcPts val="18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~The Atlantic</a:t>
            </a:r>
            <a:endParaRPr kumimoji="0" lang="en-IN" sz="20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12" name="TextBox 11">
            <a:extLst>
              <a:ext uri="{FF2B5EF4-FFF2-40B4-BE49-F238E27FC236}">
                <a16:creationId xmlns:a16="http://schemas.microsoft.com/office/drawing/2014/main" id="{541EF8B5-2314-4EDF-A90C-82AA53B7CA52}"/>
              </a:ext>
            </a:extLst>
          </p:cNvPr>
          <p:cNvSpPr txBox="1"/>
          <p:nvPr/>
        </p:nvSpPr>
        <p:spPr>
          <a:xfrm>
            <a:off x="1015998" y="4362878"/>
            <a:ext cx="3266631" cy="830997"/>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0E6FF">
                    <a:lumMod val="75000"/>
                  </a:srgbClr>
                </a:solidFill>
                <a:effectLst/>
                <a:uLnTx/>
                <a:uFillTx/>
                <a:latin typeface="Segoe UI"/>
                <a:ea typeface="+mn-ea"/>
                <a:cs typeface="+mn-cs"/>
              </a:rPr>
              <a:t>Hospitals cannot accept this as normal</a:t>
            </a:r>
            <a:endParaRPr kumimoji="0" lang="en-IN" sz="2800" b="1" i="0" u="none" strike="noStrike" kern="1200" cap="none" spc="0" normalizeH="0" baseline="0" noProof="0" dirty="0">
              <a:ln>
                <a:noFill/>
              </a:ln>
              <a:solidFill>
                <a:srgbClr val="50E6FF">
                  <a:lumMod val="75000"/>
                </a:srgbClr>
              </a:solidFill>
              <a:effectLst/>
              <a:uLnTx/>
              <a:uFillTx/>
              <a:latin typeface="Segoe UI"/>
              <a:ea typeface="+mn-ea"/>
              <a:cs typeface="+mn-cs"/>
            </a:endParaRPr>
          </a:p>
        </p:txBody>
      </p:sp>
      <p:pic>
        <p:nvPicPr>
          <p:cNvPr id="285698" name="Picture 2" descr="A medical personal leaning on a window pane and we can see her reflection">
            <a:extLst>
              <a:ext uri="{FF2B5EF4-FFF2-40B4-BE49-F238E27FC236}">
                <a16:creationId xmlns:a16="http://schemas.microsoft.com/office/drawing/2014/main" id="{5A129C19-168E-4CB9-871A-9CA006EAD3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543540" y="895256"/>
            <a:ext cx="5067300" cy="5067488"/>
          </a:xfrm>
          <a:prstGeom prst="ellipse">
            <a:avLst/>
          </a:prstGeom>
          <a:effectLst>
            <a:outerShdw blurRad="266700" algn="ctr" rotWithShape="0">
              <a:prstClr val="black">
                <a:alpha val="48000"/>
              </a:prstClr>
            </a:outerShdw>
          </a:effectLst>
        </p:spPr>
      </p:pic>
    </p:spTree>
    <p:extLst>
      <p:ext uri="{BB962C8B-B14F-4D97-AF65-F5344CB8AC3E}">
        <p14:creationId xmlns:p14="http://schemas.microsoft.com/office/powerpoint/2010/main" val="252923698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5.5|12.7|7.4"/>
</p:tagLst>
</file>

<file path=ppt/tags/tag2.xml><?xml version="1.0" encoding="utf-8"?>
<p:tagLst xmlns:a="http://schemas.openxmlformats.org/drawingml/2006/main" xmlns:r="http://schemas.openxmlformats.org/officeDocument/2006/relationships" xmlns:p="http://schemas.openxmlformats.org/presentationml/2006/main">
  <p:tag name="POWER_USER_DIAGRAM_CIRCULAR_ARROW_KEY" val="POWER_USER_DIAGRAM_CIRCULAR_ARROW_VALUE_3"/>
</p:tagLst>
</file>

<file path=ppt/tags/tag3.xml><?xml version="1.0" encoding="utf-8"?>
<p:tagLst xmlns:a="http://schemas.openxmlformats.org/drawingml/2006/main" xmlns:r="http://schemas.openxmlformats.org/officeDocument/2006/relationships" xmlns:p="http://schemas.openxmlformats.org/presentationml/2006/main">
  <p:tag name="POWER_USER_DIAGRAM_CIRCULAR_ARROW_KEY" val="POWER_USER_DIAGRAM_CIRCULAR_ARROW_VALUE_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3B9D3600-BA2F-499E-9B74-B0493B0857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160</TotalTime>
  <Words>2929</Words>
  <Application>Microsoft Office PowerPoint</Application>
  <PresentationFormat>Widescreen</PresentationFormat>
  <Paragraphs>275</Paragraphs>
  <Slides>21</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Arial</vt:lpstr>
      <vt:lpstr>Calibri</vt:lpstr>
      <vt:lpstr>Calibri Light</vt:lpstr>
      <vt:lpstr>Consolas</vt:lpstr>
      <vt:lpstr>EB Garamond</vt:lpstr>
      <vt:lpstr>Gartner sans</vt:lpstr>
      <vt:lpstr>Segoe UI</vt:lpstr>
      <vt:lpstr>Segoe UI  </vt:lpstr>
      <vt:lpstr>Segoe UI Light</vt:lpstr>
      <vt:lpstr>Segoe UI Semibold</vt:lpstr>
      <vt:lpstr>Segoe UI Semilight</vt:lpstr>
      <vt:lpstr>Symbol</vt:lpstr>
      <vt:lpstr>Wingdings</vt:lpstr>
      <vt:lpstr>Office Theme</vt:lpstr>
      <vt:lpstr>2_White Template</vt:lpstr>
      <vt:lpstr>1_5-50111_Build 2017_LIGHT GRAY TEMPLATE</vt:lpstr>
      <vt:lpstr>Addressing Workforce Crisis Through New Models of Care</vt:lpstr>
      <vt:lpstr>Objectives</vt:lpstr>
      <vt:lpstr>Digital Transformation in Health</vt:lpstr>
      <vt:lpstr>The Business Process &amp; Business Applications Revolution</vt:lpstr>
      <vt:lpstr>Top challenges driving our New Reality</vt:lpstr>
      <vt:lpstr>The pandemic has disrupted traditional business models across industries</vt:lpstr>
      <vt:lpstr>2030: Connected  and disrupted  health systems</vt:lpstr>
      <vt:lpstr>Workforce Crisis</vt:lpstr>
      <vt:lpstr>Quotation Slide</vt:lpstr>
      <vt:lpstr>National Hospital Flash Report</vt:lpstr>
      <vt:lpstr>Workforce Analytics – What problem are we solving? </vt:lpstr>
      <vt:lpstr>Healthcare Labor Picture</vt:lpstr>
      <vt:lpstr>New Models of Care</vt:lpstr>
      <vt:lpstr>Digital-first IT domains include</vt:lpstr>
      <vt:lpstr>COVID-19 fueled unprecedented demand for virtual care</vt:lpstr>
      <vt:lpstr>Bringing Care and Providing Access where People want it</vt:lpstr>
      <vt:lpstr>Tiers of Virtual Care Services</vt:lpstr>
      <vt:lpstr>Virtual Care: Advanced Care at Home</vt:lpstr>
      <vt:lpstr>Virtual Capabilities at Scale</vt:lpstr>
      <vt:lpstr>Critical success factors for Digital Transformation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McGrow</dc:creator>
  <cp:lastModifiedBy>Kathleen McGrow</cp:lastModifiedBy>
  <cp:revision>2</cp:revision>
  <dcterms:created xsi:type="dcterms:W3CDTF">2022-09-20T10:52:07Z</dcterms:created>
  <dcterms:modified xsi:type="dcterms:W3CDTF">2022-09-30T12:15:59Z</dcterms:modified>
</cp:coreProperties>
</file>