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authors.xml" ContentType="application/vnd.ms-powerpoint.author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01" r:id="rId1"/>
  </p:sldMasterIdLst>
  <p:notesMasterIdLst>
    <p:notesMasterId r:id="rId28"/>
  </p:notesMasterIdLst>
  <p:sldIdLst>
    <p:sldId id="439" r:id="rId2"/>
    <p:sldId id="2145707358" r:id="rId3"/>
    <p:sldId id="2145707367" r:id="rId4"/>
    <p:sldId id="2145707359" r:id="rId5"/>
    <p:sldId id="2145707361" r:id="rId6"/>
    <p:sldId id="5078" r:id="rId7"/>
    <p:sldId id="5131" r:id="rId8"/>
    <p:sldId id="5123" r:id="rId9"/>
    <p:sldId id="5095" r:id="rId10"/>
    <p:sldId id="5142" r:id="rId11"/>
    <p:sldId id="5140" r:id="rId12"/>
    <p:sldId id="5141" r:id="rId13"/>
    <p:sldId id="2145707360" r:id="rId14"/>
    <p:sldId id="2145707366" r:id="rId15"/>
    <p:sldId id="2145707362" r:id="rId16"/>
    <p:sldId id="2145707363" r:id="rId17"/>
    <p:sldId id="2145707364" r:id="rId18"/>
    <p:sldId id="2145707365" r:id="rId19"/>
    <p:sldId id="2145707379" r:id="rId20"/>
    <p:sldId id="2145707380" r:id="rId21"/>
    <p:sldId id="2145707381" r:id="rId22"/>
    <p:sldId id="2145707369" r:id="rId23"/>
    <p:sldId id="2145707370" r:id="rId24"/>
    <p:sldId id="2145707378" r:id="rId25"/>
    <p:sldId id="2145707368" r:id="rId26"/>
    <p:sldId id="2145707371" r:id="rId27"/>
  </p:sldIdLst>
  <p:sldSz cx="12192000" cy="6858000"/>
  <p:notesSz cx="7099300"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Intro" id="{52E23FBE-ABC1-EA42-8BD0-16BEBD7EF442}">
          <p14:sldIdLst>
            <p14:sldId id="439"/>
            <p14:sldId id="2145707358"/>
            <p14:sldId id="2145707367"/>
            <p14:sldId id="2145707359"/>
            <p14:sldId id="2145707361"/>
            <p14:sldId id="5078"/>
            <p14:sldId id="5131"/>
            <p14:sldId id="5123"/>
            <p14:sldId id="5095"/>
            <p14:sldId id="5142"/>
            <p14:sldId id="5140"/>
            <p14:sldId id="5141"/>
            <p14:sldId id="2145707360"/>
            <p14:sldId id="2145707366"/>
            <p14:sldId id="2145707362"/>
            <p14:sldId id="2145707363"/>
            <p14:sldId id="2145707364"/>
            <p14:sldId id="2145707365"/>
            <p14:sldId id="2145707379"/>
            <p14:sldId id="2145707380"/>
            <p14:sldId id="2145707381"/>
            <p14:sldId id="2145707369"/>
            <p14:sldId id="2145707370"/>
            <p14:sldId id="2145707378"/>
            <p14:sldId id="2145707368"/>
            <p14:sldId id="2145707371"/>
          </p14:sldIdLst>
        </p14:section>
        <p14:section name="OLD SLIDES" id="{8A48F6CB-CE0F-415D-B025-FA444974982D}">
          <p14:sldIdLst/>
        </p14:section>
      </p14:sectionLst>
    </p:ex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1180D68-94B0-5AAD-297C-C634BB2C2C32}" name="Francis X Campion" initials="FXC" userId="S::fcampion@mitre.org::24af5cb5-34e0-45fe-b2e2-a08abdcff5a8" providerId="AD"/>
  <p188:author id="{ECC00FA1-D707-C00F-1AC5-C64CEB89702E}" name="Stacie DeRamus" initials="SD" userId="S::SDERAMUS@MITRE.ORG::37cbdf5f-a5c7-4bcd-8384-bd3a740b59a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anet Harvey" initials="JH" lastIdx="28" clrIdx="0">
    <p:extLst>
      <p:ext uri="{19B8F6BF-5375-455C-9EA6-DF929625EA0E}">
        <p15:presenceInfo xmlns:p15="http://schemas.microsoft.com/office/powerpoint/2012/main" xmlns="" userId="S::JHARVEY@MITRE.ORG::b4608c05-6e59-4bf3-87d1-9c858e88a1e6" providerId="AD"/>
      </p:ext>
    </p:extLst>
  </p:cmAuthor>
  <p:cmAuthor id="2" name="Jeri Taylor" initials="JT" lastIdx="19" clrIdx="1">
    <p:extLst>
      <p:ext uri="{19B8F6BF-5375-455C-9EA6-DF929625EA0E}">
        <p15:presenceInfo xmlns:p15="http://schemas.microsoft.com/office/powerpoint/2012/main" xmlns="" userId="S::JERITAYLOR@MITRE.ORG::3822cdb7-5e08-491b-ba3c-d06f7974d21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FF"/>
    <a:srgbClr val="FF99CC"/>
    <a:srgbClr val="0D2541"/>
    <a:srgbClr val="0E2641"/>
    <a:srgbClr val="FFFC00"/>
    <a:srgbClr val="8FD8F8"/>
    <a:srgbClr val="39C5F3"/>
    <a:srgbClr val="ECECEC"/>
    <a:srgbClr val="000000"/>
    <a:srgbClr val="E5EEE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2884" autoAdjust="0"/>
    <p:restoredTop sz="88710" autoAdjust="0"/>
  </p:normalViewPr>
  <p:slideViewPr>
    <p:cSldViewPr snapToObjects="1" showGuides="1">
      <p:cViewPr varScale="1">
        <p:scale>
          <a:sx n="64" d="100"/>
          <a:sy n="64" d="100"/>
        </p:scale>
        <p:origin x="-660" y="-108"/>
      </p:cViewPr>
      <p:guideLst>
        <p:guide orient="horz" pos="2160"/>
        <p:guide pos="3840"/>
      </p:guideLst>
    </p:cSldViewPr>
  </p:slideViewPr>
  <p:outlineViewPr>
    <p:cViewPr>
      <p:scale>
        <a:sx n="33" d="100"/>
        <a:sy n="33" d="100"/>
      </p:scale>
      <p:origin x="0" y="-3210"/>
    </p:cViewPr>
  </p:outlineViewPr>
  <p:notesTextViewPr>
    <p:cViewPr>
      <p:scale>
        <a:sx n="1" d="1"/>
        <a:sy n="1" d="1"/>
      </p:scale>
      <p:origin x="0" y="0"/>
    </p:cViewPr>
  </p:notesTextViewPr>
  <p:sorterViewPr>
    <p:cViewPr>
      <p:scale>
        <a:sx n="80" d="100"/>
        <a:sy n="80" d="100"/>
      </p:scale>
      <p:origin x="0" y="-118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70895"/>
          </a:xfrm>
          <a:prstGeom prst="rect">
            <a:avLst/>
          </a:prstGeom>
        </p:spPr>
        <p:txBody>
          <a:bodyPr vert="horz" lIns="94192" tIns="47096" rIns="94192" bIns="47096"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4021294" y="0"/>
            <a:ext cx="3076363" cy="470895"/>
          </a:xfrm>
          <a:prstGeom prst="rect">
            <a:avLst/>
          </a:prstGeom>
        </p:spPr>
        <p:txBody>
          <a:bodyPr vert="horz" lIns="94192" tIns="47096" rIns="94192" bIns="47096" rtlCol="0"/>
          <a:lstStyle>
            <a:lvl1pPr algn="r">
              <a:defRPr sz="1200" b="0" i="0">
                <a:latin typeface="Arial" panose="020B0604020202020204" pitchFamily="34" charset="0"/>
              </a:defRPr>
            </a:lvl1pPr>
          </a:lstStyle>
          <a:p>
            <a:fld id="{2F41DA98-DD0A-1B4F-A599-A48A0F931A5C}" type="datetimeFigureOut">
              <a:rPr lang="en-US" smtClean="0"/>
              <a:pPr/>
              <a:t>10/5/2022</a:t>
            </a:fld>
            <a:endParaRPr lang="en-US" dirty="0"/>
          </a:p>
        </p:txBody>
      </p:sp>
      <p:sp>
        <p:nvSpPr>
          <p:cNvPr id="4" name="Slide Image Placeholder 3"/>
          <p:cNvSpPr>
            <a:spLocks noGrp="1" noRot="1" noChangeAspect="1"/>
          </p:cNvSpPr>
          <p:nvPr>
            <p:ph type="sldImg" idx="2"/>
          </p:nvPr>
        </p:nvSpPr>
        <p:spPr>
          <a:xfrm>
            <a:off x="735013" y="1173163"/>
            <a:ext cx="5629275" cy="3167062"/>
          </a:xfrm>
          <a:prstGeom prst="rect">
            <a:avLst/>
          </a:prstGeom>
          <a:noFill/>
          <a:ln w="12700">
            <a:solidFill>
              <a:prstClr val="black"/>
            </a:solidFill>
          </a:ln>
        </p:spPr>
        <p:txBody>
          <a:bodyPr vert="horz" lIns="94192" tIns="47096" rIns="94192" bIns="47096" rtlCol="0" anchor="ctr"/>
          <a:lstStyle/>
          <a:p>
            <a:endParaRPr lang="en-US" dirty="0"/>
          </a:p>
        </p:txBody>
      </p:sp>
      <p:sp>
        <p:nvSpPr>
          <p:cNvPr id="5" name="Notes Placeholder 4"/>
          <p:cNvSpPr>
            <a:spLocks noGrp="1"/>
          </p:cNvSpPr>
          <p:nvPr>
            <p:ph type="body" sz="quarter" idx="3"/>
          </p:nvPr>
        </p:nvSpPr>
        <p:spPr>
          <a:xfrm>
            <a:off x="709930" y="4516676"/>
            <a:ext cx="5679440" cy="3695462"/>
          </a:xfrm>
          <a:prstGeom prst="rect">
            <a:avLst/>
          </a:prstGeom>
        </p:spPr>
        <p:txBody>
          <a:bodyPr vert="horz" lIns="94192" tIns="47096" rIns="94192" bIns="4709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4407"/>
            <a:ext cx="3076363" cy="470894"/>
          </a:xfrm>
          <a:prstGeom prst="rect">
            <a:avLst/>
          </a:prstGeom>
        </p:spPr>
        <p:txBody>
          <a:bodyPr vert="horz" lIns="94192" tIns="47096" rIns="94192" bIns="47096"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4021294" y="8914407"/>
            <a:ext cx="3076363" cy="470894"/>
          </a:xfrm>
          <a:prstGeom prst="rect">
            <a:avLst/>
          </a:prstGeom>
        </p:spPr>
        <p:txBody>
          <a:bodyPr vert="horz" lIns="94192" tIns="47096" rIns="94192" bIns="47096" rtlCol="0" anchor="b"/>
          <a:lstStyle>
            <a:lvl1pPr algn="r">
              <a:defRPr sz="1200" b="0" i="0">
                <a:latin typeface="Arial" panose="020B0604020202020204" pitchFamily="34" charset="0"/>
              </a:defRPr>
            </a:lvl1pPr>
          </a:lstStyle>
          <a:p>
            <a:fld id="{63E89008-A845-3542-9030-80EE4706E754}" type="slidenum">
              <a:rPr lang="en-US" smtClean="0"/>
              <a:pPr/>
              <a:t>‹#›</a:t>
            </a:fld>
            <a:endParaRPr lang="en-US" dirty="0"/>
          </a:p>
        </p:txBody>
      </p:sp>
    </p:spTree>
    <p:extLst>
      <p:ext uri="{BB962C8B-B14F-4D97-AF65-F5344CB8AC3E}">
        <p14:creationId xmlns:p14="http://schemas.microsoft.com/office/powerpoint/2010/main" xmlns="" val="1293450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marketing.americantelemed.org/e2t/tc/VVV1MQ7nsPNlV5m6WW6KzVDsVhPn1w4ttx7gN4vJDM19kDJhV7Wycr7CgTL_VBpJF81sNmSTN4BQ9Ct3X71KW45xMpr7KYkb1W2kRw874Cf9mKW37B5054J1zS5W3ZQGtN1nfsDtW6Q44zX8FFkbbW2ZvSSM2HJHkmW2w0Fns32Z7VCW78Z5W82hcyGRW9b1bFg87kRnKW4mKC2J37pqHpW73c34M5kbSDRN985BGLgZpc2N4L0kMf2l9CRW8DtB_18-2ZVkW6XTRP36wM650W8wlGZS4Jx07gW4mt4Rm6QqTxpW30zDc66GHB-pW1PN4K88vHyL3W1zqBM66MY6_HW8KhVpg73HLjmW4sD_0-1H-69qVCXRfh1sjfZJN7yPV7KXfQwGW8jP_nP12MMylW5hmwmH4LSQ8sW3cdYhR3cdbBqW52h7MJ27B3N2W8j8HwM1-MgYxVtxhLx8crTd2W51h5gM5_SJqHW4rN5cP29WRdBW1RvFMt3YNS_lW4ZBvq-7MzFvQN5d2GtQXRy1JW1JyffM8KgKJzN8k10Hj9kzRWVF4dqC3hvDT0W5SrY6T59KM4mW6v9_wD278RfdW3rHB4z7QlDksW7Zb3rP73jqzgW8PLjbL5fRF0KW2n5P8z8b8WMhW5smw3L5hhNp2W92QzCz1Tdp66W7fDLFX3qd5lpW6G0Lqc2htL4DN3D2jTCfTrLnVyYRhS1xrDj7W8KTfyD1Dy8WWW78cPyq4VbW1gW799YGk8kwYpQW7Gnjqn10Ch1_W1h2KX321gW0hW3jWQ_n2wMM3rVsmTzN2cCpk6VTdQkv7W9XskW812XWk8jFWW7DMwvjsNmnSW249mTC2fQnkgW5cYdFX5Jl2VXLqQQ_t-T5dW36pVCd2RQ-r_W1FNPWQ97lNvhF1qwVz9wQ57W18kHY399LbnkW8kQWXv3cSnG3W1F8g4D3jFtwgW5rl2Fb3RXM_NW2NZx_f476QwRW8N83V-4YQ5hPW8ycTFf9fFkYRW9gtpz47jlRBB3n8p1"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marketing.americantelemed.org/e2t/tc/VVV1MQ7nsPNlV5m6WW6KzVDsVhPn1w4ttx7gN4vJDM19kDJhV7Wycr7CgSpgW6N2hzl469zT9W6WLXpK5g0T9NW6fLb8d59fHgNW4Yt-Sq5wPPNhV5w4db8-9SjGW5JsvQ31hH5JdW4Ggmy94ChzC6W54Vz_d12K6Q0W8g42ky52NDclW51RCZS3WPMfxW8mPTQ-3DcNnMN46NMZ3Kn44FW399QnX5TByM_W2vk12r8YdyxvW8PBKWG11kqbFW7H84X38H3fB0W6gRtXp5s4mFSW19znTf2svPlRW8CB_3m5TWHlMW5lk7P2364PjmV8Qwn42_FSmSW3R6FX96HXYCpW7BBZ9m8XP28PW8PzPHt1xpCLjW2t223Q4-KDHtW64dZcx6RsJDRW1NYtPT13k8T5VyvV-43N3YKFW721NLq84tjmlW10sG2y7hswWcMN0PhkyWf2VW42Pc5Q20d_jGVZRm5K2WFfvJW1BV22c1VDt_kW9d7hHs8TNBLdW4dPtbj8-XqlkV4WVqm1QJF6mW8Qy6tl3qX3HrW66lYPT1Nhjh9W3pfsx593Zff_W43hlDM5CSg__W3J0y1C7jXS2CW1V-bZR6vGYX6VYyGqR7dXVdVW6d6J1C4yMst0N3Ldfh4FMRpdW3-T2xK8PlFpNW3DFc3y4PwfrxW3Rsd2y5G6fmgW63h4fY4ZKQX7W1g_vFl1q-VhSW4LBN023DYph0W1qpPY589Kc8JN3Zc2dwqXyLxV9xrZZ14HfljVsxRXr4MjVxbW92hqqM1xY27BN2FG_NlYSP6dW4XdgN473HyW9W6fHVM916YjNvW2fP4YL6D9QCzVTcXc53q-RCDW7HvzTV2GTmJ-W6fLyTf16-CndW79X7Dq4dZmbcW4sgwv_5Ndg83W5j0n9C51_JqxW6qtWly33m0L-VG9h4r8GtPw_W3KtT_D55b7fBW4RHZmx1y2S5dW1gd51c2-Qk_PW1zvN99260vPPVkp1q02JF_tHW1QcPnT2V7TkMVCfP6m3nDzJm39pg1"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E89008-A845-3542-9030-80EE4706E754}" type="slidenum">
              <a:rPr lang="en-US" smtClean="0"/>
              <a:pPr/>
              <a:t>2</a:t>
            </a:fld>
            <a:endParaRPr lang="en-US" dirty="0"/>
          </a:p>
        </p:txBody>
      </p:sp>
    </p:spTree>
    <p:extLst>
      <p:ext uri="{BB962C8B-B14F-4D97-AF65-F5344CB8AC3E}">
        <p14:creationId xmlns:p14="http://schemas.microsoft.com/office/powerpoint/2010/main" xmlns="" val="3310086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3DA6FE-9131-A440-8654-6B8559CB7F0A}" type="slidenum">
              <a:rPr lang="en-US" smtClean="0"/>
              <a:pPr/>
              <a:t>11</a:t>
            </a:fld>
            <a:endParaRPr lang="en-US"/>
          </a:p>
        </p:txBody>
      </p:sp>
    </p:spTree>
    <p:extLst>
      <p:ext uri="{BB962C8B-B14F-4D97-AF65-F5344CB8AC3E}">
        <p14:creationId xmlns:p14="http://schemas.microsoft.com/office/powerpoint/2010/main" xmlns="" val="2772700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3DA6FE-9131-A440-8654-6B8559CB7F0A}" type="slidenum">
              <a:rPr lang="en-US" smtClean="0"/>
              <a:pPr/>
              <a:t>12</a:t>
            </a:fld>
            <a:endParaRPr lang="en-US"/>
          </a:p>
        </p:txBody>
      </p:sp>
    </p:spTree>
    <p:extLst>
      <p:ext uri="{BB962C8B-B14F-4D97-AF65-F5344CB8AC3E}">
        <p14:creationId xmlns:p14="http://schemas.microsoft.com/office/powerpoint/2010/main" xmlns="" val="3400579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840"/>
              </a:lnSpc>
              <a:spcBef>
                <a:spcPts val="0"/>
              </a:spcBef>
              <a:spcAft>
                <a:spcPts val="0"/>
              </a:spcAft>
            </a:pPr>
            <a:r>
              <a:rPr lang="en-US" sz="1800" dirty="0">
                <a:solidFill>
                  <a:srgbClr val="23496D"/>
                </a:solidFill>
                <a:effectLst/>
                <a:latin typeface="Arial" panose="020B0604020202020204" pitchFamily="34" charset="0"/>
                <a:ea typeface="Times New Roman" panose="02020603050405020304" pitchFamily="18" charset="0"/>
                <a:cs typeface="Times New Roman" panose="02020603050405020304" pitchFamily="18" charset="0"/>
              </a:rPr>
              <a:t>Agency for Healthcare Research and Quality (AHRQ) Evidence-based Practice Center (EPC) program just started a new topic refinement and systematic evidence review on “</a:t>
            </a:r>
            <a:r>
              <a:rPr lang="en-US" sz="1800" b="1" dirty="0">
                <a:solidFill>
                  <a:srgbClr val="23496D"/>
                </a:solidFill>
                <a:effectLst/>
                <a:latin typeface="Arial" panose="020B0604020202020204" pitchFamily="34" charset="0"/>
                <a:ea typeface="Times New Roman" panose="02020603050405020304" pitchFamily="18" charset="0"/>
                <a:cs typeface="Times New Roman" panose="02020603050405020304" pitchFamily="18" charset="0"/>
              </a:rPr>
              <a:t>Telehealth During COVID-19</a:t>
            </a:r>
            <a:r>
              <a:rPr lang="en-US" sz="1800" dirty="0">
                <a:solidFill>
                  <a:srgbClr val="23496D"/>
                </a:solidFill>
                <a:effectLst/>
                <a:latin typeface="Arial" panose="020B0604020202020204" pitchFamily="34" charset="0"/>
                <a:ea typeface="Times New Roman" panose="02020603050405020304" pitchFamily="18" charset="0"/>
                <a:cs typeface="Times New Roman" panose="02020603050405020304" pitchFamily="18" charset="0"/>
              </a:rPr>
              <a:t>”. This was a topic that was nominated by the </a:t>
            </a:r>
            <a:r>
              <a:rPr lang="en-US" sz="1800" dirty="0">
                <a:solidFill>
                  <a:srgbClr val="00A4BD"/>
                </a:solidFill>
                <a:effectLst/>
                <a:latin typeface="Arial" panose="020B0604020202020204" pitchFamily="34" charset="0"/>
                <a:ea typeface="Times New Roman" panose="02020603050405020304" pitchFamily="18" charset="0"/>
                <a:cs typeface="Times New Roman" panose="02020603050405020304" pitchFamily="18" charset="0"/>
                <a:hlinkClick r:id="rId3" tooltip="https://marketing.americantelemed.org/e2t/tc/VVV1MQ7nsPNlV5m6WW6KzVDsVhPn1w4ttx7gN4vJDM19kDJhV7Wycr7CgTL_VBpJF81sNmSTN4BQ9Ct3X71KW45xMpr7KYkb1W2kRw874Cf9mKW37B5054J1zS5W3ZQGtN1nfsDtW6Q44zX8FFkbbW2ZvSSM2HJHkmW2w0Fns32Z7VCW78Z5W82hcyGRW9b1bFg87kRnKW4mKC2J37"/>
              </a:rPr>
              <a:t>Learning Health System </a:t>
            </a:r>
            <a:r>
              <a:rPr lang="en-US" sz="1800" dirty="0" err="1">
                <a:solidFill>
                  <a:srgbClr val="00A4BD"/>
                </a:solidFill>
                <a:effectLst/>
                <a:latin typeface="Arial" panose="020B0604020202020204" pitchFamily="34" charset="0"/>
                <a:ea typeface="Times New Roman" panose="02020603050405020304" pitchFamily="18" charset="0"/>
                <a:cs typeface="Times New Roman" panose="02020603050405020304" pitchFamily="18" charset="0"/>
                <a:hlinkClick r:id="rId3" tooltip="https://marketing.americantelemed.org/e2t/tc/VVV1MQ7nsPNlV5m6WW6KzVDsVhPn1w4ttx7gN4vJDM19kDJhV7Wycr7CgTL_VBpJF81sNmSTN4BQ9Ct3X71KW45xMpr7KYkb1W2kRw874Cf9mKW37B5054J1zS5W3ZQGtN1nfsDtW6Q44zX8FFkbbW2ZvSSM2HJHkmW2w0Fns32Z7VCW78Z5W82hcyGRW9b1bFg87kRnKW4mKC2J37"/>
              </a:rPr>
              <a:t>panel</a:t>
            </a:r>
            <a:r>
              <a:rPr lang="en-US" sz="1800" dirty="0" err="1">
                <a:solidFill>
                  <a:srgbClr val="23496D"/>
                </a:solidFill>
                <a:effectLst/>
                <a:latin typeface="Arial" panose="020B0604020202020204" pitchFamily="34" charset="0"/>
                <a:ea typeface="Times New Roman" panose="02020603050405020304" pitchFamily="18" charset="0"/>
                <a:cs typeface="Times New Roman" panose="02020603050405020304" pitchFamily="18" charset="0"/>
              </a:rPr>
              <a:t>being</a:t>
            </a:r>
            <a:r>
              <a:rPr lang="en-US" sz="1800" dirty="0">
                <a:solidFill>
                  <a:srgbClr val="23496D"/>
                </a:solidFill>
                <a:effectLst/>
                <a:latin typeface="Arial" panose="020B0604020202020204" pitchFamily="34" charset="0"/>
                <a:ea typeface="Times New Roman" panose="02020603050405020304" pitchFamily="18" charset="0"/>
                <a:cs typeface="Times New Roman" panose="02020603050405020304" pitchFamily="18" charset="0"/>
              </a:rPr>
              <a:t> engaged by AHRQ to improve adoption of evidence.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840"/>
              </a:lnSpc>
              <a:spcBef>
                <a:spcPts val="0"/>
              </a:spcBef>
              <a:spcAft>
                <a:spcPts val="0"/>
              </a:spcAft>
            </a:pPr>
            <a:r>
              <a:rPr lang="en-US" sz="1800" dirty="0">
                <a:solidFill>
                  <a:srgbClr val="23496D"/>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solidFill>
                  <a:srgbClr val="23496D"/>
                </a:solidFill>
                <a:effectLst/>
                <a:latin typeface="Arial" panose="020B0604020202020204" pitchFamily="34" charset="0"/>
                <a:ea typeface="Times New Roman" panose="02020603050405020304" pitchFamily="18" charset="0"/>
              </a:rPr>
              <a:t>Public comments are being solicited with a deadline of</a:t>
            </a:r>
            <a:r>
              <a:rPr lang="en-US" sz="1800" b="1" dirty="0">
                <a:solidFill>
                  <a:srgbClr val="23496D"/>
                </a:solidFill>
                <a:effectLst/>
                <a:latin typeface="Arial" panose="020B0604020202020204" pitchFamily="34" charset="0"/>
                <a:ea typeface="Times New Roman" panose="02020603050405020304" pitchFamily="18" charset="0"/>
              </a:rPr>
              <a:t> July 8, 2021</a:t>
            </a:r>
            <a:r>
              <a:rPr lang="en-US" sz="1800" dirty="0">
                <a:solidFill>
                  <a:srgbClr val="23496D"/>
                </a:solidFill>
                <a:effectLst/>
                <a:latin typeface="Arial" panose="020B0604020202020204" pitchFamily="34" charset="0"/>
                <a:ea typeface="Times New Roman" panose="02020603050405020304" pitchFamily="18" charset="0"/>
              </a:rPr>
              <a:t>.  The scope and key questions for the review are currently posted on the Effective Health Care website: </a:t>
            </a:r>
            <a:r>
              <a:rPr lang="en-US" sz="1800" dirty="0">
                <a:solidFill>
                  <a:srgbClr val="00A4BD"/>
                </a:solidFill>
                <a:effectLst/>
                <a:latin typeface="Arial" panose="020B0604020202020204" pitchFamily="34" charset="0"/>
                <a:ea typeface="Times New Roman" panose="02020603050405020304" pitchFamily="18" charset="0"/>
                <a:cs typeface="Times New Roman" panose="02020603050405020304" pitchFamily="18" charset="0"/>
                <a:hlinkClick r:id="rId4" tooltip="https://marketing.americantelemed.org/e2t/tc/VVV1MQ7nsPNlV5m6WW6KzVDsVhPn1w4ttx7gN4vJDM19kDJhV7Wycr7CgSpgW6N2hzl469zT9W6WLXpK5g0T9NW6fLb8d59fHgNW4Yt-Sq5wPPNhV5w4db8-9SjGW5JsvQ31hH5JdW4Ggmy94ChzC6W54Vz_d12K6Q0W8g42ky52NDclW51RCZS3WPMfxW8mPTQ-3DcNnMN46NMZ3K"/>
              </a:rPr>
              <a:t>https://effectivehealthcare.ahrq.gov/products/virtual-health-covid/key-questions</a:t>
            </a:r>
            <a:r>
              <a:rPr lang="en-US" dirty="0">
                <a:effectLst/>
              </a:rPr>
              <a:t> </a:t>
            </a:r>
          </a:p>
          <a:p>
            <a:r>
              <a:rPr lang="en-US" b="0" i="0" dirty="0">
                <a:solidFill>
                  <a:srgbClr val="FFFFFF"/>
                </a:solidFill>
                <a:effectLst/>
                <a:latin typeface="Source Sans Pro" panose="020B0503030403020204" pitchFamily="34" charset="0"/>
              </a:rPr>
              <a:t>The Effective Health Care (EHC) Program improves the quality of health care by providing the best available evidence on the outcomes, benefits and harms, and appropriateness of drugs, devices, and health care services and by helping health care professionals, patients, policymakers, and health care systems make informed health care decisions.</a:t>
            </a:r>
            <a:endParaRPr lang="en-US" dirty="0"/>
          </a:p>
        </p:txBody>
      </p:sp>
      <p:sp>
        <p:nvSpPr>
          <p:cNvPr id="4" name="Slide Number Placeholder 3"/>
          <p:cNvSpPr>
            <a:spLocks noGrp="1"/>
          </p:cNvSpPr>
          <p:nvPr>
            <p:ph type="sldNum" sz="quarter" idx="5"/>
          </p:nvPr>
        </p:nvSpPr>
        <p:spPr/>
        <p:txBody>
          <a:bodyPr/>
          <a:lstStyle/>
          <a:p>
            <a:fld id="{63E89008-A845-3542-9030-80EE4706E754}" type="slidenum">
              <a:rPr lang="en-US" smtClean="0"/>
              <a:pPr/>
              <a:t>13</a:t>
            </a:fld>
            <a:endParaRPr lang="en-US" dirty="0"/>
          </a:p>
        </p:txBody>
      </p:sp>
    </p:spTree>
    <p:extLst>
      <p:ext uri="{BB962C8B-B14F-4D97-AF65-F5344CB8AC3E}">
        <p14:creationId xmlns:p14="http://schemas.microsoft.com/office/powerpoint/2010/main" xmlns="" val="56288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NewRomanPSMT"/>
              </a:rPr>
              <a:t>The evidence allowed few specific conclusions. Generally speaking, studies did not report negative effects to reduced schedules of antenatal care or the incorporation of </a:t>
            </a:r>
            <a:r>
              <a:rPr lang="en-US" sz="1800" dirty="0" err="1">
                <a:effectLst/>
                <a:latin typeface="TimesNewRomanPSMT"/>
              </a:rPr>
              <a:t>televisits</a:t>
            </a:r>
            <a:r>
              <a:rPr lang="en-US" sz="1800" dirty="0">
                <a:effectLst/>
                <a:latin typeface="TimesNewRomanPSMT"/>
              </a:rPr>
              <a:t> into antenatal care. Although providers and patients had some concerns about reduced visit schedules and use of </a:t>
            </a:r>
            <a:r>
              <a:rPr lang="en-US" sz="1800" dirty="0" err="1">
                <a:effectLst/>
                <a:latin typeface="TimesNewRomanPSMT"/>
              </a:rPr>
              <a:t>televisits</a:t>
            </a:r>
            <a:r>
              <a:rPr lang="en-US" sz="1800" dirty="0">
                <a:effectLst/>
                <a:latin typeface="TimesNewRomanPSMT"/>
              </a:rPr>
              <a:t>, several potential benefits were also noted. While the evidence appears to be applicable to a range of populations and settings, there is insufficient evidence about how changes in visit numbers or use of </a:t>
            </a:r>
            <a:r>
              <a:rPr lang="en-US" sz="1800" dirty="0" err="1">
                <a:effectLst/>
                <a:latin typeface="TimesNewRomanPSMT"/>
              </a:rPr>
              <a:t>televisits</a:t>
            </a:r>
            <a:r>
              <a:rPr lang="en-US" sz="1800" dirty="0">
                <a:effectLst/>
                <a:latin typeface="TimesNewRomanPSMT"/>
              </a:rPr>
              <a:t> may impact different populations, especially as concerns health disparities, inequities, and social determinants of health. Future research is needed that includes outcomes of most importance and relevance to changing antenatal care visits. Until there is further evidence to provide more definitive conclusions, other factors, importantly patient preferences, may be important to help decide whether or not to implement reduced antenatal care schedules and/or substitute telehealth for select antenatal care visits.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63E89008-A845-3542-9030-80EE4706E754}" type="slidenum">
              <a:rPr lang="en-US" smtClean="0"/>
              <a:pPr/>
              <a:t>15</a:t>
            </a:fld>
            <a:endParaRPr lang="en-US" dirty="0"/>
          </a:p>
        </p:txBody>
      </p:sp>
    </p:spTree>
    <p:extLst>
      <p:ext uri="{BB962C8B-B14F-4D97-AF65-F5344CB8AC3E}">
        <p14:creationId xmlns:p14="http://schemas.microsoft.com/office/powerpoint/2010/main" xmlns="" val="12103488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E89008-A845-3542-9030-80EE4706E754}" type="slidenum">
              <a:rPr lang="en-US" smtClean="0"/>
              <a:pPr/>
              <a:t>17</a:t>
            </a:fld>
            <a:endParaRPr lang="en-US" dirty="0"/>
          </a:p>
        </p:txBody>
      </p:sp>
    </p:spTree>
    <p:extLst>
      <p:ext uri="{BB962C8B-B14F-4D97-AF65-F5344CB8AC3E}">
        <p14:creationId xmlns:p14="http://schemas.microsoft.com/office/powerpoint/2010/main" xmlns="" val="3861080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E89008-A845-3542-9030-80EE4706E754}" type="slidenum">
              <a:rPr lang="en-US" smtClean="0"/>
              <a:pPr/>
              <a:t>19</a:t>
            </a:fld>
            <a:endParaRPr lang="en-US" dirty="0"/>
          </a:p>
        </p:txBody>
      </p:sp>
    </p:spTree>
    <p:extLst>
      <p:ext uri="{BB962C8B-B14F-4D97-AF65-F5344CB8AC3E}">
        <p14:creationId xmlns:p14="http://schemas.microsoft.com/office/powerpoint/2010/main" xmlns="" val="16684530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AMA has been interested in the topic of digital health care for many years.  They began a survey process in 2016 and followed up with repeat surveys in 2019 and 2022.  </a:t>
            </a:r>
          </a:p>
          <a:p>
            <a:r>
              <a:rPr lang="en-US" dirty="0"/>
              <a:t>This survey included 1300 physicians in each year, distributed among </a:t>
            </a:r>
            <a:r>
              <a:rPr lang="en-US" dirty="0" err="1"/>
              <a:t>pcps</a:t>
            </a:r>
            <a:r>
              <a:rPr lang="en-US" dirty="0"/>
              <a:t> and specialists.   It is a relatively small survey, given that there are are an estimated 938,000 “active physicians” in the U.S.</a:t>
            </a:r>
          </a:p>
          <a:p>
            <a:endParaRPr lang="en-US" dirty="0"/>
          </a:p>
        </p:txBody>
      </p:sp>
      <p:sp>
        <p:nvSpPr>
          <p:cNvPr id="4" name="Slide Number Placeholder 3"/>
          <p:cNvSpPr>
            <a:spLocks noGrp="1"/>
          </p:cNvSpPr>
          <p:nvPr>
            <p:ph type="sldNum" sz="quarter" idx="5"/>
          </p:nvPr>
        </p:nvSpPr>
        <p:spPr/>
        <p:txBody>
          <a:bodyPr/>
          <a:lstStyle/>
          <a:p>
            <a:fld id="{63E89008-A845-3542-9030-80EE4706E754}" type="slidenum">
              <a:rPr lang="en-US" smtClean="0"/>
              <a:pPr/>
              <a:t>20</a:t>
            </a:fld>
            <a:endParaRPr lang="en-US" dirty="0"/>
          </a:p>
        </p:txBody>
      </p:sp>
    </p:spTree>
    <p:extLst>
      <p:ext uri="{BB962C8B-B14F-4D97-AF65-F5344CB8AC3E}">
        <p14:creationId xmlns:p14="http://schemas.microsoft.com/office/powerpoint/2010/main" xmlns="" val="4192568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 in 2016, the AMA identified 7 digital health applications.  They included and differentiate two aspects of Remote Patient Monitoring.  This was RPM automation of blood pressure and other biometrics to entry into the electronic medical record.  The defined” RPM and management for improved care” as technology which additionally has automated alerts so the provider will be apprised of out of range or missing values.</a:t>
            </a:r>
          </a:p>
          <a:p>
            <a:endParaRPr lang="en-US" dirty="0"/>
          </a:p>
          <a:p>
            <a:endParaRPr lang="en-US" dirty="0"/>
          </a:p>
        </p:txBody>
      </p:sp>
      <p:sp>
        <p:nvSpPr>
          <p:cNvPr id="4" name="Slide Number Placeholder 3"/>
          <p:cNvSpPr>
            <a:spLocks noGrp="1"/>
          </p:cNvSpPr>
          <p:nvPr>
            <p:ph type="sldNum" sz="quarter" idx="5"/>
          </p:nvPr>
        </p:nvSpPr>
        <p:spPr/>
        <p:txBody>
          <a:bodyPr/>
          <a:lstStyle/>
          <a:p>
            <a:fld id="{63E89008-A845-3542-9030-80EE4706E754}" type="slidenum">
              <a:rPr lang="en-US" smtClean="0"/>
              <a:pPr/>
              <a:t>21</a:t>
            </a:fld>
            <a:endParaRPr lang="en-US" dirty="0"/>
          </a:p>
        </p:txBody>
      </p:sp>
    </p:spTree>
    <p:extLst>
      <p:ext uri="{BB962C8B-B14F-4D97-AF65-F5344CB8AC3E}">
        <p14:creationId xmlns:p14="http://schemas.microsoft.com/office/powerpoint/2010/main" xmlns="" val="10591023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asked questions relate to the drivers of technology adoption -  This display shows the most important motivators for technology adoption, (based on the physician answers).</a:t>
            </a:r>
          </a:p>
          <a:p>
            <a:r>
              <a:rPr lang="en-US" dirty="0"/>
              <a:t>Physicians reported that improving health outcome was the most important driver of adoption as well as improving work efficiency, improving diagnostic ability , patient safety and patient adherence.</a:t>
            </a:r>
          </a:p>
          <a:p>
            <a:r>
              <a:rPr lang="en-US" dirty="0"/>
              <a:t>Way down in the lower left </a:t>
            </a:r>
            <a:r>
              <a:rPr lang="en-US" dirty="0" err="1"/>
              <a:t>quandrant</a:t>
            </a:r>
            <a:r>
              <a:rPr lang="en-US" dirty="0"/>
              <a:t> were the least important drivers – including “patient demand” for the technology, and the need to “differentiate my practice from others”.</a:t>
            </a:r>
          </a:p>
        </p:txBody>
      </p:sp>
      <p:sp>
        <p:nvSpPr>
          <p:cNvPr id="4" name="Slide Number Placeholder 3"/>
          <p:cNvSpPr>
            <a:spLocks noGrp="1"/>
          </p:cNvSpPr>
          <p:nvPr>
            <p:ph type="sldNum" sz="quarter" idx="5"/>
          </p:nvPr>
        </p:nvSpPr>
        <p:spPr/>
        <p:txBody>
          <a:bodyPr/>
          <a:lstStyle/>
          <a:p>
            <a:fld id="{63E89008-A845-3542-9030-80EE4706E754}" type="slidenum">
              <a:rPr lang="en-US" smtClean="0"/>
              <a:pPr/>
              <a:t>22</a:t>
            </a:fld>
            <a:endParaRPr lang="en-US" dirty="0"/>
          </a:p>
        </p:txBody>
      </p:sp>
    </p:spTree>
    <p:extLst>
      <p:ext uri="{BB962C8B-B14F-4D97-AF65-F5344CB8AC3E}">
        <p14:creationId xmlns:p14="http://schemas.microsoft.com/office/powerpoint/2010/main" xmlns="" val="5617952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FEATURES of the technology which were most important to physicians included being well integrated into the EHR and whether or not it “Is proven to be as good or superior to traditional care.”  This speaks to the need to perform and report studies.  It is interesting that the requirement to be demonstrated in peer reviewed publications or validated by the FDA were neutral.   It’s interesting to see this nuanced sentiment  - it seems these 1300 physicians who completed the survey want to see some evidence, but perhaps it does not have to be quite as rigorous as requiring peer review.</a:t>
            </a:r>
          </a:p>
        </p:txBody>
      </p:sp>
      <p:sp>
        <p:nvSpPr>
          <p:cNvPr id="4" name="Slide Number Placeholder 3"/>
          <p:cNvSpPr>
            <a:spLocks noGrp="1"/>
          </p:cNvSpPr>
          <p:nvPr>
            <p:ph type="sldNum" sz="quarter" idx="5"/>
          </p:nvPr>
        </p:nvSpPr>
        <p:spPr/>
        <p:txBody>
          <a:bodyPr/>
          <a:lstStyle/>
          <a:p>
            <a:fld id="{63E89008-A845-3542-9030-80EE4706E754}" type="slidenum">
              <a:rPr lang="en-US" smtClean="0"/>
              <a:pPr/>
              <a:t>23</a:t>
            </a:fld>
            <a:endParaRPr lang="en-US" dirty="0"/>
          </a:p>
        </p:txBody>
      </p:sp>
    </p:spTree>
    <p:extLst>
      <p:ext uri="{BB962C8B-B14F-4D97-AF65-F5344CB8AC3E}">
        <p14:creationId xmlns:p14="http://schemas.microsoft.com/office/powerpoint/2010/main" xmlns="" val="1618149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E89008-A845-3542-9030-80EE4706E754}" type="slidenum">
              <a:rPr lang="en-US" smtClean="0"/>
              <a:pPr/>
              <a:t>3</a:t>
            </a:fld>
            <a:endParaRPr lang="en-US" dirty="0"/>
          </a:p>
        </p:txBody>
      </p:sp>
    </p:spTree>
    <p:extLst>
      <p:ext uri="{BB962C8B-B14F-4D97-AF65-F5344CB8AC3E}">
        <p14:creationId xmlns:p14="http://schemas.microsoft.com/office/powerpoint/2010/main" xmlns="" val="42650327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encourage you to look up the AMA research presentation on the AMA website.  They did a nice job of displaying their estimation of physician adoption of each of the 7 technologies </a:t>
            </a:r>
            <a:r>
              <a:rPr lang="en-US" dirty="0" err="1"/>
              <a:t>ane</a:t>
            </a:r>
            <a:r>
              <a:rPr lang="en-US" dirty="0"/>
              <a:t> the changes in sentiment over the three surveys (done in 2016, 2019 and 2022).  In these summary diagrams they report that RPM, remote patient monitoring, is still early in the technology adoption cycle and gaining steady progress over these 6 years. </a:t>
            </a:r>
          </a:p>
        </p:txBody>
      </p:sp>
      <p:sp>
        <p:nvSpPr>
          <p:cNvPr id="4" name="Slide Number Placeholder 3"/>
          <p:cNvSpPr>
            <a:spLocks noGrp="1"/>
          </p:cNvSpPr>
          <p:nvPr>
            <p:ph type="sldNum" sz="quarter" idx="5"/>
          </p:nvPr>
        </p:nvSpPr>
        <p:spPr/>
        <p:txBody>
          <a:bodyPr/>
          <a:lstStyle/>
          <a:p>
            <a:fld id="{63E89008-A845-3542-9030-80EE4706E754}" type="slidenum">
              <a:rPr lang="en-US" smtClean="0"/>
              <a:pPr/>
              <a:t>24</a:t>
            </a:fld>
            <a:endParaRPr lang="en-US" dirty="0"/>
          </a:p>
        </p:txBody>
      </p:sp>
    </p:spTree>
    <p:extLst>
      <p:ext uri="{BB962C8B-B14F-4D97-AF65-F5344CB8AC3E}">
        <p14:creationId xmlns:p14="http://schemas.microsoft.com/office/powerpoint/2010/main" xmlns="" val="2211999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published research on telehealth REALLY MATTERS.   See this reference to telehealth ”studies” in the currently evolving federal regulation.  This Notice of Proposed Rulemaking  was posted in the Federal Register and invites the public to comment.  The comment period ends in early October, 2022 for this rule related to the need to avoid discrimination in the use of TH services.</a:t>
            </a:r>
          </a:p>
        </p:txBody>
      </p:sp>
      <p:sp>
        <p:nvSpPr>
          <p:cNvPr id="4" name="Slide Number Placeholder 3"/>
          <p:cNvSpPr>
            <a:spLocks noGrp="1"/>
          </p:cNvSpPr>
          <p:nvPr>
            <p:ph type="sldNum" sz="quarter" idx="5"/>
          </p:nvPr>
        </p:nvSpPr>
        <p:spPr/>
        <p:txBody>
          <a:bodyPr/>
          <a:lstStyle/>
          <a:p>
            <a:fld id="{63E89008-A845-3542-9030-80EE4706E754}" type="slidenum">
              <a:rPr lang="en-US" smtClean="0"/>
              <a:pPr/>
              <a:t>25</a:t>
            </a:fld>
            <a:endParaRPr lang="en-US" dirty="0"/>
          </a:p>
        </p:txBody>
      </p:sp>
    </p:spTree>
    <p:extLst>
      <p:ext uri="{BB962C8B-B14F-4D97-AF65-F5344CB8AC3E}">
        <p14:creationId xmlns:p14="http://schemas.microsoft.com/office/powerpoint/2010/main" xmlns="" val="32325081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What is ”effective healthcare?”  </a:t>
            </a:r>
          </a:p>
          <a:p>
            <a:r>
              <a:rPr lang="en-US" dirty="0"/>
              <a:t>FXC:  Effective healthcare is care which achieves control of healthcare symptoms or cure of disease in manner which is respectful and accepted by the patient. </a:t>
            </a:r>
          </a:p>
        </p:txBody>
      </p:sp>
      <p:sp>
        <p:nvSpPr>
          <p:cNvPr id="4" name="Slide Number Placeholder 3"/>
          <p:cNvSpPr>
            <a:spLocks noGrp="1"/>
          </p:cNvSpPr>
          <p:nvPr>
            <p:ph type="sldNum" sz="quarter" idx="5"/>
          </p:nvPr>
        </p:nvSpPr>
        <p:spPr/>
        <p:txBody>
          <a:bodyPr/>
          <a:lstStyle/>
          <a:p>
            <a:fld id="{63E89008-A845-3542-9030-80EE4706E754}" type="slidenum">
              <a:rPr lang="en-US" smtClean="0"/>
              <a:pPr/>
              <a:t>26</a:t>
            </a:fld>
            <a:endParaRPr lang="en-US" dirty="0"/>
          </a:p>
        </p:txBody>
      </p:sp>
    </p:spTree>
    <p:extLst>
      <p:ext uri="{BB962C8B-B14F-4D97-AF65-F5344CB8AC3E}">
        <p14:creationId xmlns:p14="http://schemas.microsoft.com/office/powerpoint/2010/main" xmlns="" val="1800479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different technology solutions under the umbrella of “digital care delivery”</a:t>
            </a:r>
          </a:p>
          <a:p>
            <a:r>
              <a:rPr lang="en-US" dirty="0"/>
              <a:t>Which represent “telemedicine”? …. Perhaps the closest is “on demand virtual visits” and “remote patient monitoring”</a:t>
            </a:r>
          </a:p>
        </p:txBody>
      </p:sp>
      <p:sp>
        <p:nvSpPr>
          <p:cNvPr id="4" name="Slide Number Placeholder 3"/>
          <p:cNvSpPr>
            <a:spLocks noGrp="1"/>
          </p:cNvSpPr>
          <p:nvPr>
            <p:ph type="sldNum" sz="quarter" idx="5"/>
          </p:nvPr>
        </p:nvSpPr>
        <p:spPr/>
        <p:txBody>
          <a:bodyPr/>
          <a:lstStyle/>
          <a:p>
            <a:fld id="{63E89008-A845-3542-9030-80EE4706E754}" type="slidenum">
              <a:rPr lang="en-US" smtClean="0"/>
              <a:pPr/>
              <a:t>4</a:t>
            </a:fld>
            <a:endParaRPr lang="en-US" dirty="0"/>
          </a:p>
        </p:txBody>
      </p:sp>
    </p:spTree>
    <p:extLst>
      <p:ext uri="{BB962C8B-B14F-4D97-AF65-F5344CB8AC3E}">
        <p14:creationId xmlns:p14="http://schemas.microsoft.com/office/powerpoint/2010/main" xmlns="" val="2671296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E89008-A845-3542-9030-80EE4706E754}" type="slidenum">
              <a:rPr lang="en-US" smtClean="0"/>
              <a:pPr/>
              <a:t>5</a:t>
            </a:fld>
            <a:endParaRPr lang="en-US" dirty="0"/>
          </a:p>
        </p:txBody>
      </p:sp>
    </p:spTree>
    <p:extLst>
      <p:ext uri="{BB962C8B-B14F-4D97-AF65-F5344CB8AC3E}">
        <p14:creationId xmlns:p14="http://schemas.microsoft.com/office/powerpoint/2010/main" xmlns="" val="3548261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I am very pleased to join with you today to discuss the findings from our COVID-19 Telehealth Impact Study.  The study was started just one year ago as a voluntary effort as part of the COVID=19 Healthcare Coalition.  The Coalition was created as a private sector response to the many challenges of the COVID19 pandemic.  In March of last year, Dr. John </a:t>
            </a:r>
            <a:r>
              <a:rPr lang="en-US" sz="1200" b="0" i="0" u="none" strike="noStrike" kern="1200" dirty="0" err="1">
                <a:solidFill>
                  <a:schemeClr val="tx1"/>
                </a:solidFill>
                <a:effectLst/>
                <a:latin typeface="+mn-lt"/>
                <a:ea typeface="+mn-ea"/>
                <a:cs typeface="+mn-cs"/>
              </a:rPr>
              <a:t>Halamka</a:t>
            </a:r>
            <a:r>
              <a:rPr lang="en-US" sz="1200" b="0" i="0" u="none" strike="noStrike" kern="1200" dirty="0">
                <a:solidFill>
                  <a:schemeClr val="tx1"/>
                </a:solidFill>
                <a:effectLst/>
                <a:latin typeface="+mn-lt"/>
                <a:ea typeface="+mn-ea"/>
                <a:cs typeface="+mn-cs"/>
              </a:rPr>
              <a:t> from Mayo Clinic and Dr. Jay </a:t>
            </a:r>
            <a:r>
              <a:rPr lang="en-US" sz="1200" b="0" i="0" u="none" strike="noStrike" kern="1200" dirty="0" err="1">
                <a:solidFill>
                  <a:schemeClr val="tx1"/>
                </a:solidFill>
                <a:effectLst/>
                <a:latin typeface="+mn-lt"/>
                <a:ea typeface="+mn-ea"/>
                <a:cs typeface="+mn-cs"/>
              </a:rPr>
              <a:t>Schnitzwer</a:t>
            </a:r>
            <a:r>
              <a:rPr lang="en-US" sz="1200" b="0" i="0" u="none" strike="noStrike" kern="1200" dirty="0">
                <a:solidFill>
                  <a:schemeClr val="tx1"/>
                </a:solidFill>
                <a:effectLst/>
                <a:latin typeface="+mn-lt"/>
                <a:ea typeface="+mn-ea"/>
                <a:cs typeface="+mn-cs"/>
              </a:rPr>
              <a:t> from MITRE reached out to colleagues across the health care community.  Within a matter of weeks, over 1000 member organizations joined the </a:t>
            </a:r>
            <a:r>
              <a:rPr lang="en-US" sz="1200" b="0" i="0" u="none" strike="noStrike" kern="1200" dirty="0" err="1">
                <a:solidFill>
                  <a:schemeClr val="tx1"/>
                </a:solidFill>
                <a:effectLst/>
                <a:latin typeface="+mn-lt"/>
                <a:ea typeface="+mn-ea"/>
                <a:cs typeface="+mn-cs"/>
              </a:rPr>
              <a:t>Coaltion</a:t>
            </a:r>
            <a:r>
              <a:rPr lang="en-US" sz="1200" b="0" i="0" u="none" strike="noStrike" kern="1200" dirty="0">
                <a:solidFill>
                  <a:schemeClr val="tx1"/>
                </a:solidFill>
                <a:effectLst/>
                <a:latin typeface="+mn-lt"/>
                <a:ea typeface="+mn-ea"/>
                <a:cs typeface="+mn-cs"/>
              </a:rPr>
              <a:t>.  We formed 15 working groups to address topics such as PPE, COVID19 testing, ventilator management and of course, telehealth.  The Telehealth Work Group realized we er</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The Telehealth Impact Study is actually 3 studies.  We explore the rapid growth of telehealth in the United States during the COVID-19 pandemic through claims data trends and surveys. </a:t>
            </a:r>
          </a:p>
          <a:p>
            <a:r>
              <a:rPr lang="en-US" sz="1200" b="0" i="0" u="none" strike="noStrike" kern="1200" dirty="0">
                <a:solidFill>
                  <a:schemeClr val="tx1"/>
                </a:solidFill>
                <a:effectLst/>
                <a:latin typeface="+mn-lt"/>
                <a:ea typeface="+mn-ea"/>
                <a:cs typeface="+mn-cs"/>
              </a:rPr>
              <a:t>1) Claims Analysis has published national trends already; state trends and case studies are being developed by research team.</a:t>
            </a:r>
          </a:p>
          <a:p>
            <a:r>
              <a:rPr lang="en-US" sz="1200" b="0" i="0" u="none" strike="noStrike" kern="1200" dirty="0">
                <a:solidFill>
                  <a:schemeClr val="tx1"/>
                </a:solidFill>
                <a:effectLst/>
                <a:latin typeface="+mn-lt"/>
                <a:ea typeface="+mn-ea"/>
                <a:cs typeface="+mn-cs"/>
              </a:rPr>
              <a:t>2) Physician Survey (physicians and qualified healthcare professionals) was completed in summer 2020. </a:t>
            </a:r>
          </a:p>
          <a:p>
            <a:r>
              <a:rPr lang="en-US" sz="1200" b="0" i="0" u="none" strike="noStrike" kern="1200" dirty="0">
                <a:solidFill>
                  <a:schemeClr val="tx1"/>
                </a:solidFill>
                <a:effectLst/>
                <a:latin typeface="+mn-lt"/>
                <a:ea typeface="+mn-ea"/>
                <a:cs typeface="+mn-cs"/>
              </a:rPr>
              <a:t>3) Patient Survey will initiate in November 2020</a:t>
            </a:r>
            <a:endParaRPr lang="en-US" dirty="0"/>
          </a:p>
        </p:txBody>
      </p:sp>
      <p:sp>
        <p:nvSpPr>
          <p:cNvPr id="4" name="Slide Number Placeholder 3"/>
          <p:cNvSpPr>
            <a:spLocks noGrp="1"/>
          </p:cNvSpPr>
          <p:nvPr>
            <p:ph type="sldNum" sz="quarter" idx="5"/>
          </p:nvPr>
        </p:nvSpPr>
        <p:spPr/>
        <p:txBody>
          <a:bodyPr/>
          <a:lstStyle/>
          <a:p>
            <a:fld id="{363DA6FE-9131-A440-8654-6B8559CB7F0A}" type="slidenum">
              <a:rPr lang="en-US" smtClean="0"/>
              <a:pPr/>
              <a:t>6</a:t>
            </a:fld>
            <a:endParaRPr lang="en-US"/>
          </a:p>
        </p:txBody>
      </p:sp>
    </p:spTree>
    <p:extLst>
      <p:ext uri="{BB962C8B-B14F-4D97-AF65-F5344CB8AC3E}">
        <p14:creationId xmlns:p14="http://schemas.microsoft.com/office/powerpoint/2010/main" xmlns="" val="2283140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E89008-A845-3542-9030-80EE4706E754}"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Source: </a:t>
            </a:r>
            <a:r>
              <a:rPr lang="en-US" sz="1200" b="0" i="0" kern="1200" dirty="0">
                <a:solidFill>
                  <a:schemeClr val="tx1"/>
                </a:solidFill>
                <a:effectLst/>
                <a:latin typeface="+mn-lt"/>
                <a:ea typeface="+mn-ea"/>
                <a:cs typeface="+mn-cs"/>
              </a:rPr>
              <a:t>De-identified claims data is provided by Change Healthcare. Claims represent over 50% of all private healthcare claims in the United States. This dataset draws from all 50 states and most healthcare settings. Although the dataset does not include indemnity Medicare and Medicaid, it does include a large number of Medicare Advantage and Medicare HMO claims.  (Change Healthcare is not a division of Optum, since acquisition in January 2021.) </a:t>
            </a:r>
            <a:endParaRPr lang="en-US" dirty="0"/>
          </a:p>
        </p:txBody>
      </p:sp>
      <p:sp>
        <p:nvSpPr>
          <p:cNvPr id="4" name="Slide Number Placeholder 3"/>
          <p:cNvSpPr>
            <a:spLocks noGrp="1"/>
          </p:cNvSpPr>
          <p:nvPr>
            <p:ph type="sldNum" sz="quarter" idx="5"/>
          </p:nvPr>
        </p:nvSpPr>
        <p:spPr/>
        <p:txBody>
          <a:bodyPr/>
          <a:lstStyle/>
          <a:p>
            <a:fld id="{363DA6FE-9131-A440-8654-6B8559CB7F0A}" type="slidenum">
              <a:rPr lang="en-US" smtClean="0"/>
              <a:pPr/>
              <a:t>8</a:t>
            </a:fld>
            <a:endParaRPr lang="en-US"/>
          </a:p>
        </p:txBody>
      </p:sp>
    </p:spTree>
    <p:extLst>
      <p:ext uri="{BB962C8B-B14F-4D97-AF65-F5344CB8AC3E}">
        <p14:creationId xmlns:p14="http://schemas.microsoft.com/office/powerpoint/2010/main" xmlns="" val="2849037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dirty="0">
                <a:solidFill>
                  <a:schemeClr val="tx1"/>
                </a:solidFill>
                <a:effectLst/>
                <a:latin typeface="+mn-lt"/>
                <a:ea typeface="+mn-ea"/>
                <a:cs typeface="+mn-cs"/>
              </a:rPr>
              <a:t>Clinical classifications are grouped by ICD-10 codes using Clinical Classifications Software (CCS) developed by the Agency for Healthcare Research and Quality (AHRQ).</a:t>
            </a:r>
          </a:p>
          <a:p>
            <a:r>
              <a:rPr lang="en-US" dirty="0"/>
              <a:t>Telehealth visits for behavioral and mental health diagnoses are 5-10x more frequent than other diagnosis categories.  Even before the pandemic, behavioral and mental health was leading.  During the April – May 2020 timeframe, telehealth claims rose dramatically for all diagnosis classes.  However, behavioral and mental disorders rose even faster than did prevalent medical categories such as Circulatory System and Endocrine disorders. </a:t>
            </a:r>
          </a:p>
          <a:p>
            <a:endParaRPr lang="en-US" dirty="0"/>
          </a:p>
          <a:p>
            <a:r>
              <a:rPr lang="en-US" dirty="0"/>
              <a:t>Jan.2020: </a:t>
            </a:r>
            <a:r>
              <a:rPr lang="en-US" dirty="0" err="1"/>
              <a:t>BH:Circulatory</a:t>
            </a:r>
            <a:r>
              <a:rPr lang="en-US" dirty="0"/>
              <a:t> = 2.8x, </a:t>
            </a:r>
            <a:r>
              <a:rPr lang="en-US" dirty="0" err="1"/>
              <a:t>BH:Endocrine</a:t>
            </a:r>
            <a:r>
              <a:rPr lang="en-US" dirty="0"/>
              <a:t>=4.7x; </a:t>
            </a:r>
          </a:p>
          <a:p>
            <a:r>
              <a:rPr lang="en-US" dirty="0"/>
              <a:t>May 2020: </a:t>
            </a:r>
            <a:r>
              <a:rPr lang="en-US" dirty="0" err="1"/>
              <a:t>BH:Circulatory</a:t>
            </a:r>
            <a:r>
              <a:rPr lang="en-US" dirty="0"/>
              <a:t> = 6.1x, </a:t>
            </a:r>
            <a:r>
              <a:rPr lang="en-US" dirty="0" err="1"/>
              <a:t>BH:Endocrine</a:t>
            </a:r>
            <a:r>
              <a:rPr lang="en-US" dirty="0"/>
              <a:t>=6.7x</a:t>
            </a:r>
          </a:p>
          <a:p>
            <a:endParaRPr lang="en-US" dirty="0"/>
          </a:p>
        </p:txBody>
      </p:sp>
      <p:sp>
        <p:nvSpPr>
          <p:cNvPr id="4" name="Slide Number Placeholder 3"/>
          <p:cNvSpPr>
            <a:spLocks noGrp="1"/>
          </p:cNvSpPr>
          <p:nvPr>
            <p:ph type="sldNum" sz="quarter" idx="5"/>
          </p:nvPr>
        </p:nvSpPr>
        <p:spPr/>
        <p:txBody>
          <a:bodyPr/>
          <a:lstStyle/>
          <a:p>
            <a:fld id="{363DA6FE-9131-A440-8654-6B8559CB7F0A}" type="slidenum">
              <a:rPr lang="en-US" smtClean="0"/>
              <a:pPr/>
              <a:t>9</a:t>
            </a:fld>
            <a:endParaRPr lang="en-US"/>
          </a:p>
        </p:txBody>
      </p:sp>
    </p:spTree>
    <p:extLst>
      <p:ext uri="{BB962C8B-B14F-4D97-AF65-F5344CB8AC3E}">
        <p14:creationId xmlns:p14="http://schemas.microsoft.com/office/powerpoint/2010/main" xmlns="" val="3331831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3DA6FE-9131-A440-8654-6B8559CB7F0A}" type="slidenum">
              <a:rPr lang="en-US" smtClean="0"/>
              <a:pPr/>
              <a:t>10</a:t>
            </a:fld>
            <a:endParaRPr lang="en-US"/>
          </a:p>
        </p:txBody>
      </p:sp>
    </p:spTree>
    <p:extLst>
      <p:ext uri="{BB962C8B-B14F-4D97-AF65-F5344CB8AC3E}">
        <p14:creationId xmlns:p14="http://schemas.microsoft.com/office/powerpoint/2010/main" xmlns="" val="4375486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ue 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767F9F-3202-B443-A87A-BDA16F4A141C}"/>
              </a:ext>
            </a:extLst>
          </p:cNvPr>
          <p:cNvSpPr>
            <a:spLocks noGrp="1"/>
          </p:cNvSpPr>
          <p:nvPr>
            <p:ph type="ctrTitle"/>
          </p:nvPr>
        </p:nvSpPr>
        <p:spPr>
          <a:xfrm>
            <a:off x="560832" y="1303655"/>
            <a:ext cx="9144000" cy="2009720"/>
          </a:xfrm>
        </p:spPr>
        <p:txBody>
          <a:bodyPr anchor="b" anchorCtr="0"/>
          <a:lstStyle>
            <a:lvl1pPr algn="l">
              <a:lnSpc>
                <a:spcPct val="100000"/>
              </a:lnSpc>
              <a:spcBef>
                <a:spcPts val="1000"/>
              </a:spcBef>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3EEFF059-95DD-D442-8A2F-BA0EC6593E12}"/>
              </a:ext>
            </a:extLst>
          </p:cNvPr>
          <p:cNvSpPr>
            <a:spLocks noGrp="1"/>
          </p:cNvSpPr>
          <p:nvPr>
            <p:ph type="subTitle" idx="1"/>
          </p:nvPr>
        </p:nvSpPr>
        <p:spPr>
          <a:xfrm>
            <a:off x="560832" y="3446675"/>
            <a:ext cx="9144000" cy="560059"/>
          </a:xfrm>
          <a:prstGeom prst="rect">
            <a:avLst/>
          </a:prstGeom>
        </p:spPr>
        <p:txBody>
          <a:bodyPr anchor="t"/>
          <a:lstStyle>
            <a:lvl1pPr marL="0" indent="0" algn="l">
              <a:lnSpc>
                <a:spcPct val="100000"/>
              </a:lnSpc>
              <a:spcBef>
                <a:spcPts val="1000"/>
              </a:spcBef>
              <a:spcAft>
                <a:spcPts val="0"/>
              </a:spcAft>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8" name="Text Placeholder 5">
            <a:extLst>
              <a:ext uri="{FF2B5EF4-FFF2-40B4-BE49-F238E27FC236}">
                <a16:creationId xmlns:a16="http://schemas.microsoft.com/office/drawing/2014/main" xmlns="" id="{7A3D1CCA-73DE-0941-8F45-344E5CC6057F}"/>
              </a:ext>
            </a:extLst>
          </p:cNvPr>
          <p:cNvSpPr>
            <a:spLocks noGrp="1"/>
          </p:cNvSpPr>
          <p:nvPr>
            <p:ph type="body" sz="quarter" idx="20" hasCustomPrompt="1"/>
          </p:nvPr>
        </p:nvSpPr>
        <p:spPr>
          <a:xfrm>
            <a:off x="560834" y="4090988"/>
            <a:ext cx="4687887" cy="628650"/>
          </a:xfrm>
          <a:prstGeom prst="rect">
            <a:avLst/>
          </a:prstGeom>
        </p:spPr>
        <p:txBody>
          <a:bodyPr anchor="t" anchorCtr="0"/>
          <a:lstStyle>
            <a:lvl1pPr>
              <a:lnSpc>
                <a:spcPct val="100000"/>
              </a:lnSpc>
              <a:spcBef>
                <a:spcPts val="1000"/>
              </a:spcBef>
              <a:buFontTx/>
              <a:buNone/>
              <a:defRPr sz="1800"/>
            </a:lvl1pPr>
          </a:lstStyle>
          <a:p>
            <a:pPr lvl="0"/>
            <a:r>
              <a:rPr lang="en-US" dirty="0"/>
              <a:t>Click to edit date</a:t>
            </a:r>
          </a:p>
        </p:txBody>
      </p:sp>
      <p:sp>
        <p:nvSpPr>
          <p:cNvPr id="37" name="Footer Placeholder 4">
            <a:extLst>
              <a:ext uri="{FF2B5EF4-FFF2-40B4-BE49-F238E27FC236}">
                <a16:creationId xmlns:a16="http://schemas.microsoft.com/office/drawing/2014/main" xmlns="" id="{C55AACF5-EF00-CB42-823A-B94F99F731DB}"/>
              </a:ext>
            </a:extLst>
          </p:cNvPr>
          <p:cNvSpPr>
            <a:spLocks noGrp="1"/>
          </p:cNvSpPr>
          <p:nvPr>
            <p:ph type="ftr" sz="quarter" idx="3"/>
          </p:nvPr>
        </p:nvSpPr>
        <p:spPr>
          <a:xfrm>
            <a:off x="1645920" y="6217920"/>
            <a:ext cx="5120640" cy="182880"/>
          </a:xfrm>
          <a:prstGeom prst="rect">
            <a:avLst/>
          </a:prstGeom>
        </p:spPr>
        <p:txBody>
          <a:bodyPr vert="horz" lIns="0" tIns="0" rIns="0" bIns="0" rtlCol="0" anchor="ctr">
            <a:noAutofit/>
          </a:bodyPr>
          <a:lstStyle>
            <a:lvl1pPr algn="l">
              <a:defRPr sz="800" cap="all" baseline="0">
                <a:solidFill>
                  <a:schemeClr val="tx1"/>
                </a:solidFill>
              </a:defRPr>
            </a:lvl1pPr>
          </a:lstStyle>
          <a:p>
            <a:r>
              <a:rPr lang="en-US" dirty="0"/>
              <a:t>© 2022 THE MITRE CORPORATION. ALL RIGHTS RESERVED. FOR INTERNAL USE ONLY.</a:t>
            </a:r>
          </a:p>
        </p:txBody>
      </p:sp>
      <p:pic>
        <p:nvPicPr>
          <p:cNvPr id="10" name="Picture 9" descr="MITRE Logo MITRE Solving Problems For A Safer World">
            <a:extLst>
              <a:ext uri="{FF2B5EF4-FFF2-40B4-BE49-F238E27FC236}">
                <a16:creationId xmlns:a16="http://schemas.microsoft.com/office/drawing/2014/main" xmlns="" id="{EE35D647-412B-43F5-B738-2DBCD83BF2F6}"/>
              </a:ext>
              <a:ext uri="{C183D7F6-B498-43B3-948B-1728B52AA6E4}">
                <adec:decorative xmlns:adec="http://schemas.microsoft.com/office/drawing/2017/decorative" xmlns="" val="0"/>
              </a:ext>
            </a:extLst>
          </p:cNvPr>
          <p:cNvPicPr>
            <a:picLocks noChangeAspect="1"/>
          </p:cNvPicPr>
          <p:nvPr userDrawn="1"/>
        </p:nvPicPr>
        <p:blipFill>
          <a:blip r:embed="rId2"/>
          <a:stretch/>
        </p:blipFill>
        <p:spPr>
          <a:xfrm>
            <a:off x="9013152" y="6172200"/>
            <a:ext cx="2764612" cy="274320"/>
          </a:xfrm>
          <a:prstGeom prst="rect">
            <a:avLst/>
          </a:prstGeom>
        </p:spPr>
      </p:pic>
      <p:sp>
        <p:nvSpPr>
          <p:cNvPr id="11" name="Text Placeholder 29">
            <a:extLst>
              <a:ext uri="{FF2B5EF4-FFF2-40B4-BE49-F238E27FC236}">
                <a16:creationId xmlns:a16="http://schemas.microsoft.com/office/drawing/2014/main" xmlns="" id="{2B43BD34-27FE-427A-A283-6BD434AED49D}"/>
              </a:ext>
            </a:extLst>
          </p:cNvPr>
          <p:cNvSpPr>
            <a:spLocks noGrp="1"/>
          </p:cNvSpPr>
          <p:nvPr>
            <p:ph type="body" sz="quarter" idx="19" hasCustomPrompt="1"/>
          </p:nvPr>
        </p:nvSpPr>
        <p:spPr>
          <a:xfrm>
            <a:off x="545592" y="274485"/>
            <a:ext cx="8656320" cy="560059"/>
          </a:xfrm>
          <a:prstGeom prst="rect">
            <a:avLst/>
          </a:prstGeom>
        </p:spPr>
        <p:txBody>
          <a:bodyPr anchor="ctr"/>
          <a:lstStyle>
            <a:lvl1pPr marL="0" marR="0" indent="0" algn="l" defTabSz="914400" rtl="0" eaLnBrk="1" fontAlgn="auto" latinLnBrk="0" hangingPunct="1">
              <a:lnSpc>
                <a:spcPct val="100000"/>
              </a:lnSpc>
              <a:spcBef>
                <a:spcPts val="600"/>
              </a:spcBef>
              <a:spcAft>
                <a:spcPts val="600"/>
              </a:spcAft>
              <a:buClrTx/>
              <a:buSzTx/>
              <a:buFont typeface="Arial"/>
              <a:buNone/>
              <a:tabLst/>
              <a:defRPr sz="2800" b="1">
                <a:solidFill>
                  <a:srgbClr val="FFFC00"/>
                </a:solidFill>
              </a:defRPr>
            </a:lvl1pPr>
          </a:lstStyle>
          <a:p>
            <a:pPr marL="0" marR="0" lvl="0" indent="0" algn="l" defTabSz="914400" rtl="0" eaLnBrk="1" fontAlgn="auto" latinLnBrk="0" hangingPunct="1">
              <a:lnSpc>
                <a:spcPct val="100000"/>
              </a:lnSpc>
              <a:spcBef>
                <a:spcPts val="600"/>
              </a:spcBef>
              <a:spcAft>
                <a:spcPts val="600"/>
              </a:spcAft>
              <a:buClrTx/>
              <a:buSzTx/>
              <a:buFont typeface="Arial"/>
              <a:buNone/>
              <a:tabLst/>
              <a:defRPr/>
            </a:pPr>
            <a:r>
              <a:rPr lang="en-US" dirty="0"/>
              <a:t>Disclaimer: </a:t>
            </a:r>
            <a:r>
              <a:rPr lang="en-US" b="1" dirty="0"/>
              <a:t>Printing your PPT? Please use white PPT template options</a:t>
            </a:r>
            <a:r>
              <a:rPr lang="en-US" dirty="0"/>
              <a:t>.</a:t>
            </a:r>
            <a:endParaRPr kumimoji="0" lang="en-US" altLang="en-US" sz="2400" b="1" i="0" u="none" strike="noStrike" cap="none" normalizeH="0" baseline="0" dirty="0">
              <a:ln>
                <a:noFill/>
              </a:ln>
              <a:solidFill>
                <a:schemeClr val="accent2"/>
              </a:solidFill>
              <a:effectLst/>
              <a:latin typeface="Arial" panose="020B0604020202020204" pitchFamily="34" charset="0"/>
            </a:endParaRPr>
          </a:p>
        </p:txBody>
      </p:sp>
      <p:pic>
        <p:nvPicPr>
          <p:cNvPr id="5" name="Picture 4" descr="A picture containing text, sign&#10;&#10;Description automatically generated">
            <a:extLst>
              <a:ext uri="{FF2B5EF4-FFF2-40B4-BE49-F238E27FC236}">
                <a16:creationId xmlns:a16="http://schemas.microsoft.com/office/drawing/2014/main" xmlns="" id="{2B952B70-437C-462C-AD52-0F77143BF82F}"/>
              </a:ext>
            </a:extLst>
          </p:cNvPr>
          <p:cNvPicPr>
            <a:picLocks noChangeAspect="1"/>
          </p:cNvPicPr>
          <p:nvPr userDrawn="1"/>
        </p:nvPicPr>
        <p:blipFill>
          <a:blip r:embed="rId3"/>
          <a:stretch>
            <a:fillRect/>
          </a:stretch>
        </p:blipFill>
        <p:spPr>
          <a:xfrm>
            <a:off x="0" y="5303520"/>
            <a:ext cx="1554480" cy="1554480"/>
          </a:xfrm>
          <a:prstGeom prst="rect">
            <a:avLst/>
          </a:prstGeom>
        </p:spPr>
      </p:pic>
      <p:pic>
        <p:nvPicPr>
          <p:cNvPr id="9" name="Picture 8" descr="A black rectangle with a yellow background&#10;&#10;Description automatically generated with low confidence">
            <a:extLst>
              <a:ext uri="{FF2B5EF4-FFF2-40B4-BE49-F238E27FC236}">
                <a16:creationId xmlns:a16="http://schemas.microsoft.com/office/drawing/2014/main" xmlns="" id="{CF182546-D092-4007-AC8E-7DB855065E6E}"/>
              </a:ext>
            </a:extLst>
          </p:cNvPr>
          <p:cNvPicPr>
            <a:picLocks noChangeAspect="1"/>
          </p:cNvPicPr>
          <p:nvPr userDrawn="1"/>
        </p:nvPicPr>
        <p:blipFill>
          <a:blip r:embed="rId4"/>
          <a:stretch>
            <a:fillRect/>
          </a:stretch>
        </p:blipFill>
        <p:spPr>
          <a:xfrm>
            <a:off x="10637520" y="0"/>
            <a:ext cx="1554480" cy="1554480"/>
          </a:xfrm>
          <a:prstGeom prst="rect">
            <a:avLst/>
          </a:prstGeom>
        </p:spPr>
      </p:pic>
    </p:spTree>
    <p:extLst>
      <p:ext uri="{BB962C8B-B14F-4D97-AF65-F5344CB8AC3E}">
        <p14:creationId xmlns:p14="http://schemas.microsoft.com/office/powerpoint/2010/main" xmlns="" val="961973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_Navy">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lvl1pPr>
              <a:defRPr>
                <a:solidFill>
                  <a:schemeClr val="tx1"/>
                </a:solidFill>
              </a:defRPr>
            </a:lvl1pPr>
          </a:lstStyle>
          <a:p>
            <a:fld id="{2F2F552B-1952-B44E-8CAB-5705F0ACD2E2}" type="slidenum">
              <a:rPr lang="uk-UA" smtClean="0"/>
              <a:pPr/>
              <a:t>‹#›</a:t>
            </a:fld>
            <a:endParaRPr lang="uk-UA"/>
          </a:p>
        </p:txBody>
      </p:sp>
      <p:pic>
        <p:nvPicPr>
          <p:cNvPr id="4" name="Picture 3">
            <a:extLst>
              <a:ext uri="{FF2B5EF4-FFF2-40B4-BE49-F238E27FC236}">
                <a16:creationId xmlns:a16="http://schemas.microsoft.com/office/drawing/2014/main" xmlns="" id="{79F3A80F-4B09-474F-AC6A-0B559CF8FE7E}"/>
              </a:ext>
            </a:extLst>
          </p:cNvPr>
          <p:cNvPicPr>
            <a:picLocks/>
          </p:cNvPicPr>
          <p:nvPr userDrawn="1"/>
        </p:nvPicPr>
        <p:blipFill>
          <a:blip r:embed="rId2" cstate="email">
            <a:extLst>
              <a:ext uri="{28A0092B-C50C-407E-A947-70E740481C1C}">
                <a14:useLocalDpi xmlns:a14="http://schemas.microsoft.com/office/drawing/2010/main" xmlns=""/>
              </a:ext>
            </a:extLst>
          </a:blip>
          <a:stretch>
            <a:fillRect/>
          </a:stretch>
        </p:blipFill>
        <p:spPr>
          <a:xfrm>
            <a:off x="460374" y="6518444"/>
            <a:ext cx="557700" cy="154923"/>
          </a:xfrm>
          <a:prstGeom prst="rect">
            <a:avLst/>
          </a:prstGeom>
        </p:spPr>
      </p:pic>
    </p:spTree>
    <p:extLst>
      <p:ext uri="{BB962C8B-B14F-4D97-AF65-F5344CB8AC3E}">
        <p14:creationId xmlns:p14="http://schemas.microsoft.com/office/powerpoint/2010/main" xmlns="" val="1054196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05D499-8038-C642-91E0-FF7B8677CF19}" type="slidenum">
              <a:rPr lang="en-US" smtClean="0"/>
              <a:pPr/>
              <a:t>‹#›</a:t>
            </a:fld>
            <a:endParaRPr lang="en-US" dirty="0"/>
          </a:p>
        </p:txBody>
      </p:sp>
      <p:sp>
        <p:nvSpPr>
          <p:cNvPr id="6" name="Title 5">
            <a:extLst>
              <a:ext uri="{FF2B5EF4-FFF2-40B4-BE49-F238E27FC236}">
                <a16:creationId xmlns:a16="http://schemas.microsoft.com/office/drawing/2014/main" xmlns="" id="{5E359902-25D4-9B48-874E-E1A3C84CE6A5}"/>
              </a:ext>
            </a:extLst>
          </p:cNvPr>
          <p:cNvSpPr>
            <a:spLocks noGrp="1"/>
          </p:cNvSpPr>
          <p:nvPr>
            <p:ph type="title"/>
          </p:nvPr>
        </p:nvSpPr>
        <p:spPr/>
        <p:txBody>
          <a:bodyPr/>
          <a:lstStyle/>
          <a:p>
            <a:r>
              <a:rPr lang="en-US"/>
              <a:t>Click to edit Master title style</a:t>
            </a:r>
          </a:p>
        </p:txBody>
      </p:sp>
      <p:sp>
        <p:nvSpPr>
          <p:cNvPr id="8" name="Text Placeholder 2">
            <a:extLst>
              <a:ext uri="{FF2B5EF4-FFF2-40B4-BE49-F238E27FC236}">
                <a16:creationId xmlns:a16="http://schemas.microsoft.com/office/drawing/2014/main" xmlns="" id="{33A5970E-9FBC-F54F-8BB2-5D3D3E7F8656}"/>
              </a:ext>
            </a:extLst>
          </p:cNvPr>
          <p:cNvSpPr>
            <a:spLocks noGrp="1"/>
          </p:cNvSpPr>
          <p:nvPr>
            <p:ph idx="1"/>
          </p:nvPr>
        </p:nvSpPr>
        <p:spPr>
          <a:xfrm>
            <a:off x="847573" y="1771311"/>
            <a:ext cx="10515600" cy="45372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28637967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152918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ue 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3106E9DB-266A-DC4C-81FD-63DDDAA346DC}"/>
              </a:ext>
            </a:extLst>
          </p:cNvPr>
          <p:cNvSpPr>
            <a:spLocks noGrp="1"/>
          </p:cNvSpPr>
          <p:nvPr>
            <p:ph type="sldNum" sz="quarter" idx="12"/>
          </p:nvPr>
        </p:nvSpPr>
        <p:spPr>
          <a:xfrm>
            <a:off x="11155681" y="6400800"/>
            <a:ext cx="622739" cy="182880"/>
          </a:xfrm>
        </p:spPr>
        <p:txBody>
          <a:bodyPr/>
          <a:lstStyle/>
          <a:p>
            <a:fld id="{BECF63ED-5365-0347-943C-46237B9951C9}" type="slidenum">
              <a:rPr lang="en-US" smtClean="0"/>
              <a:pPr/>
              <a:t>‹#›</a:t>
            </a:fld>
            <a:endParaRPr lang="en-US" dirty="0"/>
          </a:p>
        </p:txBody>
      </p:sp>
      <p:sp>
        <p:nvSpPr>
          <p:cNvPr id="2" name="Title 1">
            <a:extLst>
              <a:ext uri="{FF2B5EF4-FFF2-40B4-BE49-F238E27FC236}">
                <a16:creationId xmlns:a16="http://schemas.microsoft.com/office/drawing/2014/main" xmlns="" id="{C130FE17-69E8-9440-A7AF-AC1659EDF6B9}"/>
              </a:ext>
            </a:extLst>
          </p:cNvPr>
          <p:cNvSpPr>
            <a:spLocks noGrp="1"/>
          </p:cNvSpPr>
          <p:nvPr>
            <p:ph type="title"/>
          </p:nvPr>
        </p:nvSpPr>
        <p:spPr/>
        <p:txBody>
          <a:bodyPr anchor="b"/>
          <a:lstStyle/>
          <a:p>
            <a:r>
              <a:rPr lang="en-US"/>
              <a:t>Click to edit Master title style</a:t>
            </a:r>
            <a:endParaRPr lang="en-US" dirty="0"/>
          </a:p>
        </p:txBody>
      </p:sp>
      <p:sp>
        <p:nvSpPr>
          <p:cNvPr id="9" name="Content Placeholder 8">
            <a:extLst>
              <a:ext uri="{FF2B5EF4-FFF2-40B4-BE49-F238E27FC236}">
                <a16:creationId xmlns:a16="http://schemas.microsoft.com/office/drawing/2014/main" xmlns="" id="{083045F3-7F02-B748-858E-C187C9C40B54}"/>
              </a:ext>
            </a:extLst>
          </p:cNvPr>
          <p:cNvSpPr>
            <a:spLocks noGrp="1"/>
          </p:cNvSpPr>
          <p:nvPr>
            <p:ph sz="quarter" idx="13" hasCustomPrompt="1"/>
          </p:nvPr>
        </p:nvSpPr>
        <p:spPr>
          <a:xfrm>
            <a:off x="426720" y="1371600"/>
            <a:ext cx="11338560" cy="4572000"/>
          </a:xfrm>
        </p:spPr>
        <p:txBody>
          <a:bodyPr/>
          <a:lstStyle>
            <a:lvl3pPr marL="228600" indent="-228600">
              <a:lnSpc>
                <a:spcPct val="100000"/>
              </a:lnSpc>
              <a:spcBef>
                <a:spcPts val="1000"/>
              </a:spcBef>
              <a:spcAft>
                <a:spcPts val="0"/>
              </a:spcAft>
              <a:defRPr sz="2400"/>
            </a:lvl3pPr>
            <a:lvl4pPr marL="466725" indent="-228600">
              <a:lnSpc>
                <a:spcPct val="100000"/>
              </a:lnSpc>
              <a:spcBef>
                <a:spcPts val="1000"/>
              </a:spcBef>
              <a:spcAft>
                <a:spcPts val="0"/>
              </a:spcAft>
              <a:defRPr sz="2000"/>
            </a:lvl4pPr>
            <a:lvl5pPr marL="690563" indent="-228600">
              <a:lnSpc>
                <a:spcPct val="100000"/>
              </a:lnSpc>
              <a:spcBef>
                <a:spcPts val="1000"/>
              </a:spcBef>
              <a:spcAft>
                <a:spcPts val="0"/>
              </a:spcAft>
              <a:defRPr sz="1800"/>
            </a:lvl5pPr>
            <a:lvl6pPr marL="914400" indent="-228600">
              <a:lnSpc>
                <a:spcPct val="100000"/>
              </a:lnSpc>
              <a:spcBef>
                <a:spcPts val="1000"/>
              </a:spcBef>
              <a:spcAft>
                <a:spcPts val="0"/>
              </a:spcAft>
              <a:buFont typeface="Wingdings" panose="05000000000000000000" pitchFamily="2" charset="2"/>
              <a:buChar char="§"/>
              <a:defRPr sz="1600"/>
            </a:lvl6pPr>
            <a:lvl7pPr marL="1138238" indent="-228600">
              <a:lnSpc>
                <a:spcPct val="100000"/>
              </a:lnSpc>
              <a:spcBef>
                <a:spcPts val="1000"/>
              </a:spcBef>
              <a:spcAft>
                <a:spcPts val="0"/>
              </a:spcAft>
              <a:defRPr sz="1400"/>
            </a:lvl7pPr>
          </a:lstStyle>
          <a:p>
            <a:pPr lvl="2"/>
            <a:r>
              <a:rPr lang="en-US" dirty="0"/>
              <a:t>First level</a:t>
            </a:r>
          </a:p>
          <a:p>
            <a:pPr lvl="3"/>
            <a:r>
              <a:rPr lang="en-US" dirty="0"/>
              <a:t>Second level</a:t>
            </a:r>
          </a:p>
          <a:p>
            <a:pPr lvl="4"/>
            <a:r>
              <a:rPr lang="en-US" dirty="0"/>
              <a:t>Third level</a:t>
            </a:r>
          </a:p>
          <a:p>
            <a:pPr lvl="5"/>
            <a:r>
              <a:rPr lang="en-US" dirty="0"/>
              <a:t>Fourth level</a:t>
            </a:r>
          </a:p>
          <a:p>
            <a:pPr lvl="6"/>
            <a:r>
              <a:rPr lang="en-US" dirty="0"/>
              <a:t>Fifth level</a:t>
            </a:r>
          </a:p>
        </p:txBody>
      </p:sp>
      <p:sp>
        <p:nvSpPr>
          <p:cNvPr id="16" name="Footer Placeholder 4">
            <a:extLst>
              <a:ext uri="{FF2B5EF4-FFF2-40B4-BE49-F238E27FC236}">
                <a16:creationId xmlns:a16="http://schemas.microsoft.com/office/drawing/2014/main" xmlns="" id="{234E3CA2-6739-474E-8D82-5BED10A03FAB}"/>
              </a:ext>
            </a:extLst>
          </p:cNvPr>
          <p:cNvSpPr>
            <a:spLocks noGrp="1"/>
          </p:cNvSpPr>
          <p:nvPr>
            <p:ph type="ftr" sz="quarter" idx="3"/>
          </p:nvPr>
        </p:nvSpPr>
        <p:spPr>
          <a:xfrm>
            <a:off x="1687368" y="6400800"/>
            <a:ext cx="8817264" cy="182880"/>
          </a:xfrm>
          <a:prstGeom prst="rect">
            <a:avLst/>
          </a:prstGeom>
        </p:spPr>
        <p:txBody>
          <a:bodyPr vert="horz" lIns="0" tIns="0" rIns="0" bIns="0" rtlCol="0" anchor="ctr">
            <a:noAutofit/>
          </a:bodyPr>
          <a:lstStyle>
            <a:lvl1pPr algn="ctr">
              <a:defRPr sz="800" cap="all" baseline="0">
                <a:solidFill>
                  <a:schemeClr val="tx1"/>
                </a:solidFill>
              </a:defRPr>
            </a:lvl1pPr>
          </a:lstStyle>
          <a:p>
            <a:r>
              <a:rPr lang="en-US" dirty="0"/>
              <a:t>© 2022 THE MITRE CORPORATION. ALL RIGHTS RESERVED. FOR INTERNAL USE ONLY.</a:t>
            </a:r>
          </a:p>
        </p:txBody>
      </p:sp>
      <p:pic>
        <p:nvPicPr>
          <p:cNvPr id="4" name="Picture 3" descr="MITRE Logo MITRE">
            <a:extLst>
              <a:ext uri="{FF2B5EF4-FFF2-40B4-BE49-F238E27FC236}">
                <a16:creationId xmlns:a16="http://schemas.microsoft.com/office/drawing/2014/main" xmlns="" id="{62496D60-6A52-48ED-A36D-59816AB37F3E}"/>
              </a:ext>
            </a:extLst>
          </p:cNvPr>
          <p:cNvPicPr>
            <a:picLocks noChangeAspect="1"/>
          </p:cNvPicPr>
          <p:nvPr userDrawn="1"/>
        </p:nvPicPr>
        <p:blipFill>
          <a:blip r:embed="rId2"/>
          <a:stretch>
            <a:fillRect/>
          </a:stretch>
        </p:blipFill>
        <p:spPr>
          <a:xfrm>
            <a:off x="429768" y="6327648"/>
            <a:ext cx="649678" cy="182880"/>
          </a:xfrm>
          <a:prstGeom prst="rect">
            <a:avLst/>
          </a:prstGeom>
        </p:spPr>
      </p:pic>
    </p:spTree>
    <p:extLst>
      <p:ext uri="{BB962C8B-B14F-4D97-AF65-F5344CB8AC3E}">
        <p14:creationId xmlns:p14="http://schemas.microsoft.com/office/powerpoint/2010/main" xmlns="" val="470609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Section Divid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CBE4727B-F77C-0F4F-B8FC-A3CB54F7C373}"/>
              </a:ext>
            </a:extLst>
          </p:cNvPr>
          <p:cNvSpPr>
            <a:spLocks noGrp="1"/>
          </p:cNvSpPr>
          <p:nvPr>
            <p:ph type="sldNum" sz="quarter" idx="12"/>
          </p:nvPr>
        </p:nvSpPr>
        <p:spPr>
          <a:xfrm>
            <a:off x="11155681" y="6400800"/>
            <a:ext cx="622739" cy="182880"/>
          </a:xfrm>
        </p:spPr>
        <p:txBody>
          <a:bodyPr/>
          <a:lstStyle/>
          <a:p>
            <a:fld id="{BECF63ED-5365-0347-943C-46237B9951C9}" type="slidenum">
              <a:rPr lang="en-US" smtClean="0"/>
              <a:pPr/>
              <a:t>‹#›</a:t>
            </a:fld>
            <a:endParaRPr lang="en-US" dirty="0"/>
          </a:p>
        </p:txBody>
      </p:sp>
      <p:sp>
        <p:nvSpPr>
          <p:cNvPr id="2" name="Title 1">
            <a:extLst>
              <a:ext uri="{FF2B5EF4-FFF2-40B4-BE49-F238E27FC236}">
                <a16:creationId xmlns:a16="http://schemas.microsoft.com/office/drawing/2014/main" xmlns="" id="{AF07BA89-147B-D544-859D-FE2871473492}"/>
              </a:ext>
            </a:extLst>
          </p:cNvPr>
          <p:cNvSpPr>
            <a:spLocks noGrp="1"/>
          </p:cNvSpPr>
          <p:nvPr>
            <p:ph type="title" hasCustomPrompt="1"/>
          </p:nvPr>
        </p:nvSpPr>
        <p:spPr>
          <a:xfrm>
            <a:off x="426720" y="2926080"/>
            <a:ext cx="10515600" cy="840230"/>
          </a:xfrm>
        </p:spPr>
        <p:txBody>
          <a:bodyPr anchor="ctr">
            <a:noAutofit/>
          </a:bodyPr>
          <a:lstStyle>
            <a:lvl1pPr>
              <a:lnSpc>
                <a:spcPct val="100000"/>
              </a:lnSpc>
              <a:spcBef>
                <a:spcPts val="1000"/>
              </a:spcBef>
              <a:defRPr sz="3600"/>
            </a:lvl1pPr>
          </a:lstStyle>
          <a:p>
            <a:r>
              <a:rPr lang="en-US" dirty="0"/>
              <a:t>Section Title</a:t>
            </a:r>
          </a:p>
        </p:txBody>
      </p:sp>
      <p:sp>
        <p:nvSpPr>
          <p:cNvPr id="12" name="Footer Placeholder 4">
            <a:extLst>
              <a:ext uri="{FF2B5EF4-FFF2-40B4-BE49-F238E27FC236}">
                <a16:creationId xmlns:a16="http://schemas.microsoft.com/office/drawing/2014/main" xmlns="" id="{F80D2814-8536-D34E-9A51-F250DEB4F82C}"/>
              </a:ext>
            </a:extLst>
          </p:cNvPr>
          <p:cNvSpPr>
            <a:spLocks noGrp="1"/>
          </p:cNvSpPr>
          <p:nvPr>
            <p:ph type="ftr" sz="quarter" idx="3"/>
          </p:nvPr>
        </p:nvSpPr>
        <p:spPr>
          <a:xfrm>
            <a:off x="1687368" y="6400800"/>
            <a:ext cx="8817264" cy="182880"/>
          </a:xfrm>
          <a:prstGeom prst="rect">
            <a:avLst/>
          </a:prstGeom>
        </p:spPr>
        <p:txBody>
          <a:bodyPr vert="horz" lIns="0" tIns="0" rIns="0" bIns="0" rtlCol="0" anchor="ctr">
            <a:noAutofit/>
          </a:bodyPr>
          <a:lstStyle>
            <a:lvl1pPr algn="ctr">
              <a:defRPr sz="800" cap="all" baseline="0">
                <a:solidFill>
                  <a:schemeClr val="tx1"/>
                </a:solidFill>
              </a:defRPr>
            </a:lvl1pPr>
          </a:lstStyle>
          <a:p>
            <a:r>
              <a:rPr lang="en-US" dirty="0"/>
              <a:t>© 2022 THE MITRE CORPORATION. ALL RIGHTS RESERVED. FOR INTERNAL USE ONLY.</a:t>
            </a:r>
          </a:p>
        </p:txBody>
      </p:sp>
      <p:pic>
        <p:nvPicPr>
          <p:cNvPr id="7" name="Picture 6" descr="MITRE Logo MITRE">
            <a:extLst>
              <a:ext uri="{FF2B5EF4-FFF2-40B4-BE49-F238E27FC236}">
                <a16:creationId xmlns:a16="http://schemas.microsoft.com/office/drawing/2014/main" xmlns="" id="{CB7C18C8-DB61-4BC6-8ECE-0A8290898980}"/>
              </a:ext>
            </a:extLst>
          </p:cNvPr>
          <p:cNvPicPr>
            <a:picLocks noChangeAspect="1"/>
          </p:cNvPicPr>
          <p:nvPr userDrawn="1"/>
        </p:nvPicPr>
        <p:blipFill>
          <a:blip r:embed="rId2"/>
          <a:stretch>
            <a:fillRect/>
          </a:stretch>
        </p:blipFill>
        <p:spPr>
          <a:xfrm>
            <a:off x="429768" y="6327648"/>
            <a:ext cx="649678" cy="182880"/>
          </a:xfrm>
          <a:prstGeom prst="rect">
            <a:avLst/>
          </a:prstGeom>
        </p:spPr>
      </p:pic>
    </p:spTree>
    <p:extLst>
      <p:ext uri="{BB962C8B-B14F-4D97-AF65-F5344CB8AC3E}">
        <p14:creationId xmlns:p14="http://schemas.microsoft.com/office/powerpoint/2010/main" xmlns="" val="3265864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ue 3 Images with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xmlns="" id="{3B295A26-5C6D-EC41-9CCE-45E62FA8475E}"/>
              </a:ext>
            </a:extLst>
          </p:cNvPr>
          <p:cNvSpPr>
            <a:spLocks noGrp="1"/>
          </p:cNvSpPr>
          <p:nvPr>
            <p:ph type="sldNum" sz="quarter" idx="12"/>
          </p:nvPr>
        </p:nvSpPr>
        <p:spPr>
          <a:xfrm>
            <a:off x="11155681" y="6400800"/>
            <a:ext cx="622739" cy="182880"/>
          </a:xfrm>
        </p:spPr>
        <p:txBody>
          <a:bodyPr/>
          <a:lstStyle/>
          <a:p>
            <a:fld id="{BECF63ED-5365-0347-943C-46237B9951C9}" type="slidenum">
              <a:rPr lang="en-US" smtClean="0"/>
              <a:pPr/>
              <a:t>‹#›</a:t>
            </a:fld>
            <a:endParaRPr lang="en-US" dirty="0"/>
          </a:p>
        </p:txBody>
      </p:sp>
      <p:sp>
        <p:nvSpPr>
          <p:cNvPr id="2" name="Title 1">
            <a:extLst>
              <a:ext uri="{FF2B5EF4-FFF2-40B4-BE49-F238E27FC236}">
                <a16:creationId xmlns:a16="http://schemas.microsoft.com/office/drawing/2014/main" xmlns="" id="{3A306AFF-6AE6-2148-8EFD-0A0D75106073}"/>
              </a:ext>
            </a:extLst>
          </p:cNvPr>
          <p:cNvSpPr>
            <a:spLocks noGrp="1"/>
          </p:cNvSpPr>
          <p:nvPr>
            <p:ph type="title"/>
          </p:nvPr>
        </p:nvSpPr>
        <p:spPr/>
        <p:txBody>
          <a:bodyPr anchor="b"/>
          <a:lstStyle/>
          <a:p>
            <a:r>
              <a:rPr lang="en-US"/>
              <a:t>Click to edit Master title style</a:t>
            </a:r>
            <a:endParaRPr lang="en-US" dirty="0"/>
          </a:p>
        </p:txBody>
      </p:sp>
      <p:sp>
        <p:nvSpPr>
          <p:cNvPr id="8" name="Picture Placeholder 7">
            <a:extLst>
              <a:ext uri="{FF2B5EF4-FFF2-40B4-BE49-F238E27FC236}">
                <a16:creationId xmlns:a16="http://schemas.microsoft.com/office/drawing/2014/main" xmlns="" id="{115A1935-EBF2-EE49-BBE2-D24AFDB53F6C}"/>
              </a:ext>
            </a:extLst>
          </p:cNvPr>
          <p:cNvSpPr>
            <a:spLocks noGrp="1"/>
          </p:cNvSpPr>
          <p:nvPr>
            <p:ph type="pic" sz="quarter" idx="13" hasCustomPrompt="1"/>
          </p:nvPr>
        </p:nvSpPr>
        <p:spPr>
          <a:xfrm>
            <a:off x="429768" y="1550206"/>
            <a:ext cx="3429000" cy="2286000"/>
          </a:xfrm>
          <a:prstGeom prst="rect">
            <a:avLst/>
          </a:prstGeom>
          <a:solidFill>
            <a:schemeClr val="bg1">
              <a:lumMod val="90000"/>
              <a:lumOff val="10000"/>
            </a:schemeClr>
          </a:solidFill>
        </p:spPr>
        <p:txBody>
          <a:bodyPr>
            <a:noAutofit/>
          </a:bodyPr>
          <a:lstStyle>
            <a:lvl1pPr marL="0" indent="0" algn="ctr">
              <a:buFontTx/>
              <a:buNone/>
              <a:defRPr sz="1200" b="0"/>
            </a:lvl1pPr>
          </a:lstStyle>
          <a:p>
            <a:r>
              <a:rPr lang="en-US" dirty="0"/>
              <a:t>Drag photo to placeholder or click on icon to place photo from file.</a:t>
            </a:r>
          </a:p>
        </p:txBody>
      </p:sp>
      <p:sp>
        <p:nvSpPr>
          <p:cNvPr id="13" name="Text Placeholder 12">
            <a:extLst>
              <a:ext uri="{FF2B5EF4-FFF2-40B4-BE49-F238E27FC236}">
                <a16:creationId xmlns:a16="http://schemas.microsoft.com/office/drawing/2014/main" xmlns="" id="{5934B615-5089-6946-81B9-FEB564842928}"/>
              </a:ext>
            </a:extLst>
          </p:cNvPr>
          <p:cNvSpPr>
            <a:spLocks noGrp="1"/>
          </p:cNvSpPr>
          <p:nvPr>
            <p:ph type="body" sz="quarter" idx="16"/>
          </p:nvPr>
        </p:nvSpPr>
        <p:spPr>
          <a:xfrm>
            <a:off x="429768" y="4001580"/>
            <a:ext cx="3429000" cy="548640"/>
          </a:xfrm>
          <a:prstGeom prst="rect">
            <a:avLst/>
          </a:prstGeom>
        </p:spPr>
        <p:txBody>
          <a:bodyPr anchor="ctr"/>
          <a:lstStyle>
            <a:lvl1pPr marL="0" indent="0" algn="ct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6" name="Text Placeholder 12">
            <a:extLst>
              <a:ext uri="{FF2B5EF4-FFF2-40B4-BE49-F238E27FC236}">
                <a16:creationId xmlns:a16="http://schemas.microsoft.com/office/drawing/2014/main" xmlns="" id="{9F16AD19-C929-F44A-BFE7-11AC7698C339}"/>
              </a:ext>
            </a:extLst>
          </p:cNvPr>
          <p:cNvSpPr>
            <a:spLocks noGrp="1"/>
          </p:cNvSpPr>
          <p:nvPr>
            <p:ph type="body" sz="quarter" idx="19"/>
          </p:nvPr>
        </p:nvSpPr>
        <p:spPr>
          <a:xfrm>
            <a:off x="429768" y="4612675"/>
            <a:ext cx="3429000" cy="1463040"/>
          </a:xfrm>
          <a:prstGeom prst="rect">
            <a:avLst/>
          </a:prstGeom>
        </p:spPr>
        <p:txBody>
          <a:bodyPr lIns="45720" rIns="45720"/>
          <a:lstStyle>
            <a:lvl1pPr marL="0" indent="0" algn="ctr">
              <a:buFontTx/>
              <a:buNone/>
              <a:defRPr sz="2000" b="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1" name="Picture Placeholder 7">
            <a:extLst>
              <a:ext uri="{FF2B5EF4-FFF2-40B4-BE49-F238E27FC236}">
                <a16:creationId xmlns:a16="http://schemas.microsoft.com/office/drawing/2014/main" xmlns="" id="{6663AFA1-4018-124B-B57A-CD0B7B430A48}"/>
              </a:ext>
            </a:extLst>
          </p:cNvPr>
          <p:cNvSpPr>
            <a:spLocks noGrp="1"/>
          </p:cNvSpPr>
          <p:nvPr>
            <p:ph type="pic" sz="quarter" idx="15" hasCustomPrompt="1"/>
          </p:nvPr>
        </p:nvSpPr>
        <p:spPr>
          <a:xfrm>
            <a:off x="4381500" y="1550206"/>
            <a:ext cx="3429000" cy="2286000"/>
          </a:xfrm>
          <a:prstGeom prst="rect">
            <a:avLst/>
          </a:prstGeom>
          <a:solidFill>
            <a:schemeClr val="bg1">
              <a:lumMod val="90000"/>
              <a:lumOff val="10000"/>
            </a:schemeClr>
          </a:solidFill>
        </p:spPr>
        <p:txBody>
          <a:bodyPr>
            <a:noAutofit/>
          </a:bodyPr>
          <a:lstStyle>
            <a:lvl1pPr marL="0" indent="0" algn="ctr">
              <a:buFontTx/>
              <a:buNone/>
              <a:defRPr sz="1200" b="0"/>
            </a:lvl1pPr>
          </a:lstStyle>
          <a:p>
            <a:r>
              <a:rPr lang="en-US" dirty="0"/>
              <a:t>Drag photo to placeholder or click on icon to place photo from file.</a:t>
            </a:r>
          </a:p>
        </p:txBody>
      </p:sp>
      <p:sp>
        <p:nvSpPr>
          <p:cNvPr id="14" name="Text Placeholder 12">
            <a:extLst>
              <a:ext uri="{FF2B5EF4-FFF2-40B4-BE49-F238E27FC236}">
                <a16:creationId xmlns:a16="http://schemas.microsoft.com/office/drawing/2014/main" xmlns="" id="{B67DA3E1-D040-1944-85D2-003542FF29BF}"/>
              </a:ext>
            </a:extLst>
          </p:cNvPr>
          <p:cNvSpPr>
            <a:spLocks noGrp="1"/>
          </p:cNvSpPr>
          <p:nvPr>
            <p:ph type="body" sz="quarter" idx="17"/>
          </p:nvPr>
        </p:nvSpPr>
        <p:spPr>
          <a:xfrm>
            <a:off x="4381500" y="4001580"/>
            <a:ext cx="3429000" cy="548640"/>
          </a:xfrm>
          <a:prstGeom prst="rect">
            <a:avLst/>
          </a:prstGeom>
        </p:spPr>
        <p:txBody>
          <a:bodyPr anchor="ctr"/>
          <a:lstStyle>
            <a:lvl1pPr marL="0" indent="0" algn="ct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8" name="Text Placeholder 12">
            <a:extLst>
              <a:ext uri="{FF2B5EF4-FFF2-40B4-BE49-F238E27FC236}">
                <a16:creationId xmlns:a16="http://schemas.microsoft.com/office/drawing/2014/main" xmlns="" id="{7F18B598-C082-C74A-9346-8C633AA97C5F}"/>
              </a:ext>
            </a:extLst>
          </p:cNvPr>
          <p:cNvSpPr>
            <a:spLocks noGrp="1"/>
          </p:cNvSpPr>
          <p:nvPr>
            <p:ph type="body" sz="quarter" idx="21"/>
          </p:nvPr>
        </p:nvSpPr>
        <p:spPr>
          <a:xfrm>
            <a:off x="4375983" y="4612675"/>
            <a:ext cx="3429000" cy="1463040"/>
          </a:xfrm>
          <a:prstGeom prst="rect">
            <a:avLst/>
          </a:prstGeom>
        </p:spPr>
        <p:txBody>
          <a:bodyPr lIns="45720" rIns="45720"/>
          <a:lstStyle>
            <a:lvl1pPr marL="0" indent="0" algn="ctr">
              <a:buFontTx/>
              <a:buNone/>
              <a:defRPr sz="2000" b="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0" name="Picture Placeholder 7">
            <a:extLst>
              <a:ext uri="{FF2B5EF4-FFF2-40B4-BE49-F238E27FC236}">
                <a16:creationId xmlns:a16="http://schemas.microsoft.com/office/drawing/2014/main" xmlns="" id="{79A67101-E2AC-154F-B4BD-7A37C1BAD188}"/>
              </a:ext>
            </a:extLst>
          </p:cNvPr>
          <p:cNvSpPr>
            <a:spLocks noGrp="1"/>
          </p:cNvSpPr>
          <p:nvPr>
            <p:ph type="pic" sz="quarter" idx="14" hasCustomPrompt="1"/>
          </p:nvPr>
        </p:nvSpPr>
        <p:spPr>
          <a:xfrm>
            <a:off x="8349419" y="1550206"/>
            <a:ext cx="3429000" cy="2286000"/>
          </a:xfrm>
          <a:prstGeom prst="rect">
            <a:avLst/>
          </a:prstGeom>
          <a:solidFill>
            <a:schemeClr val="bg1">
              <a:lumMod val="90000"/>
              <a:lumOff val="10000"/>
            </a:schemeClr>
          </a:solidFill>
        </p:spPr>
        <p:txBody>
          <a:bodyPr>
            <a:noAutofit/>
          </a:bodyPr>
          <a:lstStyle>
            <a:lvl1pPr marL="0" indent="0" algn="ctr">
              <a:buFontTx/>
              <a:buNone/>
              <a:defRPr sz="1200" b="0"/>
            </a:lvl1pPr>
          </a:lstStyle>
          <a:p>
            <a:r>
              <a:rPr lang="en-US" dirty="0"/>
              <a:t>Drag photo to placeholder or click on icon to place photo from file.</a:t>
            </a:r>
          </a:p>
        </p:txBody>
      </p:sp>
      <p:sp>
        <p:nvSpPr>
          <p:cNvPr id="15" name="Text Placeholder 12">
            <a:extLst>
              <a:ext uri="{FF2B5EF4-FFF2-40B4-BE49-F238E27FC236}">
                <a16:creationId xmlns:a16="http://schemas.microsoft.com/office/drawing/2014/main" xmlns="" id="{1AA0E67A-35A8-1447-A809-38A53767F2F5}"/>
              </a:ext>
            </a:extLst>
          </p:cNvPr>
          <p:cNvSpPr>
            <a:spLocks noGrp="1"/>
          </p:cNvSpPr>
          <p:nvPr>
            <p:ph type="body" sz="quarter" idx="18"/>
          </p:nvPr>
        </p:nvSpPr>
        <p:spPr>
          <a:xfrm>
            <a:off x="8349419" y="4001580"/>
            <a:ext cx="3429000" cy="548640"/>
          </a:xfrm>
          <a:prstGeom prst="rect">
            <a:avLst/>
          </a:prstGeom>
        </p:spPr>
        <p:txBody>
          <a:bodyPr anchor="ctr"/>
          <a:lstStyle>
            <a:lvl1pPr marL="0" indent="0" algn="ct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7" name="Text Placeholder 12">
            <a:extLst>
              <a:ext uri="{FF2B5EF4-FFF2-40B4-BE49-F238E27FC236}">
                <a16:creationId xmlns:a16="http://schemas.microsoft.com/office/drawing/2014/main" xmlns="" id="{C2053C98-4C01-2E4B-AF37-0560723F3D74}"/>
              </a:ext>
            </a:extLst>
          </p:cNvPr>
          <p:cNvSpPr>
            <a:spLocks noGrp="1"/>
          </p:cNvSpPr>
          <p:nvPr>
            <p:ph type="body" sz="quarter" idx="20"/>
          </p:nvPr>
        </p:nvSpPr>
        <p:spPr>
          <a:xfrm>
            <a:off x="8343900" y="4612675"/>
            <a:ext cx="3429000" cy="1463040"/>
          </a:xfrm>
          <a:prstGeom prst="rect">
            <a:avLst/>
          </a:prstGeom>
        </p:spPr>
        <p:txBody>
          <a:bodyPr lIns="45720" rIns="45720"/>
          <a:lstStyle>
            <a:lvl1pPr marL="0" indent="0" algn="ctr">
              <a:buFontTx/>
              <a:buNone/>
              <a:defRPr sz="2000" b="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26" name="Footer Placeholder 4">
            <a:extLst>
              <a:ext uri="{FF2B5EF4-FFF2-40B4-BE49-F238E27FC236}">
                <a16:creationId xmlns:a16="http://schemas.microsoft.com/office/drawing/2014/main" xmlns="" id="{3051A866-DE6C-844B-BBB6-8FAE73A09746}"/>
              </a:ext>
            </a:extLst>
          </p:cNvPr>
          <p:cNvSpPr>
            <a:spLocks noGrp="1"/>
          </p:cNvSpPr>
          <p:nvPr>
            <p:ph type="ftr" sz="quarter" idx="3"/>
          </p:nvPr>
        </p:nvSpPr>
        <p:spPr>
          <a:xfrm>
            <a:off x="1687368" y="6400800"/>
            <a:ext cx="8817264" cy="182880"/>
          </a:xfrm>
          <a:prstGeom prst="rect">
            <a:avLst/>
          </a:prstGeom>
        </p:spPr>
        <p:txBody>
          <a:bodyPr vert="horz" lIns="0" tIns="0" rIns="0" bIns="0" rtlCol="0" anchor="ctr">
            <a:noAutofit/>
          </a:bodyPr>
          <a:lstStyle>
            <a:lvl1pPr algn="ctr">
              <a:defRPr sz="800" cap="all" baseline="0">
                <a:solidFill>
                  <a:schemeClr val="tx1"/>
                </a:solidFill>
              </a:defRPr>
            </a:lvl1pPr>
          </a:lstStyle>
          <a:p>
            <a:r>
              <a:rPr lang="en-US" dirty="0"/>
              <a:t>© 2022 THE MITRE CORPORATION. ALL RIGHTS RESERVED. FOR INTERNAL USE ONLY.</a:t>
            </a:r>
          </a:p>
        </p:txBody>
      </p:sp>
      <p:pic>
        <p:nvPicPr>
          <p:cNvPr id="20" name="Picture 19" descr="MITRE Logo MITRE">
            <a:extLst>
              <a:ext uri="{FF2B5EF4-FFF2-40B4-BE49-F238E27FC236}">
                <a16:creationId xmlns:a16="http://schemas.microsoft.com/office/drawing/2014/main" xmlns="" id="{EE91E640-6B77-4909-B48E-5B059D96CC3C}"/>
              </a:ext>
            </a:extLst>
          </p:cNvPr>
          <p:cNvPicPr>
            <a:picLocks noChangeAspect="1"/>
          </p:cNvPicPr>
          <p:nvPr userDrawn="1"/>
        </p:nvPicPr>
        <p:blipFill>
          <a:blip r:embed="rId2"/>
          <a:stretch>
            <a:fillRect/>
          </a:stretch>
        </p:blipFill>
        <p:spPr>
          <a:xfrm>
            <a:off x="429768" y="6327648"/>
            <a:ext cx="649678" cy="182880"/>
          </a:xfrm>
          <a:prstGeom prst="rect">
            <a:avLst/>
          </a:prstGeom>
        </p:spPr>
      </p:pic>
    </p:spTree>
    <p:extLst>
      <p:ext uri="{BB962C8B-B14F-4D97-AF65-F5344CB8AC3E}">
        <p14:creationId xmlns:p14="http://schemas.microsoft.com/office/powerpoint/2010/main" xmlns="" val="2435418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ue 4 Images with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xmlns="" id="{3B295A26-5C6D-EC41-9CCE-45E62FA8475E}"/>
              </a:ext>
            </a:extLst>
          </p:cNvPr>
          <p:cNvSpPr>
            <a:spLocks noGrp="1"/>
          </p:cNvSpPr>
          <p:nvPr>
            <p:ph type="sldNum" sz="quarter" idx="12"/>
          </p:nvPr>
        </p:nvSpPr>
        <p:spPr/>
        <p:txBody>
          <a:bodyPr/>
          <a:lstStyle/>
          <a:p>
            <a:fld id="{BECF63ED-5365-0347-943C-46237B9951C9}" type="slidenum">
              <a:rPr lang="en-US" smtClean="0"/>
              <a:pPr/>
              <a:t>‹#›</a:t>
            </a:fld>
            <a:endParaRPr lang="en-US" dirty="0"/>
          </a:p>
        </p:txBody>
      </p:sp>
      <p:sp>
        <p:nvSpPr>
          <p:cNvPr id="2" name="Title 1">
            <a:extLst>
              <a:ext uri="{FF2B5EF4-FFF2-40B4-BE49-F238E27FC236}">
                <a16:creationId xmlns:a16="http://schemas.microsoft.com/office/drawing/2014/main" xmlns="" id="{3A306AFF-6AE6-2148-8EFD-0A0D75106073}"/>
              </a:ext>
            </a:extLst>
          </p:cNvPr>
          <p:cNvSpPr>
            <a:spLocks noGrp="1"/>
          </p:cNvSpPr>
          <p:nvPr>
            <p:ph type="title"/>
          </p:nvPr>
        </p:nvSpPr>
        <p:spPr/>
        <p:txBody>
          <a:bodyPr anchor="b"/>
          <a:lstStyle/>
          <a:p>
            <a:r>
              <a:rPr lang="en-US"/>
              <a:t>Click to edit Master title style</a:t>
            </a:r>
            <a:endParaRPr lang="en-US" dirty="0"/>
          </a:p>
        </p:txBody>
      </p:sp>
      <p:sp>
        <p:nvSpPr>
          <p:cNvPr id="8" name="Picture Placeholder 7">
            <a:extLst>
              <a:ext uri="{FF2B5EF4-FFF2-40B4-BE49-F238E27FC236}">
                <a16:creationId xmlns:a16="http://schemas.microsoft.com/office/drawing/2014/main" xmlns="" id="{115A1935-EBF2-EE49-BBE2-D24AFDB53F6C}"/>
              </a:ext>
            </a:extLst>
          </p:cNvPr>
          <p:cNvSpPr>
            <a:spLocks noGrp="1"/>
          </p:cNvSpPr>
          <p:nvPr>
            <p:ph type="pic" sz="quarter" idx="13" hasCustomPrompt="1"/>
          </p:nvPr>
        </p:nvSpPr>
        <p:spPr>
          <a:xfrm>
            <a:off x="720189" y="1626770"/>
            <a:ext cx="2008235" cy="1798173"/>
          </a:xfrm>
          <a:prstGeom prst="rect">
            <a:avLst/>
          </a:prstGeom>
          <a:solidFill>
            <a:schemeClr val="bg1">
              <a:lumMod val="90000"/>
              <a:lumOff val="10000"/>
            </a:schemeClr>
          </a:solidFill>
        </p:spPr>
        <p:txBody>
          <a:bodyPr>
            <a:noAutofit/>
          </a:bodyPr>
          <a:lstStyle>
            <a:lvl1pPr marL="0" indent="0" algn="ctr">
              <a:buFontTx/>
              <a:buNone/>
              <a:defRPr sz="1200" b="0"/>
            </a:lvl1pPr>
          </a:lstStyle>
          <a:p>
            <a:r>
              <a:rPr lang="en-US" dirty="0"/>
              <a:t>Drag photo to placeholder or click on icon to place photo from file.</a:t>
            </a:r>
          </a:p>
        </p:txBody>
      </p:sp>
      <p:sp>
        <p:nvSpPr>
          <p:cNvPr id="13" name="Text Placeholder 12">
            <a:extLst>
              <a:ext uri="{FF2B5EF4-FFF2-40B4-BE49-F238E27FC236}">
                <a16:creationId xmlns:a16="http://schemas.microsoft.com/office/drawing/2014/main" xmlns="" id="{5934B615-5089-6946-81B9-FEB564842928}"/>
              </a:ext>
            </a:extLst>
          </p:cNvPr>
          <p:cNvSpPr>
            <a:spLocks noGrp="1"/>
          </p:cNvSpPr>
          <p:nvPr>
            <p:ph type="body" sz="quarter" idx="16"/>
          </p:nvPr>
        </p:nvSpPr>
        <p:spPr>
          <a:xfrm>
            <a:off x="429768" y="3596482"/>
            <a:ext cx="2560320" cy="457200"/>
          </a:xfrm>
          <a:prstGeom prst="rect">
            <a:avLst/>
          </a:prstGeom>
        </p:spPr>
        <p:txBody>
          <a:bodyPr/>
          <a:lstStyle>
            <a:lvl1pPr marL="0" indent="0" algn="ct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6" name="Text Placeholder 12">
            <a:extLst>
              <a:ext uri="{FF2B5EF4-FFF2-40B4-BE49-F238E27FC236}">
                <a16:creationId xmlns:a16="http://schemas.microsoft.com/office/drawing/2014/main" xmlns="" id="{9F16AD19-C929-F44A-BFE7-11AC7698C339}"/>
              </a:ext>
            </a:extLst>
          </p:cNvPr>
          <p:cNvSpPr>
            <a:spLocks noGrp="1"/>
          </p:cNvSpPr>
          <p:nvPr>
            <p:ph type="body" sz="quarter" idx="19"/>
          </p:nvPr>
        </p:nvSpPr>
        <p:spPr>
          <a:xfrm>
            <a:off x="429768" y="4155248"/>
            <a:ext cx="2560320" cy="1371600"/>
          </a:xfrm>
          <a:prstGeom prst="rect">
            <a:avLst/>
          </a:prstGeom>
        </p:spPr>
        <p:txBody>
          <a:bodyPr lIns="45720" rIns="45720"/>
          <a:lstStyle>
            <a:lvl1pPr marL="0" indent="0" algn="ctr">
              <a:buFontTx/>
              <a:buNone/>
              <a:defRPr sz="2000" b="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1" name="Picture Placeholder 7">
            <a:extLst>
              <a:ext uri="{FF2B5EF4-FFF2-40B4-BE49-F238E27FC236}">
                <a16:creationId xmlns:a16="http://schemas.microsoft.com/office/drawing/2014/main" xmlns="" id="{6663AFA1-4018-124B-B57A-CD0B7B430A48}"/>
              </a:ext>
            </a:extLst>
          </p:cNvPr>
          <p:cNvSpPr>
            <a:spLocks noGrp="1"/>
          </p:cNvSpPr>
          <p:nvPr>
            <p:ph type="pic" sz="quarter" idx="15" hasCustomPrompt="1"/>
          </p:nvPr>
        </p:nvSpPr>
        <p:spPr>
          <a:xfrm>
            <a:off x="3651897" y="1626770"/>
            <a:ext cx="2008235" cy="1798173"/>
          </a:xfrm>
          <a:prstGeom prst="rect">
            <a:avLst/>
          </a:prstGeom>
          <a:solidFill>
            <a:schemeClr val="bg1">
              <a:lumMod val="90000"/>
              <a:lumOff val="10000"/>
            </a:schemeClr>
          </a:solidFill>
        </p:spPr>
        <p:txBody>
          <a:bodyPr>
            <a:noAutofit/>
          </a:bodyPr>
          <a:lstStyle>
            <a:lvl1pPr marL="0" indent="0" algn="ctr">
              <a:buFontTx/>
              <a:buNone/>
              <a:defRPr sz="1200" b="0"/>
            </a:lvl1pPr>
          </a:lstStyle>
          <a:p>
            <a:r>
              <a:rPr lang="en-US" dirty="0"/>
              <a:t>Drag photo to placeholder or click on icon to place photo from file.</a:t>
            </a:r>
          </a:p>
        </p:txBody>
      </p:sp>
      <p:sp>
        <p:nvSpPr>
          <p:cNvPr id="22" name="Text Placeholder 12">
            <a:extLst>
              <a:ext uri="{FF2B5EF4-FFF2-40B4-BE49-F238E27FC236}">
                <a16:creationId xmlns:a16="http://schemas.microsoft.com/office/drawing/2014/main" xmlns="" id="{6393C021-5AC6-A94D-9BD1-0FA03E26F9A7}"/>
              </a:ext>
            </a:extLst>
          </p:cNvPr>
          <p:cNvSpPr>
            <a:spLocks noGrp="1"/>
          </p:cNvSpPr>
          <p:nvPr>
            <p:ph type="body" sz="quarter" idx="25"/>
          </p:nvPr>
        </p:nvSpPr>
        <p:spPr>
          <a:xfrm>
            <a:off x="3375855" y="3596482"/>
            <a:ext cx="2560320" cy="457200"/>
          </a:xfrm>
          <a:prstGeom prst="rect">
            <a:avLst/>
          </a:prstGeom>
        </p:spPr>
        <p:txBody>
          <a:bodyPr/>
          <a:lstStyle>
            <a:lvl1pPr marL="0" indent="0" algn="ct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23" name="Text Placeholder 12">
            <a:extLst>
              <a:ext uri="{FF2B5EF4-FFF2-40B4-BE49-F238E27FC236}">
                <a16:creationId xmlns:a16="http://schemas.microsoft.com/office/drawing/2014/main" xmlns="" id="{D0720727-9B0D-5244-88F9-072619D7816D}"/>
              </a:ext>
            </a:extLst>
          </p:cNvPr>
          <p:cNvSpPr>
            <a:spLocks noGrp="1"/>
          </p:cNvSpPr>
          <p:nvPr>
            <p:ph type="body" sz="quarter" idx="26"/>
          </p:nvPr>
        </p:nvSpPr>
        <p:spPr>
          <a:xfrm>
            <a:off x="3375855" y="4155248"/>
            <a:ext cx="2560320" cy="1371600"/>
          </a:xfrm>
          <a:prstGeom prst="rect">
            <a:avLst/>
          </a:prstGeom>
        </p:spPr>
        <p:txBody>
          <a:bodyPr lIns="45720" rIns="45720"/>
          <a:lstStyle>
            <a:lvl1pPr marL="0" indent="0" algn="ctr">
              <a:buFontTx/>
              <a:buNone/>
              <a:defRPr sz="2000" b="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0" name="Picture Placeholder 7">
            <a:extLst>
              <a:ext uri="{FF2B5EF4-FFF2-40B4-BE49-F238E27FC236}">
                <a16:creationId xmlns:a16="http://schemas.microsoft.com/office/drawing/2014/main" xmlns="" id="{79A67101-E2AC-154F-B4BD-7A37C1BAD188}"/>
              </a:ext>
            </a:extLst>
          </p:cNvPr>
          <p:cNvSpPr>
            <a:spLocks noGrp="1"/>
          </p:cNvSpPr>
          <p:nvPr>
            <p:ph type="pic" sz="quarter" idx="14" hasCustomPrompt="1"/>
          </p:nvPr>
        </p:nvSpPr>
        <p:spPr>
          <a:xfrm>
            <a:off x="6573773" y="1626770"/>
            <a:ext cx="2008235" cy="1798173"/>
          </a:xfrm>
          <a:prstGeom prst="rect">
            <a:avLst/>
          </a:prstGeom>
          <a:solidFill>
            <a:schemeClr val="bg1">
              <a:lumMod val="90000"/>
              <a:lumOff val="10000"/>
            </a:schemeClr>
          </a:solidFill>
        </p:spPr>
        <p:txBody>
          <a:bodyPr>
            <a:noAutofit/>
          </a:bodyPr>
          <a:lstStyle>
            <a:lvl1pPr marL="0" indent="0" algn="ctr">
              <a:buFontTx/>
              <a:buNone/>
              <a:defRPr sz="1200" b="0"/>
            </a:lvl1pPr>
          </a:lstStyle>
          <a:p>
            <a:r>
              <a:rPr lang="en-US" dirty="0"/>
              <a:t>Drag photo to placeholder or click on icon to place photo from file.</a:t>
            </a:r>
          </a:p>
        </p:txBody>
      </p:sp>
      <p:sp>
        <p:nvSpPr>
          <p:cNvPr id="20" name="Text Placeholder 12">
            <a:extLst>
              <a:ext uri="{FF2B5EF4-FFF2-40B4-BE49-F238E27FC236}">
                <a16:creationId xmlns:a16="http://schemas.microsoft.com/office/drawing/2014/main" xmlns="" id="{7D7C1A3A-3822-3442-AE4B-0662ED5193CB}"/>
              </a:ext>
            </a:extLst>
          </p:cNvPr>
          <p:cNvSpPr>
            <a:spLocks noGrp="1"/>
          </p:cNvSpPr>
          <p:nvPr>
            <p:ph type="body" sz="quarter" idx="23"/>
          </p:nvPr>
        </p:nvSpPr>
        <p:spPr>
          <a:xfrm>
            <a:off x="6297731" y="3596482"/>
            <a:ext cx="2560320" cy="457200"/>
          </a:xfrm>
          <a:prstGeom prst="rect">
            <a:avLst/>
          </a:prstGeom>
        </p:spPr>
        <p:txBody>
          <a:bodyPr/>
          <a:lstStyle>
            <a:lvl1pPr marL="0" indent="0" algn="ct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21" name="Text Placeholder 12">
            <a:extLst>
              <a:ext uri="{FF2B5EF4-FFF2-40B4-BE49-F238E27FC236}">
                <a16:creationId xmlns:a16="http://schemas.microsoft.com/office/drawing/2014/main" xmlns="" id="{2DF9D5B3-8D42-594B-AD95-232B56795171}"/>
              </a:ext>
            </a:extLst>
          </p:cNvPr>
          <p:cNvSpPr>
            <a:spLocks noGrp="1"/>
          </p:cNvSpPr>
          <p:nvPr>
            <p:ph type="body" sz="quarter" idx="24"/>
          </p:nvPr>
        </p:nvSpPr>
        <p:spPr>
          <a:xfrm>
            <a:off x="6297731" y="4155248"/>
            <a:ext cx="2560320" cy="1371600"/>
          </a:xfrm>
          <a:prstGeom prst="rect">
            <a:avLst/>
          </a:prstGeom>
        </p:spPr>
        <p:txBody>
          <a:bodyPr lIns="45720" rIns="45720"/>
          <a:lstStyle>
            <a:lvl1pPr marL="0" indent="0" algn="ctr">
              <a:buFontTx/>
              <a:buNone/>
              <a:defRPr sz="2000" b="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9" name="Picture Placeholder 7">
            <a:extLst>
              <a:ext uri="{FF2B5EF4-FFF2-40B4-BE49-F238E27FC236}">
                <a16:creationId xmlns:a16="http://schemas.microsoft.com/office/drawing/2014/main" xmlns="" id="{FE320B82-A8A9-8D41-B8D1-EC5AA4D74221}"/>
              </a:ext>
            </a:extLst>
          </p:cNvPr>
          <p:cNvSpPr>
            <a:spLocks noGrp="1"/>
          </p:cNvSpPr>
          <p:nvPr>
            <p:ph type="pic" sz="quarter" idx="22" hasCustomPrompt="1"/>
          </p:nvPr>
        </p:nvSpPr>
        <p:spPr>
          <a:xfrm>
            <a:off x="9488889" y="1626770"/>
            <a:ext cx="2008235" cy="1798173"/>
          </a:xfrm>
          <a:prstGeom prst="rect">
            <a:avLst/>
          </a:prstGeom>
          <a:solidFill>
            <a:schemeClr val="bg1">
              <a:lumMod val="90000"/>
              <a:lumOff val="10000"/>
            </a:schemeClr>
          </a:solidFill>
        </p:spPr>
        <p:txBody>
          <a:bodyPr>
            <a:noAutofit/>
          </a:bodyPr>
          <a:lstStyle>
            <a:lvl1pPr marL="0" indent="0" algn="ctr">
              <a:buFontTx/>
              <a:buNone/>
              <a:defRPr sz="1200" b="0"/>
            </a:lvl1pPr>
          </a:lstStyle>
          <a:p>
            <a:r>
              <a:rPr lang="en-US" dirty="0"/>
              <a:t>Drag photo to placeholder or click on icon to place photo from file.</a:t>
            </a:r>
          </a:p>
        </p:txBody>
      </p:sp>
      <p:sp>
        <p:nvSpPr>
          <p:cNvPr id="24" name="Text Placeholder 12">
            <a:extLst>
              <a:ext uri="{FF2B5EF4-FFF2-40B4-BE49-F238E27FC236}">
                <a16:creationId xmlns:a16="http://schemas.microsoft.com/office/drawing/2014/main" xmlns="" id="{3DE9EC15-6DC7-6846-B173-CAE4228B5DB2}"/>
              </a:ext>
            </a:extLst>
          </p:cNvPr>
          <p:cNvSpPr>
            <a:spLocks noGrp="1"/>
          </p:cNvSpPr>
          <p:nvPr>
            <p:ph type="body" sz="quarter" idx="27"/>
          </p:nvPr>
        </p:nvSpPr>
        <p:spPr>
          <a:xfrm>
            <a:off x="9212847" y="3596482"/>
            <a:ext cx="2560320" cy="457200"/>
          </a:xfrm>
          <a:prstGeom prst="rect">
            <a:avLst/>
          </a:prstGeom>
        </p:spPr>
        <p:txBody>
          <a:bodyPr/>
          <a:lstStyle>
            <a:lvl1pPr marL="0" indent="0" algn="ct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25" name="Text Placeholder 12">
            <a:extLst>
              <a:ext uri="{FF2B5EF4-FFF2-40B4-BE49-F238E27FC236}">
                <a16:creationId xmlns:a16="http://schemas.microsoft.com/office/drawing/2014/main" xmlns="" id="{8D698B45-9A6E-DE4A-8222-D973B7A7D920}"/>
              </a:ext>
            </a:extLst>
          </p:cNvPr>
          <p:cNvSpPr>
            <a:spLocks noGrp="1"/>
          </p:cNvSpPr>
          <p:nvPr>
            <p:ph type="body" sz="quarter" idx="28"/>
          </p:nvPr>
        </p:nvSpPr>
        <p:spPr>
          <a:xfrm>
            <a:off x="9212847" y="4155248"/>
            <a:ext cx="2560320" cy="1371600"/>
          </a:xfrm>
          <a:prstGeom prst="rect">
            <a:avLst/>
          </a:prstGeom>
        </p:spPr>
        <p:txBody>
          <a:bodyPr lIns="45720" rIns="45720"/>
          <a:lstStyle>
            <a:lvl1pPr marL="0" indent="0" algn="ctr">
              <a:buFontTx/>
              <a:buNone/>
              <a:defRPr sz="2000" b="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Footer Placeholder 2">
            <a:extLst>
              <a:ext uri="{FF2B5EF4-FFF2-40B4-BE49-F238E27FC236}">
                <a16:creationId xmlns:a16="http://schemas.microsoft.com/office/drawing/2014/main" xmlns="" id="{21B0DA7E-7A13-4EE5-BADC-D0CF8CE649D8}"/>
              </a:ext>
            </a:extLst>
          </p:cNvPr>
          <p:cNvSpPr>
            <a:spLocks noGrp="1"/>
          </p:cNvSpPr>
          <p:nvPr>
            <p:ph type="ftr" sz="quarter" idx="29"/>
          </p:nvPr>
        </p:nvSpPr>
        <p:spPr/>
        <p:txBody>
          <a:bodyPr/>
          <a:lstStyle/>
          <a:p>
            <a:r>
              <a:rPr lang="en-US" dirty="0"/>
              <a:t>© 2022 THE MITRE CORPORATION. ALL RIGHTS RESERVED. FOR INTERNAL USE ONLY.</a:t>
            </a:r>
          </a:p>
        </p:txBody>
      </p:sp>
      <p:pic>
        <p:nvPicPr>
          <p:cNvPr id="26" name="Picture 25" descr="MITRE Logo MITRE">
            <a:extLst>
              <a:ext uri="{FF2B5EF4-FFF2-40B4-BE49-F238E27FC236}">
                <a16:creationId xmlns:a16="http://schemas.microsoft.com/office/drawing/2014/main" xmlns="" id="{9766B3B9-C0CA-48C8-A174-231AFCFFC4DD}"/>
              </a:ext>
            </a:extLst>
          </p:cNvPr>
          <p:cNvPicPr>
            <a:picLocks noChangeAspect="1"/>
          </p:cNvPicPr>
          <p:nvPr userDrawn="1"/>
        </p:nvPicPr>
        <p:blipFill>
          <a:blip r:embed="rId2"/>
          <a:stretch>
            <a:fillRect/>
          </a:stretch>
        </p:blipFill>
        <p:spPr>
          <a:xfrm>
            <a:off x="429768" y="6327648"/>
            <a:ext cx="649678" cy="182880"/>
          </a:xfrm>
          <a:prstGeom prst="rect">
            <a:avLst/>
          </a:prstGeom>
        </p:spPr>
      </p:pic>
    </p:spTree>
    <p:extLst>
      <p:ext uri="{BB962C8B-B14F-4D97-AF65-F5344CB8AC3E}">
        <p14:creationId xmlns:p14="http://schemas.microsoft.com/office/powerpoint/2010/main" xmlns="" val="3710941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ue Media">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6CF24A46-05BF-A841-BC00-9302A006F5AB}"/>
              </a:ext>
            </a:extLst>
          </p:cNvPr>
          <p:cNvSpPr>
            <a:spLocks noGrp="1"/>
          </p:cNvSpPr>
          <p:nvPr>
            <p:ph type="sldNum" sz="quarter" idx="12"/>
          </p:nvPr>
        </p:nvSpPr>
        <p:spPr/>
        <p:txBody>
          <a:bodyPr/>
          <a:lstStyle/>
          <a:p>
            <a:fld id="{BECF63ED-5365-0347-943C-46237B9951C9}" type="slidenum">
              <a:rPr lang="en-US" smtClean="0"/>
              <a:pPr/>
              <a:t>‹#›</a:t>
            </a:fld>
            <a:endParaRPr lang="en-US" dirty="0"/>
          </a:p>
        </p:txBody>
      </p:sp>
      <p:sp>
        <p:nvSpPr>
          <p:cNvPr id="2" name="Title 1">
            <a:extLst>
              <a:ext uri="{FF2B5EF4-FFF2-40B4-BE49-F238E27FC236}">
                <a16:creationId xmlns:a16="http://schemas.microsoft.com/office/drawing/2014/main" xmlns="" id="{A7C26610-DBD4-D344-A666-CFB7A808BD26}"/>
              </a:ext>
            </a:extLst>
          </p:cNvPr>
          <p:cNvSpPr>
            <a:spLocks noGrp="1"/>
          </p:cNvSpPr>
          <p:nvPr>
            <p:ph type="title"/>
          </p:nvPr>
        </p:nvSpPr>
        <p:spPr/>
        <p:txBody>
          <a:bodyPr anchor="b"/>
          <a:lstStyle/>
          <a:p>
            <a:r>
              <a:rPr lang="en-US"/>
              <a:t>Click to edit Master title style</a:t>
            </a:r>
            <a:endParaRPr lang="en-US" dirty="0"/>
          </a:p>
        </p:txBody>
      </p:sp>
      <p:sp>
        <p:nvSpPr>
          <p:cNvPr id="6" name="Text Placeholder 5">
            <a:extLst>
              <a:ext uri="{FF2B5EF4-FFF2-40B4-BE49-F238E27FC236}">
                <a16:creationId xmlns:a16="http://schemas.microsoft.com/office/drawing/2014/main" xmlns="" id="{0C262862-06CB-F44F-8EE1-F0B31A2F6203}"/>
              </a:ext>
            </a:extLst>
          </p:cNvPr>
          <p:cNvSpPr>
            <a:spLocks noGrp="1"/>
          </p:cNvSpPr>
          <p:nvPr>
            <p:ph type="body" sz="quarter" idx="13"/>
          </p:nvPr>
        </p:nvSpPr>
        <p:spPr>
          <a:xfrm>
            <a:off x="429768" y="1371603"/>
            <a:ext cx="11342735" cy="493713"/>
          </a:xfrm>
          <a:prstGeom prst="rect">
            <a:avLst/>
          </a:prstGeom>
        </p:spPr>
        <p:txBody>
          <a:bodyPr anchor="ctr"/>
          <a:lstStyle>
            <a:lvl1pPr marL="0" indent="0">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6" name="Footer Placeholder 4">
            <a:extLst>
              <a:ext uri="{FF2B5EF4-FFF2-40B4-BE49-F238E27FC236}">
                <a16:creationId xmlns:a16="http://schemas.microsoft.com/office/drawing/2014/main" xmlns="" id="{A87593FF-48B4-A049-84B0-C3D11BE77E35}"/>
              </a:ext>
            </a:extLst>
          </p:cNvPr>
          <p:cNvSpPr>
            <a:spLocks noGrp="1"/>
          </p:cNvSpPr>
          <p:nvPr>
            <p:ph type="ftr" sz="quarter" idx="3"/>
          </p:nvPr>
        </p:nvSpPr>
        <p:spPr>
          <a:xfrm>
            <a:off x="1687368" y="6400800"/>
            <a:ext cx="8817264" cy="182880"/>
          </a:xfrm>
          <a:prstGeom prst="rect">
            <a:avLst/>
          </a:prstGeom>
        </p:spPr>
        <p:txBody>
          <a:bodyPr vert="horz" lIns="0" tIns="0" rIns="0" bIns="0" rtlCol="0" anchor="ctr">
            <a:noAutofit/>
          </a:bodyPr>
          <a:lstStyle>
            <a:lvl1pPr algn="ctr">
              <a:defRPr sz="800" cap="all" baseline="0">
                <a:solidFill>
                  <a:schemeClr val="tx1"/>
                </a:solidFill>
              </a:defRPr>
            </a:lvl1pPr>
          </a:lstStyle>
          <a:p>
            <a:r>
              <a:rPr lang="en-US" dirty="0"/>
              <a:t>© 2022 THE MITRE CORPORATION. ALL RIGHTS RESERVED. FOR INTERNAL USE ONLY.</a:t>
            </a:r>
          </a:p>
        </p:txBody>
      </p:sp>
      <p:sp>
        <p:nvSpPr>
          <p:cNvPr id="4" name="Content Placeholder 3">
            <a:extLst>
              <a:ext uri="{FF2B5EF4-FFF2-40B4-BE49-F238E27FC236}">
                <a16:creationId xmlns:a16="http://schemas.microsoft.com/office/drawing/2014/main" xmlns="" id="{7BC50528-D44C-4D0C-8A92-A13CA744695F}"/>
              </a:ext>
            </a:extLst>
          </p:cNvPr>
          <p:cNvSpPr>
            <a:spLocks noGrp="1"/>
          </p:cNvSpPr>
          <p:nvPr>
            <p:ph sz="quarter" idx="15"/>
          </p:nvPr>
        </p:nvSpPr>
        <p:spPr>
          <a:xfrm>
            <a:off x="429768" y="1920240"/>
            <a:ext cx="11338560" cy="4023360"/>
          </a:xfrm>
        </p:spPr>
        <p:txBody>
          <a:bodyPr/>
          <a:lstStyle/>
          <a:p>
            <a:pPr lvl="0"/>
            <a:r>
              <a:rPr lang="en-US"/>
              <a:t>Click to edit Master text styles</a:t>
            </a:r>
          </a:p>
        </p:txBody>
      </p:sp>
      <p:pic>
        <p:nvPicPr>
          <p:cNvPr id="9" name="Picture 8" descr="MITRE Logo MITRE">
            <a:extLst>
              <a:ext uri="{FF2B5EF4-FFF2-40B4-BE49-F238E27FC236}">
                <a16:creationId xmlns:a16="http://schemas.microsoft.com/office/drawing/2014/main" xmlns="" id="{B6F752EB-8900-4CA9-A248-6B0738211029}"/>
              </a:ext>
            </a:extLst>
          </p:cNvPr>
          <p:cNvPicPr>
            <a:picLocks noChangeAspect="1"/>
          </p:cNvPicPr>
          <p:nvPr userDrawn="1"/>
        </p:nvPicPr>
        <p:blipFill>
          <a:blip r:embed="rId2"/>
          <a:stretch>
            <a:fillRect/>
          </a:stretch>
        </p:blipFill>
        <p:spPr>
          <a:xfrm>
            <a:off x="429768" y="6327648"/>
            <a:ext cx="649678" cy="182880"/>
          </a:xfrm>
          <a:prstGeom prst="rect">
            <a:avLst/>
          </a:prstGeom>
        </p:spPr>
      </p:pic>
    </p:spTree>
    <p:extLst>
      <p:ext uri="{BB962C8B-B14F-4D97-AF65-F5344CB8AC3E}">
        <p14:creationId xmlns:p14="http://schemas.microsoft.com/office/powerpoint/2010/main" xmlns="" val="2544297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ue Content Left with Media">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54FE4215-CB31-416D-AD8E-2EB300E4A45B}"/>
              </a:ext>
            </a:extLst>
          </p:cNvPr>
          <p:cNvSpPr>
            <a:spLocks noGrp="1"/>
          </p:cNvSpPr>
          <p:nvPr>
            <p:ph sz="quarter" idx="16"/>
          </p:nvPr>
        </p:nvSpPr>
        <p:spPr>
          <a:xfrm>
            <a:off x="6134100" y="0"/>
            <a:ext cx="6057900" cy="6858000"/>
          </a:xfrm>
        </p:spPr>
        <p:txBody>
          <a:bodyPr/>
          <a:lstStyle/>
          <a:p>
            <a:pPr lvl="0"/>
            <a:r>
              <a:rPr lang="en-US"/>
              <a:t>Click to edit Master text styles</a:t>
            </a:r>
          </a:p>
        </p:txBody>
      </p:sp>
      <p:sp>
        <p:nvSpPr>
          <p:cNvPr id="7" name="Slide Number Placeholder 6">
            <a:extLst>
              <a:ext uri="{FF2B5EF4-FFF2-40B4-BE49-F238E27FC236}">
                <a16:creationId xmlns:a16="http://schemas.microsoft.com/office/drawing/2014/main" xmlns="" id="{8842C41C-34E8-584A-9E38-7D484F8D3C71}"/>
              </a:ext>
            </a:extLst>
          </p:cNvPr>
          <p:cNvSpPr>
            <a:spLocks noGrp="1"/>
          </p:cNvSpPr>
          <p:nvPr>
            <p:ph type="sldNum" sz="quarter" idx="12"/>
          </p:nvPr>
        </p:nvSpPr>
        <p:spPr/>
        <p:txBody>
          <a:bodyPr/>
          <a:lstStyle/>
          <a:p>
            <a:fld id="{BECF63ED-5365-0347-943C-46237B9951C9}" type="slidenum">
              <a:rPr lang="en-US" smtClean="0"/>
              <a:pPr/>
              <a:t>‹#›</a:t>
            </a:fld>
            <a:endParaRPr lang="en-US" dirty="0"/>
          </a:p>
        </p:txBody>
      </p:sp>
      <p:sp>
        <p:nvSpPr>
          <p:cNvPr id="2" name="Title 1">
            <a:extLst>
              <a:ext uri="{FF2B5EF4-FFF2-40B4-BE49-F238E27FC236}">
                <a16:creationId xmlns:a16="http://schemas.microsoft.com/office/drawing/2014/main" xmlns="" id="{79EAD82A-7C42-3240-B76E-866CBD271C1A}"/>
              </a:ext>
            </a:extLst>
          </p:cNvPr>
          <p:cNvSpPr>
            <a:spLocks noGrp="1"/>
          </p:cNvSpPr>
          <p:nvPr>
            <p:ph type="title"/>
          </p:nvPr>
        </p:nvSpPr>
        <p:spPr>
          <a:xfrm>
            <a:off x="426720" y="365763"/>
            <a:ext cx="5486400" cy="914401"/>
          </a:xfrm>
        </p:spPr>
        <p:txBody>
          <a:bodyPr anchor="t"/>
          <a:lstStyle>
            <a:lvl1pPr>
              <a:defRPr sz="3200"/>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xmlns="" id="{B26D1765-314D-D44C-9CDF-CB6E7878529B}"/>
              </a:ext>
            </a:extLst>
          </p:cNvPr>
          <p:cNvSpPr>
            <a:spLocks noGrp="1"/>
          </p:cNvSpPr>
          <p:nvPr>
            <p:ph type="body" sz="quarter" idx="14"/>
          </p:nvPr>
        </p:nvSpPr>
        <p:spPr>
          <a:xfrm>
            <a:off x="426720" y="1463041"/>
            <a:ext cx="5486400" cy="914400"/>
          </a:xfrm>
          <a:prstGeom prst="rect">
            <a:avLst/>
          </a:prstGeom>
        </p:spPr>
        <p:txBody>
          <a:bodyPr/>
          <a:lstStyle>
            <a:lvl1pPr marL="0" indent="0">
              <a:buFontTx/>
              <a:buNone/>
              <a:defRPr sz="2000" b="1"/>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2" name="Text Placeholder 11">
            <a:extLst>
              <a:ext uri="{FF2B5EF4-FFF2-40B4-BE49-F238E27FC236}">
                <a16:creationId xmlns:a16="http://schemas.microsoft.com/office/drawing/2014/main" xmlns="" id="{BF566A9E-3756-1344-8736-0BE04C434348}"/>
              </a:ext>
            </a:extLst>
          </p:cNvPr>
          <p:cNvSpPr>
            <a:spLocks noGrp="1"/>
          </p:cNvSpPr>
          <p:nvPr>
            <p:ph type="body" sz="quarter" idx="15"/>
          </p:nvPr>
        </p:nvSpPr>
        <p:spPr>
          <a:xfrm>
            <a:off x="426720" y="2514600"/>
            <a:ext cx="5486400" cy="3200400"/>
          </a:xfrm>
          <a:prstGeom prst="rect">
            <a:avLst/>
          </a:prstGeom>
        </p:spPr>
        <p:txBody>
          <a:bodyPr/>
          <a:lstStyle>
            <a:lvl1pPr>
              <a:defRPr sz="20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xmlns="" id="{C037E905-3A2F-7A47-B6B2-2C14131A1838}"/>
              </a:ext>
            </a:extLst>
          </p:cNvPr>
          <p:cNvSpPr>
            <a:spLocks noGrp="1"/>
          </p:cNvSpPr>
          <p:nvPr>
            <p:ph type="ftr" sz="quarter" idx="11"/>
          </p:nvPr>
        </p:nvSpPr>
        <p:spPr>
          <a:xfrm>
            <a:off x="1444752" y="6400800"/>
            <a:ext cx="4474733" cy="182880"/>
          </a:xfrm>
          <a:prstGeom prst="rect">
            <a:avLst/>
          </a:prstGeom>
        </p:spPr>
        <p:txBody>
          <a:bodyPr/>
          <a:lstStyle>
            <a:lvl1pPr algn="l">
              <a:defRPr/>
            </a:lvl1pPr>
          </a:lstStyle>
          <a:p>
            <a:pPr algn="l"/>
            <a:r>
              <a:rPr lang="en-US" dirty="0"/>
              <a:t>© 2022 THE MITRE CORPORATION. ALL RIGHTS RESERVED. FOR INTERNAL USE ONLY.</a:t>
            </a:r>
          </a:p>
        </p:txBody>
      </p:sp>
      <p:pic>
        <p:nvPicPr>
          <p:cNvPr id="9" name="Picture 8" descr="MITRE Logo MITRE">
            <a:extLst>
              <a:ext uri="{FF2B5EF4-FFF2-40B4-BE49-F238E27FC236}">
                <a16:creationId xmlns:a16="http://schemas.microsoft.com/office/drawing/2014/main" xmlns="" id="{835306B6-A974-4CBD-9CED-8D7F7CF5528C}"/>
              </a:ext>
            </a:extLst>
          </p:cNvPr>
          <p:cNvPicPr>
            <a:picLocks noChangeAspect="1"/>
          </p:cNvPicPr>
          <p:nvPr userDrawn="1"/>
        </p:nvPicPr>
        <p:blipFill>
          <a:blip r:embed="rId2"/>
          <a:stretch>
            <a:fillRect/>
          </a:stretch>
        </p:blipFill>
        <p:spPr>
          <a:xfrm>
            <a:off x="429768" y="6327648"/>
            <a:ext cx="649678" cy="182880"/>
          </a:xfrm>
          <a:prstGeom prst="rect">
            <a:avLst/>
          </a:prstGeom>
        </p:spPr>
      </p:pic>
    </p:spTree>
    <p:extLst>
      <p:ext uri="{BB962C8B-B14F-4D97-AF65-F5344CB8AC3E}">
        <p14:creationId xmlns:p14="http://schemas.microsoft.com/office/powerpoint/2010/main" xmlns="" val="1057305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ue Blank with Footer">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FBBA225B-0116-4A98-9C1B-A993A2C29B5D}"/>
              </a:ext>
            </a:extLst>
          </p:cNvPr>
          <p:cNvSpPr>
            <a:spLocks noGrp="1"/>
          </p:cNvSpPr>
          <p:nvPr>
            <p:ph type="ftr" sz="quarter" idx="10"/>
          </p:nvPr>
        </p:nvSpPr>
        <p:spPr/>
        <p:txBody>
          <a:bodyPr/>
          <a:lstStyle/>
          <a:p>
            <a:r>
              <a:rPr lang="en-US" dirty="0"/>
              <a:t>© 2022 THE MITRE CORPORATION. ALL RIGHTS RESERVED. FOR INTERNAL USE ONLY.</a:t>
            </a:r>
          </a:p>
        </p:txBody>
      </p:sp>
      <p:sp>
        <p:nvSpPr>
          <p:cNvPr id="3" name="Slide Number Placeholder 2">
            <a:extLst>
              <a:ext uri="{FF2B5EF4-FFF2-40B4-BE49-F238E27FC236}">
                <a16:creationId xmlns:a16="http://schemas.microsoft.com/office/drawing/2014/main" xmlns="" id="{458FEB66-D58C-4868-8D7B-9EAE0C9533BC}"/>
              </a:ext>
            </a:extLst>
          </p:cNvPr>
          <p:cNvSpPr>
            <a:spLocks noGrp="1"/>
          </p:cNvSpPr>
          <p:nvPr>
            <p:ph type="sldNum" sz="quarter" idx="11"/>
          </p:nvPr>
        </p:nvSpPr>
        <p:spPr/>
        <p:txBody>
          <a:bodyPr/>
          <a:lstStyle/>
          <a:p>
            <a:fld id="{BECF63ED-5365-0347-943C-46237B9951C9}" type="slidenum">
              <a:rPr lang="en-US" smtClean="0"/>
              <a:pPr/>
              <a:t>‹#›</a:t>
            </a:fld>
            <a:endParaRPr lang="en-US" dirty="0"/>
          </a:p>
        </p:txBody>
      </p:sp>
      <p:pic>
        <p:nvPicPr>
          <p:cNvPr id="5" name="Picture 4" descr="MITRE Logo MITRE">
            <a:extLst>
              <a:ext uri="{FF2B5EF4-FFF2-40B4-BE49-F238E27FC236}">
                <a16:creationId xmlns:a16="http://schemas.microsoft.com/office/drawing/2014/main" xmlns="" id="{4395E626-2FA1-4C00-BA38-05B43AD55658}"/>
              </a:ext>
            </a:extLst>
          </p:cNvPr>
          <p:cNvPicPr>
            <a:picLocks noChangeAspect="1"/>
          </p:cNvPicPr>
          <p:nvPr userDrawn="1"/>
        </p:nvPicPr>
        <p:blipFill>
          <a:blip r:embed="rId2"/>
          <a:stretch>
            <a:fillRect/>
          </a:stretch>
        </p:blipFill>
        <p:spPr>
          <a:xfrm>
            <a:off x="429768" y="6327648"/>
            <a:ext cx="649678" cy="182880"/>
          </a:xfrm>
          <a:prstGeom prst="rect">
            <a:avLst/>
          </a:prstGeom>
        </p:spPr>
      </p:pic>
    </p:spTree>
    <p:extLst>
      <p:ext uri="{BB962C8B-B14F-4D97-AF65-F5344CB8AC3E}">
        <p14:creationId xmlns:p14="http://schemas.microsoft.com/office/powerpoint/2010/main" xmlns="" val="2842015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ue Closing Slide Contact Info">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xmlns="" id="{A5583B77-0D77-A34E-8283-81275F3E9415}"/>
              </a:ext>
            </a:extLst>
          </p:cNvPr>
          <p:cNvSpPr>
            <a:spLocks noGrp="1"/>
          </p:cNvSpPr>
          <p:nvPr>
            <p:ph type="body" sz="quarter" idx="18" hasCustomPrompt="1"/>
          </p:nvPr>
        </p:nvSpPr>
        <p:spPr>
          <a:xfrm>
            <a:off x="1097280" y="2971800"/>
            <a:ext cx="7071360" cy="548640"/>
          </a:xfrm>
          <a:prstGeom prst="rect">
            <a:avLst/>
          </a:prstGeom>
        </p:spPr>
        <p:txBody>
          <a:bodyPr anchor="ctr"/>
          <a:lstStyle>
            <a:lvl1pPr>
              <a:buFontTx/>
              <a:buNone/>
              <a:defRPr/>
            </a:lvl1pPr>
          </a:lstStyle>
          <a:p>
            <a:pPr lvl="0"/>
            <a:r>
              <a:rPr lang="en-US" dirty="0"/>
              <a:t>Name</a:t>
            </a:r>
          </a:p>
        </p:txBody>
      </p:sp>
      <p:sp>
        <p:nvSpPr>
          <p:cNvPr id="17" name="Text Placeholder 2">
            <a:extLst>
              <a:ext uri="{FF2B5EF4-FFF2-40B4-BE49-F238E27FC236}">
                <a16:creationId xmlns:a16="http://schemas.microsoft.com/office/drawing/2014/main" xmlns="" id="{8CF98308-AFBC-E14C-A180-1231217F1E6E}"/>
              </a:ext>
            </a:extLst>
          </p:cNvPr>
          <p:cNvSpPr>
            <a:spLocks noGrp="1"/>
          </p:cNvSpPr>
          <p:nvPr>
            <p:ph type="body" sz="quarter" idx="14" hasCustomPrompt="1"/>
          </p:nvPr>
        </p:nvSpPr>
        <p:spPr>
          <a:xfrm>
            <a:off x="1097280" y="3593592"/>
            <a:ext cx="7071360" cy="548640"/>
          </a:xfrm>
          <a:prstGeom prst="rect">
            <a:avLst/>
          </a:prstGeom>
        </p:spPr>
        <p:txBody>
          <a:bodyPr anchor="ctr"/>
          <a:lstStyle>
            <a:lvl1pPr>
              <a:buFontTx/>
              <a:buNone/>
              <a:defRPr/>
            </a:lvl1pPr>
          </a:lstStyle>
          <a:p>
            <a:pPr lvl="0"/>
            <a:r>
              <a:rPr lang="en-US" dirty="0" err="1"/>
              <a:t>email@mitre.org</a:t>
            </a:r>
            <a:endParaRPr lang="en-US" dirty="0"/>
          </a:p>
        </p:txBody>
      </p:sp>
      <p:sp>
        <p:nvSpPr>
          <p:cNvPr id="19" name="Text Placeholder 2">
            <a:extLst>
              <a:ext uri="{FF2B5EF4-FFF2-40B4-BE49-F238E27FC236}">
                <a16:creationId xmlns:a16="http://schemas.microsoft.com/office/drawing/2014/main" xmlns="" id="{C2210306-A808-2E4A-B31D-FFC4F65B2EF7}"/>
              </a:ext>
            </a:extLst>
          </p:cNvPr>
          <p:cNvSpPr>
            <a:spLocks noGrp="1"/>
          </p:cNvSpPr>
          <p:nvPr>
            <p:ph type="body" sz="quarter" idx="16" hasCustomPrompt="1"/>
          </p:nvPr>
        </p:nvSpPr>
        <p:spPr>
          <a:xfrm>
            <a:off x="1097280" y="4215384"/>
            <a:ext cx="7071360" cy="548640"/>
          </a:xfrm>
          <a:prstGeom prst="rect">
            <a:avLst/>
          </a:prstGeom>
        </p:spPr>
        <p:txBody>
          <a:bodyPr anchor="ctr"/>
          <a:lstStyle>
            <a:lvl1pPr>
              <a:buFontTx/>
              <a:buNone/>
              <a:defRPr/>
            </a:lvl1pPr>
          </a:lstStyle>
          <a:p>
            <a:pPr lvl="0"/>
            <a:r>
              <a:rPr lang="en-US" dirty="0"/>
              <a:t>@</a:t>
            </a:r>
            <a:r>
              <a:rPr lang="en-US" dirty="0" err="1"/>
              <a:t>TwitterHandle</a:t>
            </a:r>
            <a:endParaRPr lang="en-US" dirty="0"/>
          </a:p>
        </p:txBody>
      </p:sp>
      <p:sp>
        <p:nvSpPr>
          <p:cNvPr id="18" name="Text Placeholder 2">
            <a:extLst>
              <a:ext uri="{FF2B5EF4-FFF2-40B4-BE49-F238E27FC236}">
                <a16:creationId xmlns:a16="http://schemas.microsoft.com/office/drawing/2014/main" xmlns="" id="{D717D3CB-D2D4-6A49-BA33-1E044F035217}"/>
              </a:ext>
            </a:extLst>
          </p:cNvPr>
          <p:cNvSpPr>
            <a:spLocks noGrp="1"/>
          </p:cNvSpPr>
          <p:nvPr>
            <p:ph type="body" sz="quarter" idx="15" hasCustomPrompt="1"/>
          </p:nvPr>
        </p:nvSpPr>
        <p:spPr>
          <a:xfrm>
            <a:off x="1097280" y="4837176"/>
            <a:ext cx="7071360" cy="548640"/>
          </a:xfrm>
          <a:prstGeom prst="rect">
            <a:avLst/>
          </a:prstGeom>
        </p:spPr>
        <p:txBody>
          <a:bodyPr anchor="ctr"/>
          <a:lstStyle>
            <a:lvl1pPr>
              <a:buFontTx/>
              <a:buNone/>
              <a:defRPr/>
            </a:lvl1pPr>
          </a:lstStyle>
          <a:p>
            <a:pPr lvl="0"/>
            <a:r>
              <a:rPr lang="en-US" dirty="0" err="1"/>
              <a:t>linkedin.com</a:t>
            </a:r>
            <a:r>
              <a:rPr lang="en-US" dirty="0"/>
              <a:t>/in/</a:t>
            </a:r>
            <a:r>
              <a:rPr lang="en-US" dirty="0" err="1"/>
              <a:t>firstnamelastname</a:t>
            </a:r>
            <a:endParaRPr lang="en-US" dirty="0"/>
          </a:p>
        </p:txBody>
      </p:sp>
      <p:sp>
        <p:nvSpPr>
          <p:cNvPr id="38" name="Footer Placeholder 4">
            <a:extLst>
              <a:ext uri="{FF2B5EF4-FFF2-40B4-BE49-F238E27FC236}">
                <a16:creationId xmlns:a16="http://schemas.microsoft.com/office/drawing/2014/main" xmlns="" id="{B75CEDAF-9B35-B244-BDC3-8E25466DD827}"/>
              </a:ext>
            </a:extLst>
          </p:cNvPr>
          <p:cNvSpPr>
            <a:spLocks noGrp="1"/>
          </p:cNvSpPr>
          <p:nvPr>
            <p:ph type="ftr" sz="quarter" idx="3"/>
          </p:nvPr>
        </p:nvSpPr>
        <p:spPr>
          <a:xfrm>
            <a:off x="1687368" y="6400800"/>
            <a:ext cx="8817264" cy="182880"/>
          </a:xfrm>
          <a:prstGeom prst="rect">
            <a:avLst/>
          </a:prstGeom>
        </p:spPr>
        <p:txBody>
          <a:bodyPr vert="horz" lIns="0" tIns="0" rIns="0" bIns="0" rtlCol="0" anchor="ctr">
            <a:noAutofit/>
          </a:bodyPr>
          <a:lstStyle>
            <a:lvl1pPr algn="ctr">
              <a:defRPr sz="800" cap="all" baseline="0">
                <a:solidFill>
                  <a:schemeClr val="tx1"/>
                </a:solidFill>
              </a:defRPr>
            </a:lvl1pPr>
          </a:lstStyle>
          <a:p>
            <a:r>
              <a:rPr lang="en-US" dirty="0"/>
              <a:t>© 2022 THE MITRE CORPORATION. ALL RIGHTS RESERVED. FOR INTERNAL USE ONLY.</a:t>
            </a:r>
          </a:p>
        </p:txBody>
      </p:sp>
      <p:pic>
        <p:nvPicPr>
          <p:cNvPr id="11" name="Picture 10" descr="MITRE Logo MITRE Solving Problems For A Safer World">
            <a:extLst>
              <a:ext uri="{FF2B5EF4-FFF2-40B4-BE49-F238E27FC236}">
                <a16:creationId xmlns:a16="http://schemas.microsoft.com/office/drawing/2014/main" xmlns="" id="{197662BA-51FE-4239-84D9-1379E66E8DA2}"/>
              </a:ext>
              <a:ext uri="{C183D7F6-B498-43B3-948B-1728B52AA6E4}">
                <adec:decorative xmlns:adec="http://schemas.microsoft.com/office/drawing/2017/decorative" xmlns="" val="0"/>
              </a:ext>
            </a:extLst>
          </p:cNvPr>
          <p:cNvPicPr>
            <a:picLocks noChangeAspect="1"/>
          </p:cNvPicPr>
          <p:nvPr userDrawn="1"/>
        </p:nvPicPr>
        <p:blipFill>
          <a:blip r:embed="rId2"/>
          <a:stretch/>
        </p:blipFill>
        <p:spPr>
          <a:xfrm>
            <a:off x="9008287" y="5783710"/>
            <a:ext cx="2764613" cy="274320"/>
          </a:xfrm>
          <a:prstGeom prst="rect">
            <a:avLst/>
          </a:prstGeom>
        </p:spPr>
      </p:pic>
      <p:pic>
        <p:nvPicPr>
          <p:cNvPr id="7" name="Picture 6" descr="Linkedin Logo, Icon">
            <a:extLst>
              <a:ext uri="{FF2B5EF4-FFF2-40B4-BE49-F238E27FC236}">
                <a16:creationId xmlns:a16="http://schemas.microsoft.com/office/drawing/2014/main" xmlns="" id="{6AE61F59-87BC-46CF-ACD2-A5D8D7179692}"/>
              </a:ext>
            </a:extLst>
          </p:cNvPr>
          <p:cNvPicPr>
            <a:picLocks noChangeAspect="1"/>
          </p:cNvPicPr>
          <p:nvPr userDrawn="1"/>
        </p:nvPicPr>
        <p:blipFill>
          <a:blip r:embed="rId3"/>
          <a:stretch>
            <a:fillRect/>
          </a:stretch>
        </p:blipFill>
        <p:spPr>
          <a:xfrm>
            <a:off x="457200" y="4928616"/>
            <a:ext cx="537634" cy="457200"/>
          </a:xfrm>
          <a:prstGeom prst="rect">
            <a:avLst/>
          </a:prstGeom>
        </p:spPr>
      </p:pic>
      <p:pic>
        <p:nvPicPr>
          <p:cNvPr id="9" name="Picture 8" descr="Twitter Logo, icon">
            <a:extLst>
              <a:ext uri="{FF2B5EF4-FFF2-40B4-BE49-F238E27FC236}">
                <a16:creationId xmlns:a16="http://schemas.microsoft.com/office/drawing/2014/main" xmlns="" id="{D724F2F8-7DF9-4976-8E58-33CADC3485A7}"/>
              </a:ext>
            </a:extLst>
          </p:cNvPr>
          <p:cNvPicPr>
            <a:picLocks noChangeAspect="1"/>
          </p:cNvPicPr>
          <p:nvPr userDrawn="1"/>
        </p:nvPicPr>
        <p:blipFill>
          <a:blip r:embed="rId4"/>
          <a:stretch>
            <a:fillRect/>
          </a:stretch>
        </p:blipFill>
        <p:spPr>
          <a:xfrm>
            <a:off x="301752" y="4142232"/>
            <a:ext cx="731520" cy="731520"/>
          </a:xfrm>
          <a:prstGeom prst="rect">
            <a:avLst/>
          </a:prstGeom>
        </p:spPr>
      </p:pic>
    </p:spTree>
    <p:extLst>
      <p:ext uri="{BB962C8B-B14F-4D97-AF65-F5344CB8AC3E}">
        <p14:creationId xmlns:p14="http://schemas.microsoft.com/office/powerpoint/2010/main" xmlns="" val="4217137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B8D7E923-D905-8B4E-8992-45E91023FA5F}"/>
              </a:ext>
            </a:extLst>
          </p:cNvPr>
          <p:cNvSpPr>
            <a:spLocks noGrp="1"/>
          </p:cNvSpPr>
          <p:nvPr>
            <p:ph type="sldNum" sz="quarter" idx="4"/>
          </p:nvPr>
        </p:nvSpPr>
        <p:spPr>
          <a:xfrm>
            <a:off x="11155681" y="6400800"/>
            <a:ext cx="622739" cy="182880"/>
          </a:xfrm>
          <a:prstGeom prst="rect">
            <a:avLst/>
          </a:prstGeom>
        </p:spPr>
        <p:txBody>
          <a:bodyPr vert="horz" lIns="0" tIns="0" rIns="0" bIns="0" rtlCol="0" anchor="ctr"/>
          <a:lstStyle>
            <a:lvl1pPr algn="r">
              <a:defRPr sz="800">
                <a:solidFill>
                  <a:schemeClr val="tx1"/>
                </a:solidFill>
              </a:defRPr>
            </a:lvl1pPr>
          </a:lstStyle>
          <a:p>
            <a:fld id="{BECF63ED-5365-0347-943C-46237B9951C9}" type="slidenum">
              <a:rPr lang="en-US" smtClean="0"/>
              <a:pPr/>
              <a:t>‹#›</a:t>
            </a:fld>
            <a:endParaRPr lang="en-US" dirty="0"/>
          </a:p>
        </p:txBody>
      </p:sp>
      <p:sp>
        <p:nvSpPr>
          <p:cNvPr id="2" name="Title Placeholder 1">
            <a:extLst>
              <a:ext uri="{FF2B5EF4-FFF2-40B4-BE49-F238E27FC236}">
                <a16:creationId xmlns:a16="http://schemas.microsoft.com/office/drawing/2014/main" xmlns="" id="{A1B5A2CC-40DE-704F-AD8E-AE00A98F1B1C}"/>
              </a:ext>
            </a:extLst>
          </p:cNvPr>
          <p:cNvSpPr>
            <a:spLocks noGrp="1"/>
          </p:cNvSpPr>
          <p:nvPr>
            <p:ph type="title"/>
          </p:nvPr>
        </p:nvSpPr>
        <p:spPr>
          <a:xfrm>
            <a:off x="429768" y="365760"/>
            <a:ext cx="11338560" cy="54864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xmlns="" id="{EBBD3792-0FB5-BC4E-8A86-9CB3EDA95CEB}"/>
              </a:ext>
            </a:extLst>
          </p:cNvPr>
          <p:cNvSpPr>
            <a:spLocks noGrp="1"/>
          </p:cNvSpPr>
          <p:nvPr>
            <p:ph type="body" idx="1"/>
          </p:nvPr>
        </p:nvSpPr>
        <p:spPr>
          <a:xfrm>
            <a:off x="429768" y="1371600"/>
            <a:ext cx="11338851" cy="457200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a:extLst>
              <a:ext uri="{FF2B5EF4-FFF2-40B4-BE49-F238E27FC236}">
                <a16:creationId xmlns:a16="http://schemas.microsoft.com/office/drawing/2014/main" xmlns="" id="{53724A7B-1CCF-7447-B0FA-CDCAC098C90A}"/>
              </a:ext>
            </a:extLst>
          </p:cNvPr>
          <p:cNvSpPr>
            <a:spLocks noGrp="1"/>
          </p:cNvSpPr>
          <p:nvPr>
            <p:ph type="ftr" sz="quarter" idx="3"/>
          </p:nvPr>
        </p:nvSpPr>
        <p:spPr>
          <a:xfrm>
            <a:off x="1687368" y="6400800"/>
            <a:ext cx="8817264" cy="182880"/>
          </a:xfrm>
          <a:prstGeom prst="rect">
            <a:avLst/>
          </a:prstGeom>
        </p:spPr>
        <p:txBody>
          <a:bodyPr vert="horz" lIns="0" tIns="0" rIns="0" bIns="0" rtlCol="0" anchor="ctr">
            <a:noAutofit/>
          </a:bodyPr>
          <a:lstStyle>
            <a:lvl1pPr algn="ctr">
              <a:defRPr sz="800" cap="all" baseline="0">
                <a:solidFill>
                  <a:schemeClr val="tx1"/>
                </a:solidFill>
              </a:defRPr>
            </a:lvl1pPr>
          </a:lstStyle>
          <a:p>
            <a:r>
              <a:rPr lang="en-US" dirty="0"/>
              <a:t>© 2022 THE MITRE CORPORATION. ALL RIGHTS RESERVED. FOR INTERNAL USE ONLY.</a:t>
            </a:r>
          </a:p>
        </p:txBody>
      </p:sp>
    </p:spTree>
    <p:extLst>
      <p:ext uri="{BB962C8B-B14F-4D97-AF65-F5344CB8AC3E}">
        <p14:creationId xmlns:p14="http://schemas.microsoft.com/office/powerpoint/2010/main" xmlns="" val="2015276702"/>
      </p:ext>
    </p:extLst>
  </p:cSld>
  <p:clrMap bg1="lt1" tx1="dk1" bg2="lt2" tx2="dk2" accent1="accent1" accent2="accent2" accent3="accent3" accent4="accent4" accent5="accent5" accent6="accent6" hlink="hlink" folHlink="folHlink"/>
  <p:sldLayoutIdLst>
    <p:sldLayoutId id="2147483702" r:id="rId1"/>
    <p:sldLayoutId id="2147483705" r:id="rId2"/>
    <p:sldLayoutId id="2147483703" r:id="rId3"/>
    <p:sldLayoutId id="2147483708" r:id="rId4"/>
    <p:sldLayoutId id="2147483709" r:id="rId5"/>
    <p:sldLayoutId id="2147483820" r:id="rId6"/>
    <p:sldLayoutId id="2147483713" r:id="rId7"/>
    <p:sldLayoutId id="2147483719" r:id="rId8"/>
    <p:sldLayoutId id="2147483722" r:id="rId9"/>
    <p:sldLayoutId id="2147483822" r:id="rId10"/>
    <p:sldLayoutId id="2147483823" r:id="rId11"/>
    <p:sldLayoutId id="2147483824" r:id="rId12"/>
  </p:sldLayoutIdLst>
  <p:hf hdr="0" dt="0"/>
  <p:txStyles>
    <p:titleStyle>
      <a:lvl1pPr algn="l" defTabSz="914400" rtl="0" eaLnBrk="1" latinLnBrk="0" hangingPunct="1">
        <a:lnSpc>
          <a:spcPct val="90000"/>
        </a:lnSpc>
        <a:spcBef>
          <a:spcPct val="0"/>
        </a:spcBef>
        <a:buNone/>
        <a:defRPr lang="en-US" sz="3200" b="1" i="0" kern="1200" cap="none" baseline="0" dirty="0">
          <a:solidFill>
            <a:schemeClr val="tx2"/>
          </a:solidFill>
          <a:latin typeface="+mn-lt"/>
          <a:ea typeface="+mj-ea"/>
          <a:cs typeface="Arial Narrow" charset="0"/>
        </a:defRPr>
      </a:lvl1pPr>
    </p:titleStyle>
    <p:bodyStyle>
      <a:lvl1pPr marL="223838" indent="-223838" algn="l" defTabSz="914400" rtl="0" eaLnBrk="1" latinLnBrk="0" hangingPunct="1">
        <a:lnSpc>
          <a:spcPct val="100000"/>
        </a:lnSpc>
        <a:spcBef>
          <a:spcPts val="1000"/>
        </a:spcBef>
        <a:spcAft>
          <a:spcPts val="0"/>
        </a:spcAft>
        <a:buFont typeface="Wingdings" panose="05000000000000000000" pitchFamily="2" charset="2"/>
        <a:buChar char="§"/>
        <a:defRPr lang="en-US" sz="2400" b="0" i="0" kern="1200" cap="none" baseline="0" dirty="0">
          <a:solidFill>
            <a:schemeClr val="tx2"/>
          </a:solidFill>
          <a:latin typeface="+mn-lt"/>
          <a:ea typeface="+mn-ea"/>
          <a:cs typeface="Arial Narrow" charset="0"/>
        </a:defRPr>
      </a:lvl1pPr>
      <a:lvl2pPr marL="466725" indent="-223838" algn="l" defTabSz="914400" rtl="0" eaLnBrk="1" latinLnBrk="0" hangingPunct="1">
        <a:lnSpc>
          <a:spcPct val="100000"/>
        </a:lnSpc>
        <a:spcBef>
          <a:spcPts val="1000"/>
        </a:spcBef>
        <a:spcAft>
          <a:spcPts val="0"/>
        </a:spcAft>
        <a:buFont typeface="Wingdings" panose="05000000000000000000" pitchFamily="2" charset="2"/>
        <a:buChar char="§"/>
        <a:defRPr lang="en-US" sz="2000" b="0" i="0" kern="1200" baseline="0" dirty="0">
          <a:solidFill>
            <a:schemeClr val="tx2"/>
          </a:solidFill>
          <a:latin typeface="+mn-lt"/>
          <a:ea typeface="+mn-ea"/>
          <a:cs typeface="Arial Narrow" charset="0"/>
        </a:defRPr>
      </a:lvl2pPr>
      <a:lvl3pPr marL="690563" indent="-228600" algn="l" defTabSz="914400" rtl="0" eaLnBrk="1" latinLnBrk="0" hangingPunct="1">
        <a:lnSpc>
          <a:spcPct val="100000"/>
        </a:lnSpc>
        <a:spcBef>
          <a:spcPts val="1000"/>
        </a:spcBef>
        <a:spcAft>
          <a:spcPts val="0"/>
        </a:spcAft>
        <a:buFont typeface="Wingdings" pitchFamily="2" charset="2"/>
        <a:buChar char="§"/>
        <a:defRPr lang="en-US" sz="1800" b="0" i="0" kern="1200" baseline="0" dirty="0">
          <a:solidFill>
            <a:schemeClr val="tx2"/>
          </a:solidFill>
          <a:latin typeface="+mn-lt"/>
          <a:ea typeface="+mn-ea"/>
          <a:cs typeface="Arial Narrow" charset="0"/>
        </a:defRPr>
      </a:lvl3pPr>
      <a:lvl4pPr marL="914400" indent="-228600" algn="l" defTabSz="914400" rtl="0" eaLnBrk="1" latinLnBrk="0" hangingPunct="1">
        <a:lnSpc>
          <a:spcPct val="100000"/>
        </a:lnSpc>
        <a:spcBef>
          <a:spcPts val="1000"/>
        </a:spcBef>
        <a:spcAft>
          <a:spcPts val="0"/>
        </a:spcAft>
        <a:buFont typeface="Wingdings" pitchFamily="2" charset="2"/>
        <a:buChar char="§"/>
        <a:defRPr lang="en-US" sz="1600" b="0" i="0" kern="1200" baseline="0" dirty="0">
          <a:solidFill>
            <a:schemeClr val="tx2"/>
          </a:solidFill>
          <a:latin typeface="+mn-lt"/>
          <a:ea typeface="+mn-ea"/>
          <a:cs typeface="Arial Narrow" charset="0"/>
        </a:defRPr>
      </a:lvl4pPr>
      <a:lvl5pPr marL="1138238" indent="-228600" algn="l" defTabSz="914400" rtl="0" eaLnBrk="1" latinLnBrk="0" hangingPunct="1">
        <a:lnSpc>
          <a:spcPct val="100000"/>
        </a:lnSpc>
        <a:spcBef>
          <a:spcPts val="1000"/>
        </a:spcBef>
        <a:spcAft>
          <a:spcPts val="0"/>
        </a:spcAft>
        <a:buFont typeface="Wingdings" pitchFamily="2" charset="2"/>
        <a:buChar char="§"/>
        <a:defRPr lang="en-US" sz="1400" b="0" i="0" kern="1200" baseline="0" dirty="0">
          <a:solidFill>
            <a:schemeClr val="tx2"/>
          </a:solidFill>
          <a:latin typeface="+mn-lt"/>
          <a:ea typeface="+mn-ea"/>
          <a:cs typeface="Arial Narrow"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itchFamily="2" charset="2"/>
        <a:buChar char="§"/>
        <a:defRPr sz="1800" kern="1200">
          <a:solidFill>
            <a:schemeClr val="tx2"/>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40" userDrawn="1">
          <p15:clr>
            <a:srgbClr val="F26B43"/>
          </p15:clr>
        </p15:guide>
        <p15:guide id="2" pos="3840" userDrawn="1">
          <p15:clr>
            <a:srgbClr val="F26B43"/>
          </p15:clr>
        </p15:guide>
        <p15:guide id="3" pos="7416" userDrawn="1">
          <p15:clr>
            <a:srgbClr val="F26B43"/>
          </p15:clr>
        </p15:guide>
        <p15:guide id="4" pos="264" userDrawn="1">
          <p15:clr>
            <a:srgbClr val="F26B43"/>
          </p15:clr>
        </p15:guide>
        <p15:guide id="5" orient="horz" pos="4104" userDrawn="1">
          <p15:clr>
            <a:srgbClr val="F26B43"/>
          </p15:clr>
        </p15:guide>
        <p15:guide id="6" orient="horz" pos="3888" userDrawn="1">
          <p15:clr>
            <a:srgbClr val="F26B43"/>
          </p15:clr>
        </p15:guide>
        <p15:guide id="7" orient="horz" pos="4200" userDrawn="1">
          <p15:clr>
            <a:srgbClr val="F26B43"/>
          </p15:clr>
        </p15:guide>
        <p15:guide id="8" orient="horz" pos="2160" userDrawn="1">
          <p15:clr>
            <a:srgbClr val="F26B43"/>
          </p15:clr>
        </p15:guide>
        <p15:guide id="9" orient="horz" pos="81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hyperlink" Target="applewebdata://B9DB2CF9-24CE-4477-8E1E-D5AFC6266EBA/"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www.federalregister.gov/documents/2022/08/04/2022-16217/nondiscrimination-in-health-programs-and-activities" TargetMode="External"/><Relationship Id="rId4" Type="http://schemas.openxmlformats.org/officeDocument/2006/relationships/hyperlink" Target="applewebdata://E373FC57-CC6D-4AEA-90DC-6ACA8BA967F3/"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hrsa.gov/rural-health/telehealth/what-is-telehealth"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hyperlink" Target="https://c19hcc.org/telehealth/impact-home/"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690FF9-905B-32F2-A9A5-83CC3D5C3472}"/>
              </a:ext>
            </a:extLst>
          </p:cNvPr>
          <p:cNvSpPr>
            <a:spLocks noGrp="1"/>
          </p:cNvSpPr>
          <p:nvPr>
            <p:ph type="ctrTitle"/>
          </p:nvPr>
        </p:nvSpPr>
        <p:spPr>
          <a:xfrm>
            <a:off x="625013" y="3644807"/>
            <a:ext cx="11506200" cy="2009720"/>
          </a:xfrm>
        </p:spPr>
        <p:txBody>
          <a:bodyPr/>
          <a:lstStyle/>
          <a:p>
            <a:r>
              <a:rPr lang="en-US" sz="6600" dirty="0"/>
              <a:t>Developing Evidence for Telehealth Effectiveness</a:t>
            </a:r>
            <a:br>
              <a:rPr lang="en-US" sz="6600" dirty="0"/>
            </a:br>
            <a:r>
              <a:rPr lang="en-US" sz="4800" dirty="0"/>
              <a:t/>
            </a:r>
            <a:br>
              <a:rPr lang="en-US" sz="4800" dirty="0"/>
            </a:br>
            <a:r>
              <a:rPr lang="en-US" sz="4800" dirty="0"/>
              <a:t/>
            </a:r>
            <a:br>
              <a:rPr lang="en-US" sz="4800" dirty="0"/>
            </a:br>
            <a:r>
              <a:rPr lang="en-US" dirty="0"/>
              <a:t>Francis X. Campion, MD, FACP</a:t>
            </a:r>
            <a:br>
              <a:rPr lang="en-US" dirty="0"/>
            </a:br>
            <a:r>
              <a:rPr lang="en-US" dirty="0"/>
              <a:t>Group Leader, Health AI</a:t>
            </a:r>
            <a:br>
              <a:rPr lang="en-US" dirty="0"/>
            </a:br>
            <a:r>
              <a:rPr lang="en-US" dirty="0"/>
              <a:t>MITRE Corporation</a:t>
            </a:r>
            <a:endParaRPr lang="en-US" sz="4800" dirty="0">
              <a:solidFill>
                <a:schemeClr val="tx1">
                  <a:lumMod val="90000"/>
                </a:schemeClr>
              </a:solidFill>
            </a:endParaRPr>
          </a:p>
        </p:txBody>
      </p:sp>
      <p:sp>
        <p:nvSpPr>
          <p:cNvPr id="4" name="TextBox 3">
            <a:extLst>
              <a:ext uri="{FF2B5EF4-FFF2-40B4-BE49-F238E27FC236}">
                <a16:creationId xmlns:a16="http://schemas.microsoft.com/office/drawing/2014/main" xmlns="" id="{E0C9D52A-B7DD-D814-20EE-1EE73EC4A803}"/>
              </a:ext>
            </a:extLst>
          </p:cNvPr>
          <p:cNvSpPr txBox="1"/>
          <p:nvPr/>
        </p:nvSpPr>
        <p:spPr>
          <a:xfrm>
            <a:off x="762000" y="3048000"/>
            <a:ext cx="4267200" cy="461665"/>
          </a:xfrm>
          <a:prstGeom prst="rect">
            <a:avLst/>
          </a:prstGeom>
          <a:noFill/>
        </p:spPr>
        <p:txBody>
          <a:bodyPr wrap="square" rtlCol="0">
            <a:spAutoFit/>
          </a:bodyPr>
          <a:lstStyle/>
          <a:p>
            <a:r>
              <a:rPr lang="en-US" sz="2400" dirty="0"/>
              <a:t>ConV2X, 10/11/2022</a:t>
            </a:r>
          </a:p>
        </p:txBody>
      </p:sp>
      <p:sp>
        <p:nvSpPr>
          <p:cNvPr id="3" name="TextBox 2">
            <a:extLst>
              <a:ext uri="{FF2B5EF4-FFF2-40B4-BE49-F238E27FC236}">
                <a16:creationId xmlns:a16="http://schemas.microsoft.com/office/drawing/2014/main" xmlns="" id="{0A28010C-8C56-F485-387B-9659F43A4BA3}"/>
              </a:ext>
            </a:extLst>
          </p:cNvPr>
          <p:cNvSpPr txBox="1"/>
          <p:nvPr/>
        </p:nvSpPr>
        <p:spPr>
          <a:xfrm>
            <a:off x="625013" y="5819720"/>
            <a:ext cx="8808373" cy="369332"/>
          </a:xfrm>
          <a:prstGeom prst="rect">
            <a:avLst/>
          </a:prstGeom>
          <a:noFill/>
        </p:spPr>
        <p:txBody>
          <a:bodyPr wrap="none" rtlCol="0">
            <a:spAutoFit/>
          </a:bodyPr>
          <a:lstStyle/>
          <a:p>
            <a:r>
              <a:rPr lang="en-US" b="1" i="0" u="none" strike="noStrike" dirty="0">
                <a:solidFill>
                  <a:srgbClr val="FFFFFF"/>
                </a:solidFill>
                <a:effectLst/>
                <a:latin typeface="Calibri" panose="020F0502020204030204" pitchFamily="34" charset="0"/>
              </a:rPr>
              <a:t>Approved for Public Release; Distribution Unlimited. Public Release Case Number 22-3236</a:t>
            </a:r>
            <a:endParaRPr lang="en-US" dirty="0">
              <a:solidFill>
                <a:srgbClr val="FFFFFF"/>
              </a:solidFill>
            </a:endParaRPr>
          </a:p>
        </p:txBody>
      </p:sp>
    </p:spTree>
    <p:extLst>
      <p:ext uri="{BB962C8B-B14F-4D97-AF65-F5344CB8AC3E}">
        <p14:creationId xmlns:p14="http://schemas.microsoft.com/office/powerpoint/2010/main" xmlns="" val="1539660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D76DFBD-5B60-476D-A205-62E2A704953D}"/>
              </a:ext>
            </a:extLst>
          </p:cNvPr>
          <p:cNvSpPr/>
          <p:nvPr/>
        </p:nvSpPr>
        <p:spPr>
          <a:xfrm>
            <a:off x="125084" y="98541"/>
            <a:ext cx="3877519" cy="623482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xmlns="" id="{5F6101E3-2CC3-49B8-8B32-E7D7F2658C81}"/>
              </a:ext>
            </a:extLst>
          </p:cNvPr>
          <p:cNvSpPr txBox="1"/>
          <p:nvPr/>
        </p:nvSpPr>
        <p:spPr>
          <a:xfrm>
            <a:off x="914252" y="2565085"/>
            <a:ext cx="2005107" cy="830997"/>
          </a:xfrm>
          <a:prstGeom prst="rect">
            <a:avLst/>
          </a:prstGeom>
          <a:ln>
            <a:noFill/>
          </a:ln>
        </p:spPr>
        <p:txBody>
          <a:bodyPr vert="horz" wrap="square" lIns="91440" tIns="45720" rIns="91440" bIns="45720" rtlCol="0">
            <a:spAutoFit/>
          </a:bodyPr>
          <a:lstStyle/>
          <a:p>
            <a:pPr algn="ctr"/>
            <a:r>
              <a:rPr lang="en-US" sz="2400" b="1" dirty="0">
                <a:solidFill>
                  <a:schemeClr val="bg2"/>
                </a:solidFill>
                <a:latin typeface="Arial Narrow" panose="020B0606020202030204" pitchFamily="34" charset="0"/>
              </a:rPr>
              <a:t>The provider was thorough.</a:t>
            </a:r>
            <a:endParaRPr lang="en-US" sz="2400" b="1" dirty="0">
              <a:solidFill>
                <a:schemeClr val="bg2"/>
              </a:solidFill>
            </a:endParaRPr>
          </a:p>
        </p:txBody>
      </p:sp>
      <p:pic>
        <p:nvPicPr>
          <p:cNvPr id="10" name="Picture 9">
            <a:extLst>
              <a:ext uri="{FF2B5EF4-FFF2-40B4-BE49-F238E27FC236}">
                <a16:creationId xmlns:a16="http://schemas.microsoft.com/office/drawing/2014/main" xmlns="" id="{82904A0D-B5D5-4115-B20E-807432414595}"/>
              </a:ext>
            </a:extLst>
          </p:cNvPr>
          <p:cNvPicPr>
            <a:picLocks noChangeAspect="1"/>
          </p:cNvPicPr>
          <p:nvPr/>
        </p:nvPicPr>
        <p:blipFill rotWithShape="1">
          <a:blip r:embed="rId3">
            <a:duotone>
              <a:schemeClr val="accent3">
                <a:shade val="45000"/>
                <a:satMod val="135000"/>
              </a:schemeClr>
              <a:prstClr val="white"/>
            </a:duotone>
          </a:blip>
          <a:srcRect l="31005" t="16837" r="29609" b="48468"/>
          <a:stretch/>
        </p:blipFill>
        <p:spPr>
          <a:xfrm>
            <a:off x="1408042" y="1571782"/>
            <a:ext cx="818777" cy="956935"/>
          </a:xfrm>
          <a:prstGeom prst="rect">
            <a:avLst/>
          </a:prstGeom>
        </p:spPr>
      </p:pic>
      <p:pic>
        <p:nvPicPr>
          <p:cNvPr id="11" name="Picture 10">
            <a:extLst>
              <a:ext uri="{FF2B5EF4-FFF2-40B4-BE49-F238E27FC236}">
                <a16:creationId xmlns:a16="http://schemas.microsoft.com/office/drawing/2014/main" xmlns="" id="{2CD52871-C88A-4D5B-962F-7006A69E07B6}"/>
              </a:ext>
            </a:extLst>
          </p:cNvPr>
          <p:cNvPicPr>
            <a:picLocks noChangeAspect="1"/>
          </p:cNvPicPr>
          <p:nvPr/>
        </p:nvPicPr>
        <p:blipFill rotWithShape="1">
          <a:blip r:embed="rId3">
            <a:duotone>
              <a:schemeClr val="accent3">
                <a:shade val="45000"/>
                <a:satMod val="135000"/>
              </a:schemeClr>
              <a:prstClr val="white"/>
            </a:duotone>
          </a:blip>
          <a:srcRect l="31005" t="16837" r="29609" b="48468"/>
          <a:stretch/>
        </p:blipFill>
        <p:spPr>
          <a:xfrm rot="10800000">
            <a:off x="1408042" y="3468817"/>
            <a:ext cx="818777" cy="890495"/>
          </a:xfrm>
          <a:prstGeom prst="rect">
            <a:avLst/>
          </a:prstGeom>
        </p:spPr>
      </p:pic>
      <p:grpSp>
        <p:nvGrpSpPr>
          <p:cNvPr id="20" name="Group 19">
            <a:extLst>
              <a:ext uri="{FF2B5EF4-FFF2-40B4-BE49-F238E27FC236}">
                <a16:creationId xmlns:a16="http://schemas.microsoft.com/office/drawing/2014/main" xmlns="" id="{3F659F4C-E5DC-4BEE-B68F-123E535259FC}"/>
              </a:ext>
            </a:extLst>
          </p:cNvPr>
          <p:cNvGrpSpPr/>
          <p:nvPr/>
        </p:nvGrpSpPr>
        <p:grpSpPr>
          <a:xfrm>
            <a:off x="815095" y="284039"/>
            <a:ext cx="2735527" cy="759339"/>
            <a:chOff x="815094" y="284038"/>
            <a:chExt cx="2735527" cy="759338"/>
          </a:xfrm>
        </p:grpSpPr>
        <p:sp>
          <p:nvSpPr>
            <p:cNvPr id="21" name="TextBox 20">
              <a:extLst>
                <a:ext uri="{FF2B5EF4-FFF2-40B4-BE49-F238E27FC236}">
                  <a16:creationId xmlns:a16="http://schemas.microsoft.com/office/drawing/2014/main" xmlns="" id="{FAFA35A7-2246-48F5-83DC-C4CFD3347A43}"/>
                </a:ext>
              </a:extLst>
            </p:cNvPr>
            <p:cNvSpPr txBox="1"/>
            <p:nvPr/>
          </p:nvSpPr>
          <p:spPr>
            <a:xfrm>
              <a:off x="1370679" y="386787"/>
              <a:ext cx="2179942" cy="656589"/>
            </a:xfrm>
            <a:prstGeom prst="rect">
              <a:avLst/>
            </a:prstGeom>
            <a:noFill/>
            <a:ln>
              <a:noFill/>
            </a:ln>
          </p:spPr>
          <p:txBody>
            <a:bodyPr wrap="square">
              <a:spAutoFit/>
            </a:bodyPr>
            <a:lstStyle/>
            <a:p>
              <a:pPr>
                <a:lnSpc>
                  <a:spcPts val="2200"/>
                </a:lnSpc>
              </a:pPr>
              <a:r>
                <a:rPr lang="en-US" sz="2000" dirty="0">
                  <a:solidFill>
                    <a:schemeClr val="bg1"/>
                  </a:solidFill>
                </a:rPr>
                <a:t>PATIENT</a:t>
              </a:r>
            </a:p>
            <a:p>
              <a:pPr>
                <a:lnSpc>
                  <a:spcPts val="2200"/>
                </a:lnSpc>
              </a:pPr>
              <a:r>
                <a:rPr lang="en-US" sz="2000" dirty="0">
                  <a:solidFill>
                    <a:schemeClr val="bg1"/>
                  </a:solidFill>
                </a:rPr>
                <a:t>SURVEY</a:t>
              </a:r>
            </a:p>
          </p:txBody>
        </p:sp>
        <p:pic>
          <p:nvPicPr>
            <p:cNvPr id="22" name="Picture 6" descr="Doctor Physician Female Svg Png Icon Free Download (#529403) -  OnlineWebFonts.COM">
              <a:extLst>
                <a:ext uri="{FF2B5EF4-FFF2-40B4-BE49-F238E27FC236}">
                  <a16:creationId xmlns:a16="http://schemas.microsoft.com/office/drawing/2014/main" xmlns="" id="{97958C2E-C0DF-4746-AEC0-A8C38AF545F2}"/>
                </a:ext>
              </a:extLst>
            </p:cNvPr>
            <p:cNvPicPr>
              <a:picLocks noChangeAspect="1" noChangeArrowheads="1"/>
            </p:cNvPicPr>
            <p:nvPr/>
          </p:nvPicPr>
          <p:blipFill>
            <a:blip r:embed="rId4">
              <a:lum bright="70000" contrast="-70000"/>
              <a:alphaModFix amt="35000"/>
              <a:extLst>
                <a:ext uri="{28A0092B-C50C-407E-A947-70E740481C1C}">
                  <a14:useLocalDpi xmlns:a14="http://schemas.microsoft.com/office/drawing/2010/main" xmlns="" val="0"/>
                </a:ext>
              </a:extLst>
            </a:blip>
            <a:srcRect/>
            <a:stretch>
              <a:fillRect/>
            </a:stretch>
          </p:blipFill>
          <p:spPr bwMode="auto">
            <a:xfrm>
              <a:off x="815094" y="284038"/>
              <a:ext cx="561372" cy="670851"/>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3" name="Picture 2">
            <a:extLst>
              <a:ext uri="{FF2B5EF4-FFF2-40B4-BE49-F238E27FC236}">
                <a16:creationId xmlns:a16="http://schemas.microsoft.com/office/drawing/2014/main" xmlns="" id="{9670C33D-2CF2-6246-BA91-7137838B7770}"/>
              </a:ext>
            </a:extLst>
          </p:cNvPr>
          <p:cNvPicPr>
            <a:picLocks noChangeAspect="1"/>
          </p:cNvPicPr>
          <p:nvPr/>
        </p:nvPicPr>
        <p:blipFill>
          <a:blip r:embed="rId5"/>
          <a:stretch>
            <a:fillRect/>
          </a:stretch>
        </p:blipFill>
        <p:spPr>
          <a:xfrm>
            <a:off x="4091316" y="1483599"/>
            <a:ext cx="7975600" cy="3403600"/>
          </a:xfrm>
          <a:prstGeom prst="rect">
            <a:avLst/>
          </a:prstGeom>
        </p:spPr>
      </p:pic>
      <p:sp>
        <p:nvSpPr>
          <p:cNvPr id="13" name="Rectangle 12">
            <a:extLst>
              <a:ext uri="{FF2B5EF4-FFF2-40B4-BE49-F238E27FC236}">
                <a16:creationId xmlns:a16="http://schemas.microsoft.com/office/drawing/2014/main" xmlns="" id="{A6E8E606-B544-4B6E-A7F4-FD0546390912}"/>
              </a:ext>
            </a:extLst>
          </p:cNvPr>
          <p:cNvSpPr/>
          <p:nvPr/>
        </p:nvSpPr>
        <p:spPr>
          <a:xfrm>
            <a:off x="4091317" y="120729"/>
            <a:ext cx="7886815" cy="6129339"/>
          </a:xfrm>
          <a:prstGeom prst="rect">
            <a:avLst/>
          </a:prstGeom>
          <a:noFill/>
          <a:ln>
            <a:solidFill>
              <a:schemeClr val="accent1"/>
            </a:solidFill>
          </a:ln>
          <a:effectLst>
            <a:outerShdw blurRad="50800" dist="381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3">
            <a:extLst>
              <a:ext uri="{FF2B5EF4-FFF2-40B4-BE49-F238E27FC236}">
                <a16:creationId xmlns:a16="http://schemas.microsoft.com/office/drawing/2014/main" xmlns="" id="{A0570264-B731-42A4-BBEC-55D6D977C9F2}"/>
              </a:ext>
            </a:extLst>
          </p:cNvPr>
          <p:cNvSpPr txBox="1">
            <a:spLocks/>
          </p:cNvSpPr>
          <p:nvPr/>
        </p:nvSpPr>
        <p:spPr>
          <a:xfrm>
            <a:off x="267041" y="6393951"/>
            <a:ext cx="1234440" cy="36618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A05D499-8038-C642-91E0-FF7B8677CF19}" type="slidenum">
              <a:rPr lang="en-US" sz="1333">
                <a:solidFill>
                  <a:srgbClr val="452663"/>
                </a:solidFill>
                <a:latin typeface="Arial" charset="0"/>
                <a:cs typeface="Arial" charset="0"/>
              </a:rPr>
              <a:pPr/>
              <a:t>10</a:t>
            </a:fld>
            <a:endParaRPr lang="en-US" sz="1333" dirty="0">
              <a:solidFill>
                <a:srgbClr val="452663"/>
              </a:solidFill>
              <a:latin typeface="Arial" charset="0"/>
              <a:cs typeface="Arial" charset="0"/>
            </a:endParaRPr>
          </a:p>
        </p:txBody>
      </p:sp>
    </p:spTree>
    <p:extLst>
      <p:ext uri="{BB962C8B-B14F-4D97-AF65-F5344CB8AC3E}">
        <p14:creationId xmlns:p14="http://schemas.microsoft.com/office/powerpoint/2010/main" xmlns="" val="19567758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D76DFBD-5B60-476D-A205-62E2A704953D}"/>
              </a:ext>
            </a:extLst>
          </p:cNvPr>
          <p:cNvSpPr/>
          <p:nvPr/>
        </p:nvSpPr>
        <p:spPr>
          <a:xfrm>
            <a:off x="1" y="15241"/>
            <a:ext cx="3877519" cy="623482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5F6101E3-2CC3-49B8-8B32-E7D7F2658C81}"/>
              </a:ext>
            </a:extLst>
          </p:cNvPr>
          <p:cNvSpPr txBox="1"/>
          <p:nvPr/>
        </p:nvSpPr>
        <p:spPr>
          <a:xfrm>
            <a:off x="708294" y="2119838"/>
            <a:ext cx="2179943" cy="1938992"/>
          </a:xfrm>
          <a:prstGeom prst="rect">
            <a:avLst/>
          </a:prstGeom>
          <a:ln>
            <a:noFill/>
          </a:ln>
        </p:spPr>
        <p:txBody>
          <a:bodyPr vert="horz" wrap="square" lIns="91440" tIns="45720" rIns="91440" bIns="45720" rtlCol="0">
            <a:spAutoFit/>
          </a:bodyPr>
          <a:lstStyle/>
          <a:p>
            <a:pPr algn="ctr"/>
            <a:r>
              <a:rPr lang="en-US" sz="2400" b="1" dirty="0">
                <a:solidFill>
                  <a:schemeClr val="bg2"/>
                </a:solidFill>
                <a:latin typeface="Arial Narrow" panose="020B0606020202030204" pitchFamily="34" charset="0"/>
              </a:rPr>
              <a:t>The quality of the patient-provider communication was good.</a:t>
            </a:r>
            <a:endParaRPr lang="en-US" sz="2400" b="1" dirty="0">
              <a:solidFill>
                <a:schemeClr val="bg2"/>
              </a:solidFill>
            </a:endParaRPr>
          </a:p>
        </p:txBody>
      </p:sp>
      <p:pic>
        <p:nvPicPr>
          <p:cNvPr id="10" name="Picture 9">
            <a:extLst>
              <a:ext uri="{FF2B5EF4-FFF2-40B4-BE49-F238E27FC236}">
                <a16:creationId xmlns:a16="http://schemas.microsoft.com/office/drawing/2014/main" xmlns="" id="{82904A0D-B5D5-4115-B20E-807432414595}"/>
              </a:ext>
            </a:extLst>
          </p:cNvPr>
          <p:cNvPicPr>
            <a:picLocks noChangeAspect="1"/>
          </p:cNvPicPr>
          <p:nvPr/>
        </p:nvPicPr>
        <p:blipFill rotWithShape="1">
          <a:blip r:embed="rId3">
            <a:duotone>
              <a:schemeClr val="accent3">
                <a:shade val="45000"/>
                <a:satMod val="135000"/>
              </a:schemeClr>
              <a:prstClr val="white"/>
            </a:duotone>
          </a:blip>
          <a:srcRect l="31005" t="16837" r="29609" b="48468"/>
          <a:stretch/>
        </p:blipFill>
        <p:spPr>
          <a:xfrm>
            <a:off x="1376920" y="1295746"/>
            <a:ext cx="818777" cy="956935"/>
          </a:xfrm>
          <a:prstGeom prst="rect">
            <a:avLst/>
          </a:prstGeom>
        </p:spPr>
      </p:pic>
      <p:pic>
        <p:nvPicPr>
          <p:cNvPr id="11" name="Picture 10">
            <a:extLst>
              <a:ext uri="{FF2B5EF4-FFF2-40B4-BE49-F238E27FC236}">
                <a16:creationId xmlns:a16="http://schemas.microsoft.com/office/drawing/2014/main" xmlns="" id="{2CD52871-C88A-4D5B-962F-7006A69E07B6}"/>
              </a:ext>
            </a:extLst>
          </p:cNvPr>
          <p:cNvPicPr>
            <a:picLocks noChangeAspect="1"/>
          </p:cNvPicPr>
          <p:nvPr/>
        </p:nvPicPr>
        <p:blipFill rotWithShape="1">
          <a:blip r:embed="rId3">
            <a:duotone>
              <a:schemeClr val="accent3">
                <a:shade val="45000"/>
                <a:satMod val="135000"/>
              </a:schemeClr>
              <a:prstClr val="white"/>
            </a:duotone>
          </a:blip>
          <a:srcRect l="31005" t="16837" r="29609" b="48468"/>
          <a:stretch/>
        </p:blipFill>
        <p:spPr>
          <a:xfrm rot="10800000">
            <a:off x="1388876" y="4058830"/>
            <a:ext cx="818777" cy="890495"/>
          </a:xfrm>
          <a:prstGeom prst="rect">
            <a:avLst/>
          </a:prstGeom>
        </p:spPr>
      </p:pic>
      <p:grpSp>
        <p:nvGrpSpPr>
          <p:cNvPr id="20" name="Group 19">
            <a:extLst>
              <a:ext uri="{FF2B5EF4-FFF2-40B4-BE49-F238E27FC236}">
                <a16:creationId xmlns:a16="http://schemas.microsoft.com/office/drawing/2014/main" xmlns="" id="{3F659F4C-E5DC-4BEE-B68F-123E535259FC}"/>
              </a:ext>
            </a:extLst>
          </p:cNvPr>
          <p:cNvGrpSpPr/>
          <p:nvPr/>
        </p:nvGrpSpPr>
        <p:grpSpPr>
          <a:xfrm>
            <a:off x="815095" y="284039"/>
            <a:ext cx="2735527" cy="759339"/>
            <a:chOff x="815094" y="284038"/>
            <a:chExt cx="2735527" cy="759338"/>
          </a:xfrm>
        </p:grpSpPr>
        <p:sp>
          <p:nvSpPr>
            <p:cNvPr id="21" name="TextBox 20">
              <a:extLst>
                <a:ext uri="{FF2B5EF4-FFF2-40B4-BE49-F238E27FC236}">
                  <a16:creationId xmlns:a16="http://schemas.microsoft.com/office/drawing/2014/main" xmlns="" id="{FAFA35A7-2246-48F5-83DC-C4CFD3347A43}"/>
                </a:ext>
              </a:extLst>
            </p:cNvPr>
            <p:cNvSpPr txBox="1"/>
            <p:nvPr/>
          </p:nvSpPr>
          <p:spPr>
            <a:xfrm>
              <a:off x="1370679" y="386787"/>
              <a:ext cx="2179942" cy="656589"/>
            </a:xfrm>
            <a:prstGeom prst="rect">
              <a:avLst/>
            </a:prstGeom>
            <a:noFill/>
            <a:ln>
              <a:noFill/>
            </a:ln>
          </p:spPr>
          <p:txBody>
            <a:bodyPr wrap="square">
              <a:spAutoFit/>
            </a:bodyPr>
            <a:lstStyle/>
            <a:p>
              <a:pPr>
                <a:lnSpc>
                  <a:spcPts val="2200"/>
                </a:lnSpc>
              </a:pPr>
              <a:r>
                <a:rPr lang="en-US" sz="2000" dirty="0">
                  <a:solidFill>
                    <a:schemeClr val="bg1"/>
                  </a:solidFill>
                </a:rPr>
                <a:t>PATIENT</a:t>
              </a:r>
            </a:p>
            <a:p>
              <a:pPr>
                <a:lnSpc>
                  <a:spcPts val="2200"/>
                </a:lnSpc>
              </a:pPr>
              <a:r>
                <a:rPr lang="en-US" sz="2000" dirty="0">
                  <a:solidFill>
                    <a:schemeClr val="bg1"/>
                  </a:solidFill>
                </a:rPr>
                <a:t>SURVEY</a:t>
              </a:r>
            </a:p>
          </p:txBody>
        </p:sp>
        <p:pic>
          <p:nvPicPr>
            <p:cNvPr id="22" name="Picture 6" descr="Doctor Physician Female Svg Png Icon Free Download (#529403) -  OnlineWebFonts.COM">
              <a:extLst>
                <a:ext uri="{FF2B5EF4-FFF2-40B4-BE49-F238E27FC236}">
                  <a16:creationId xmlns:a16="http://schemas.microsoft.com/office/drawing/2014/main" xmlns="" id="{97958C2E-C0DF-4746-AEC0-A8C38AF545F2}"/>
                </a:ext>
              </a:extLst>
            </p:cNvPr>
            <p:cNvPicPr>
              <a:picLocks noChangeAspect="1" noChangeArrowheads="1"/>
            </p:cNvPicPr>
            <p:nvPr/>
          </p:nvPicPr>
          <p:blipFill>
            <a:blip r:embed="rId4">
              <a:lum bright="70000" contrast="-70000"/>
              <a:alphaModFix amt="35000"/>
              <a:extLst>
                <a:ext uri="{28A0092B-C50C-407E-A947-70E740481C1C}">
                  <a14:useLocalDpi xmlns:a14="http://schemas.microsoft.com/office/drawing/2010/main" xmlns="" val="0"/>
                </a:ext>
              </a:extLst>
            </a:blip>
            <a:srcRect/>
            <a:stretch>
              <a:fillRect/>
            </a:stretch>
          </p:blipFill>
          <p:spPr bwMode="auto">
            <a:xfrm>
              <a:off x="815094" y="284038"/>
              <a:ext cx="561372" cy="670851"/>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3" name="Picture 2">
            <a:extLst>
              <a:ext uri="{FF2B5EF4-FFF2-40B4-BE49-F238E27FC236}">
                <a16:creationId xmlns:a16="http://schemas.microsoft.com/office/drawing/2014/main" xmlns="" id="{D36A984F-3BB4-1B40-AE52-782AD6AB40B5}"/>
              </a:ext>
            </a:extLst>
          </p:cNvPr>
          <p:cNvPicPr>
            <a:picLocks noChangeAspect="1"/>
          </p:cNvPicPr>
          <p:nvPr/>
        </p:nvPicPr>
        <p:blipFill>
          <a:blip r:embed="rId5"/>
          <a:stretch>
            <a:fillRect/>
          </a:stretch>
        </p:blipFill>
        <p:spPr>
          <a:xfrm>
            <a:off x="4034223" y="1578849"/>
            <a:ext cx="8001000" cy="3213100"/>
          </a:xfrm>
          <a:prstGeom prst="rect">
            <a:avLst/>
          </a:prstGeom>
        </p:spPr>
      </p:pic>
      <p:sp>
        <p:nvSpPr>
          <p:cNvPr id="13" name="Rectangle 12">
            <a:extLst>
              <a:ext uri="{FF2B5EF4-FFF2-40B4-BE49-F238E27FC236}">
                <a16:creationId xmlns:a16="http://schemas.microsoft.com/office/drawing/2014/main" xmlns="" id="{4D565217-F578-456F-BCBC-78429D39873E}"/>
              </a:ext>
            </a:extLst>
          </p:cNvPr>
          <p:cNvSpPr/>
          <p:nvPr/>
        </p:nvSpPr>
        <p:spPr>
          <a:xfrm>
            <a:off x="4091317" y="120729"/>
            <a:ext cx="7886815" cy="6129339"/>
          </a:xfrm>
          <a:prstGeom prst="rect">
            <a:avLst/>
          </a:prstGeom>
          <a:noFill/>
          <a:ln>
            <a:solidFill>
              <a:schemeClr val="accent1"/>
            </a:solidFill>
          </a:ln>
          <a:effectLst>
            <a:outerShdw blurRad="50800" dist="381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3">
            <a:extLst>
              <a:ext uri="{FF2B5EF4-FFF2-40B4-BE49-F238E27FC236}">
                <a16:creationId xmlns:a16="http://schemas.microsoft.com/office/drawing/2014/main" xmlns="" id="{CEA98432-C435-4A17-8851-F06A387A5F7D}"/>
              </a:ext>
            </a:extLst>
          </p:cNvPr>
          <p:cNvSpPr txBox="1">
            <a:spLocks/>
          </p:cNvSpPr>
          <p:nvPr/>
        </p:nvSpPr>
        <p:spPr>
          <a:xfrm>
            <a:off x="267041" y="6393951"/>
            <a:ext cx="1234440" cy="36618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A05D499-8038-C642-91E0-FF7B8677CF19}" type="slidenum">
              <a:rPr lang="en-US" sz="1333">
                <a:solidFill>
                  <a:srgbClr val="452663"/>
                </a:solidFill>
                <a:latin typeface="Arial" charset="0"/>
                <a:cs typeface="Arial" charset="0"/>
              </a:rPr>
              <a:pPr/>
              <a:t>11</a:t>
            </a:fld>
            <a:endParaRPr lang="en-US" sz="1333" dirty="0">
              <a:solidFill>
                <a:srgbClr val="452663"/>
              </a:solidFill>
              <a:latin typeface="Arial" charset="0"/>
              <a:cs typeface="Arial" charset="0"/>
            </a:endParaRPr>
          </a:p>
        </p:txBody>
      </p:sp>
    </p:spTree>
    <p:extLst>
      <p:ext uri="{BB962C8B-B14F-4D97-AF65-F5344CB8AC3E}">
        <p14:creationId xmlns:p14="http://schemas.microsoft.com/office/powerpoint/2010/main" xmlns="" val="17724172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D76DFBD-5B60-476D-A205-62E2A704953D}"/>
              </a:ext>
            </a:extLst>
          </p:cNvPr>
          <p:cNvSpPr/>
          <p:nvPr/>
        </p:nvSpPr>
        <p:spPr>
          <a:xfrm>
            <a:off x="1" y="16908"/>
            <a:ext cx="3877519" cy="623316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5F6101E3-2CC3-49B8-8B32-E7D7F2658C81}"/>
              </a:ext>
            </a:extLst>
          </p:cNvPr>
          <p:cNvSpPr txBox="1"/>
          <p:nvPr/>
        </p:nvSpPr>
        <p:spPr>
          <a:xfrm>
            <a:off x="883129" y="2119838"/>
            <a:ext cx="2005107" cy="1938992"/>
          </a:xfrm>
          <a:prstGeom prst="rect">
            <a:avLst/>
          </a:prstGeom>
          <a:ln>
            <a:noFill/>
          </a:ln>
        </p:spPr>
        <p:txBody>
          <a:bodyPr vert="horz" wrap="square" lIns="91440" tIns="45720" rIns="91440" bIns="45720" rtlCol="0">
            <a:spAutoFit/>
          </a:bodyPr>
          <a:lstStyle/>
          <a:p>
            <a:pPr algn="ctr"/>
            <a:r>
              <a:rPr lang="en-US" sz="2400" b="1" dirty="0">
                <a:solidFill>
                  <a:schemeClr val="bg2"/>
                </a:solidFill>
                <a:latin typeface="Arial Narrow" panose="020B0606020202030204" pitchFamily="34" charset="0"/>
              </a:rPr>
              <a:t>I will continue to use telehealth services into the future.</a:t>
            </a:r>
            <a:endParaRPr lang="en-US" sz="2400" b="1" dirty="0">
              <a:solidFill>
                <a:schemeClr val="bg2"/>
              </a:solidFill>
            </a:endParaRPr>
          </a:p>
        </p:txBody>
      </p:sp>
      <p:pic>
        <p:nvPicPr>
          <p:cNvPr id="10" name="Picture 9">
            <a:extLst>
              <a:ext uri="{FF2B5EF4-FFF2-40B4-BE49-F238E27FC236}">
                <a16:creationId xmlns:a16="http://schemas.microsoft.com/office/drawing/2014/main" xmlns="" id="{82904A0D-B5D5-4115-B20E-807432414595}"/>
              </a:ext>
            </a:extLst>
          </p:cNvPr>
          <p:cNvPicPr>
            <a:picLocks noChangeAspect="1"/>
          </p:cNvPicPr>
          <p:nvPr/>
        </p:nvPicPr>
        <p:blipFill rotWithShape="1">
          <a:blip r:embed="rId3">
            <a:duotone>
              <a:schemeClr val="accent3">
                <a:shade val="45000"/>
                <a:satMod val="135000"/>
              </a:schemeClr>
              <a:prstClr val="white"/>
            </a:duotone>
          </a:blip>
          <a:srcRect l="31005" t="16837" r="29609" b="48468"/>
          <a:stretch/>
        </p:blipFill>
        <p:spPr>
          <a:xfrm>
            <a:off x="1376920" y="1295746"/>
            <a:ext cx="818777" cy="956935"/>
          </a:xfrm>
          <a:prstGeom prst="rect">
            <a:avLst/>
          </a:prstGeom>
        </p:spPr>
      </p:pic>
      <p:pic>
        <p:nvPicPr>
          <p:cNvPr id="11" name="Picture 10">
            <a:extLst>
              <a:ext uri="{FF2B5EF4-FFF2-40B4-BE49-F238E27FC236}">
                <a16:creationId xmlns:a16="http://schemas.microsoft.com/office/drawing/2014/main" xmlns="" id="{2CD52871-C88A-4D5B-962F-7006A69E07B6}"/>
              </a:ext>
            </a:extLst>
          </p:cNvPr>
          <p:cNvPicPr>
            <a:picLocks noChangeAspect="1"/>
          </p:cNvPicPr>
          <p:nvPr/>
        </p:nvPicPr>
        <p:blipFill rotWithShape="1">
          <a:blip r:embed="rId3">
            <a:duotone>
              <a:schemeClr val="accent3">
                <a:shade val="45000"/>
                <a:satMod val="135000"/>
              </a:schemeClr>
              <a:prstClr val="white"/>
            </a:duotone>
          </a:blip>
          <a:srcRect l="31005" t="16837" r="29609" b="48468"/>
          <a:stretch/>
        </p:blipFill>
        <p:spPr>
          <a:xfrm rot="10800000">
            <a:off x="1423626" y="4058830"/>
            <a:ext cx="818777" cy="890495"/>
          </a:xfrm>
          <a:prstGeom prst="rect">
            <a:avLst/>
          </a:prstGeom>
        </p:spPr>
      </p:pic>
      <p:grpSp>
        <p:nvGrpSpPr>
          <p:cNvPr id="20" name="Group 19">
            <a:extLst>
              <a:ext uri="{FF2B5EF4-FFF2-40B4-BE49-F238E27FC236}">
                <a16:creationId xmlns:a16="http://schemas.microsoft.com/office/drawing/2014/main" xmlns="" id="{3F659F4C-E5DC-4BEE-B68F-123E535259FC}"/>
              </a:ext>
            </a:extLst>
          </p:cNvPr>
          <p:cNvGrpSpPr/>
          <p:nvPr/>
        </p:nvGrpSpPr>
        <p:grpSpPr>
          <a:xfrm>
            <a:off x="815095" y="284039"/>
            <a:ext cx="2735527" cy="759339"/>
            <a:chOff x="815094" y="284038"/>
            <a:chExt cx="2735527" cy="759338"/>
          </a:xfrm>
        </p:grpSpPr>
        <p:sp>
          <p:nvSpPr>
            <p:cNvPr id="21" name="TextBox 20">
              <a:extLst>
                <a:ext uri="{FF2B5EF4-FFF2-40B4-BE49-F238E27FC236}">
                  <a16:creationId xmlns:a16="http://schemas.microsoft.com/office/drawing/2014/main" xmlns="" id="{FAFA35A7-2246-48F5-83DC-C4CFD3347A43}"/>
                </a:ext>
              </a:extLst>
            </p:cNvPr>
            <p:cNvSpPr txBox="1"/>
            <p:nvPr/>
          </p:nvSpPr>
          <p:spPr>
            <a:xfrm>
              <a:off x="1370679" y="386787"/>
              <a:ext cx="2179942" cy="656589"/>
            </a:xfrm>
            <a:prstGeom prst="rect">
              <a:avLst/>
            </a:prstGeom>
            <a:noFill/>
            <a:ln>
              <a:noFill/>
            </a:ln>
          </p:spPr>
          <p:txBody>
            <a:bodyPr wrap="square">
              <a:spAutoFit/>
            </a:bodyPr>
            <a:lstStyle/>
            <a:p>
              <a:pPr>
                <a:lnSpc>
                  <a:spcPts val="2200"/>
                </a:lnSpc>
              </a:pPr>
              <a:r>
                <a:rPr lang="en-US" sz="2000" dirty="0">
                  <a:solidFill>
                    <a:schemeClr val="bg1"/>
                  </a:solidFill>
                </a:rPr>
                <a:t>PATIENT</a:t>
              </a:r>
            </a:p>
            <a:p>
              <a:pPr>
                <a:lnSpc>
                  <a:spcPts val="2200"/>
                </a:lnSpc>
              </a:pPr>
              <a:r>
                <a:rPr lang="en-US" sz="2000" dirty="0">
                  <a:solidFill>
                    <a:schemeClr val="bg1"/>
                  </a:solidFill>
                </a:rPr>
                <a:t>SURVEY</a:t>
              </a:r>
            </a:p>
          </p:txBody>
        </p:sp>
        <p:pic>
          <p:nvPicPr>
            <p:cNvPr id="22" name="Picture 6" descr="Doctor Physician Female Svg Png Icon Free Download (#529403) -  OnlineWebFonts.COM">
              <a:extLst>
                <a:ext uri="{FF2B5EF4-FFF2-40B4-BE49-F238E27FC236}">
                  <a16:creationId xmlns:a16="http://schemas.microsoft.com/office/drawing/2014/main" xmlns="" id="{97958C2E-C0DF-4746-AEC0-A8C38AF545F2}"/>
                </a:ext>
              </a:extLst>
            </p:cNvPr>
            <p:cNvPicPr>
              <a:picLocks noChangeAspect="1" noChangeArrowheads="1"/>
            </p:cNvPicPr>
            <p:nvPr/>
          </p:nvPicPr>
          <p:blipFill>
            <a:blip r:embed="rId4">
              <a:lum bright="70000" contrast="-70000"/>
              <a:alphaModFix amt="35000"/>
              <a:extLst>
                <a:ext uri="{28A0092B-C50C-407E-A947-70E740481C1C}">
                  <a14:useLocalDpi xmlns:a14="http://schemas.microsoft.com/office/drawing/2010/main" xmlns="" val="0"/>
                </a:ext>
              </a:extLst>
            </a:blip>
            <a:srcRect/>
            <a:stretch>
              <a:fillRect/>
            </a:stretch>
          </p:blipFill>
          <p:spPr bwMode="auto">
            <a:xfrm>
              <a:off x="815094" y="284038"/>
              <a:ext cx="561372" cy="670851"/>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5" name="Picture 4">
            <a:extLst>
              <a:ext uri="{FF2B5EF4-FFF2-40B4-BE49-F238E27FC236}">
                <a16:creationId xmlns:a16="http://schemas.microsoft.com/office/drawing/2014/main" xmlns="" id="{A132BF1D-92E6-A549-BFFC-B9E10E351921}"/>
              </a:ext>
            </a:extLst>
          </p:cNvPr>
          <p:cNvPicPr>
            <a:picLocks noChangeAspect="1"/>
          </p:cNvPicPr>
          <p:nvPr/>
        </p:nvPicPr>
        <p:blipFill>
          <a:blip r:embed="rId5"/>
          <a:stretch>
            <a:fillRect/>
          </a:stretch>
        </p:blipFill>
        <p:spPr>
          <a:xfrm>
            <a:off x="4180331" y="1521699"/>
            <a:ext cx="7797800" cy="3327400"/>
          </a:xfrm>
          <a:prstGeom prst="rect">
            <a:avLst/>
          </a:prstGeom>
        </p:spPr>
      </p:pic>
      <p:sp>
        <p:nvSpPr>
          <p:cNvPr id="13" name="Rectangle 12">
            <a:extLst>
              <a:ext uri="{FF2B5EF4-FFF2-40B4-BE49-F238E27FC236}">
                <a16:creationId xmlns:a16="http://schemas.microsoft.com/office/drawing/2014/main" xmlns="" id="{AFAA1472-05F9-4746-87F2-39F06DA88911}"/>
              </a:ext>
            </a:extLst>
          </p:cNvPr>
          <p:cNvSpPr/>
          <p:nvPr/>
        </p:nvSpPr>
        <p:spPr>
          <a:xfrm>
            <a:off x="4091317" y="120729"/>
            <a:ext cx="7886815" cy="6129339"/>
          </a:xfrm>
          <a:prstGeom prst="rect">
            <a:avLst/>
          </a:prstGeom>
          <a:noFill/>
          <a:ln>
            <a:solidFill>
              <a:schemeClr val="accent1"/>
            </a:solidFill>
          </a:ln>
          <a:effectLst>
            <a:outerShdw blurRad="50800" dist="381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3">
            <a:extLst>
              <a:ext uri="{FF2B5EF4-FFF2-40B4-BE49-F238E27FC236}">
                <a16:creationId xmlns:a16="http://schemas.microsoft.com/office/drawing/2014/main" xmlns="" id="{A005E912-EED2-4402-A535-2A3D80031B70}"/>
              </a:ext>
            </a:extLst>
          </p:cNvPr>
          <p:cNvSpPr txBox="1">
            <a:spLocks/>
          </p:cNvSpPr>
          <p:nvPr/>
        </p:nvSpPr>
        <p:spPr>
          <a:xfrm>
            <a:off x="267041" y="6393951"/>
            <a:ext cx="1234440" cy="36618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A05D499-8038-C642-91E0-FF7B8677CF19}" type="slidenum">
              <a:rPr lang="en-US" sz="1333">
                <a:solidFill>
                  <a:srgbClr val="452663"/>
                </a:solidFill>
                <a:latin typeface="Arial" charset="0"/>
                <a:cs typeface="Arial" charset="0"/>
              </a:rPr>
              <a:pPr/>
              <a:t>12</a:t>
            </a:fld>
            <a:endParaRPr lang="en-US" sz="1333" dirty="0">
              <a:solidFill>
                <a:srgbClr val="452663"/>
              </a:solidFill>
              <a:latin typeface="Arial" charset="0"/>
              <a:cs typeface="Arial" charset="0"/>
            </a:endParaRPr>
          </a:p>
        </p:txBody>
      </p:sp>
    </p:spTree>
    <p:extLst>
      <p:ext uri="{BB962C8B-B14F-4D97-AF65-F5344CB8AC3E}">
        <p14:creationId xmlns:p14="http://schemas.microsoft.com/office/powerpoint/2010/main" xmlns="" val="41226686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190F7DD7-66F8-6B31-6FEA-E53FC06D67EC}"/>
              </a:ext>
            </a:extLst>
          </p:cNvPr>
          <p:cNvSpPr>
            <a:spLocks noGrp="1"/>
          </p:cNvSpPr>
          <p:nvPr>
            <p:ph type="sldNum" sz="quarter" idx="12"/>
          </p:nvPr>
        </p:nvSpPr>
        <p:spPr/>
        <p:txBody>
          <a:bodyPr/>
          <a:lstStyle/>
          <a:p>
            <a:fld id="{BECF63ED-5365-0347-943C-46237B9951C9}" type="slidenum">
              <a:rPr lang="en-US" smtClean="0"/>
              <a:pPr/>
              <a:t>13</a:t>
            </a:fld>
            <a:endParaRPr lang="en-US" dirty="0"/>
          </a:p>
        </p:txBody>
      </p:sp>
      <p:sp>
        <p:nvSpPr>
          <p:cNvPr id="4" name="Title 3">
            <a:extLst>
              <a:ext uri="{FF2B5EF4-FFF2-40B4-BE49-F238E27FC236}">
                <a16:creationId xmlns:a16="http://schemas.microsoft.com/office/drawing/2014/main" xmlns="" id="{A7014E48-82C3-EAAA-9885-B1409640E81C}"/>
              </a:ext>
            </a:extLst>
          </p:cNvPr>
          <p:cNvSpPr>
            <a:spLocks noGrp="1"/>
          </p:cNvSpPr>
          <p:nvPr>
            <p:ph type="title"/>
          </p:nvPr>
        </p:nvSpPr>
        <p:spPr>
          <a:xfrm>
            <a:off x="439860" y="516834"/>
            <a:ext cx="11338560" cy="548640"/>
          </a:xfrm>
        </p:spPr>
        <p:txBody>
          <a:bodyPr/>
          <a:lstStyle/>
          <a:p>
            <a:r>
              <a:rPr lang="en-US" dirty="0"/>
              <a:t>AHRQ: Effective Health Care Program – </a:t>
            </a:r>
            <a:br>
              <a:rPr lang="en-US" dirty="0"/>
            </a:br>
            <a:r>
              <a:rPr lang="en-US" dirty="0"/>
              <a:t>Study of Telehealth During COVID-19</a:t>
            </a:r>
          </a:p>
        </p:txBody>
      </p:sp>
      <p:pic>
        <p:nvPicPr>
          <p:cNvPr id="6" name="Content Placeholder 5">
            <a:extLst>
              <a:ext uri="{FF2B5EF4-FFF2-40B4-BE49-F238E27FC236}">
                <a16:creationId xmlns:a16="http://schemas.microsoft.com/office/drawing/2014/main" xmlns="" id="{4849187D-6EF3-BD82-E57F-8A419C694D34}"/>
              </a:ext>
            </a:extLst>
          </p:cNvPr>
          <p:cNvPicPr>
            <a:picLocks noGrp="1" noChangeAspect="1"/>
          </p:cNvPicPr>
          <p:nvPr>
            <p:ph sz="quarter" idx="13"/>
          </p:nvPr>
        </p:nvPicPr>
        <p:blipFill>
          <a:blip r:embed="rId3"/>
          <a:stretch>
            <a:fillRect/>
          </a:stretch>
        </p:blipFill>
        <p:spPr>
          <a:xfrm>
            <a:off x="1524000" y="1460859"/>
            <a:ext cx="8686800" cy="4903498"/>
          </a:xfrm>
          <a:prstGeom prst="rect">
            <a:avLst/>
          </a:prstGeom>
        </p:spPr>
      </p:pic>
    </p:spTree>
    <p:extLst>
      <p:ext uri="{BB962C8B-B14F-4D97-AF65-F5344CB8AC3E}">
        <p14:creationId xmlns:p14="http://schemas.microsoft.com/office/powerpoint/2010/main" xmlns="" val="4027200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68B79045-0E2A-ED29-957E-C703A1B89238}"/>
              </a:ext>
            </a:extLst>
          </p:cNvPr>
          <p:cNvSpPr>
            <a:spLocks noGrp="1"/>
          </p:cNvSpPr>
          <p:nvPr>
            <p:ph type="sldNum" sz="quarter" idx="11"/>
          </p:nvPr>
        </p:nvSpPr>
        <p:spPr/>
        <p:txBody>
          <a:bodyPr/>
          <a:lstStyle/>
          <a:p>
            <a:fld id="{BECF63ED-5365-0347-943C-46237B9951C9}" type="slidenum">
              <a:rPr lang="en-US" smtClean="0"/>
              <a:pPr/>
              <a:t>14</a:t>
            </a:fld>
            <a:endParaRPr lang="en-US" dirty="0"/>
          </a:p>
        </p:txBody>
      </p:sp>
      <p:pic>
        <p:nvPicPr>
          <p:cNvPr id="6" name="Picture 5">
            <a:extLst>
              <a:ext uri="{FF2B5EF4-FFF2-40B4-BE49-F238E27FC236}">
                <a16:creationId xmlns:a16="http://schemas.microsoft.com/office/drawing/2014/main" xmlns="" id="{92DCA5D4-6CB5-95D2-52F2-7F2AACA1D111}"/>
              </a:ext>
            </a:extLst>
          </p:cNvPr>
          <p:cNvPicPr>
            <a:picLocks noChangeAspect="1"/>
          </p:cNvPicPr>
          <p:nvPr/>
        </p:nvPicPr>
        <p:blipFill>
          <a:blip r:embed="rId2"/>
          <a:stretch>
            <a:fillRect/>
          </a:stretch>
        </p:blipFill>
        <p:spPr>
          <a:xfrm>
            <a:off x="2209800" y="365624"/>
            <a:ext cx="8077200" cy="5903962"/>
          </a:xfrm>
          <a:prstGeom prst="rect">
            <a:avLst/>
          </a:prstGeom>
        </p:spPr>
      </p:pic>
    </p:spTree>
    <p:extLst>
      <p:ext uri="{BB962C8B-B14F-4D97-AF65-F5344CB8AC3E}">
        <p14:creationId xmlns:p14="http://schemas.microsoft.com/office/powerpoint/2010/main" xmlns="" val="813173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8B6C83FE-B45B-CFF5-401A-6E7D0A1CE423}"/>
              </a:ext>
            </a:extLst>
          </p:cNvPr>
          <p:cNvSpPr>
            <a:spLocks noGrp="1"/>
          </p:cNvSpPr>
          <p:nvPr>
            <p:ph type="sldNum" sz="quarter" idx="12"/>
          </p:nvPr>
        </p:nvSpPr>
        <p:spPr/>
        <p:txBody>
          <a:bodyPr/>
          <a:lstStyle/>
          <a:p>
            <a:fld id="{BECF63ED-5365-0347-943C-46237B9951C9}" type="slidenum">
              <a:rPr lang="en-US" smtClean="0"/>
              <a:pPr/>
              <a:t>15</a:t>
            </a:fld>
            <a:endParaRPr lang="en-US" dirty="0"/>
          </a:p>
        </p:txBody>
      </p:sp>
      <p:sp>
        <p:nvSpPr>
          <p:cNvPr id="3" name="Title 2">
            <a:extLst>
              <a:ext uri="{FF2B5EF4-FFF2-40B4-BE49-F238E27FC236}">
                <a16:creationId xmlns:a16="http://schemas.microsoft.com/office/drawing/2014/main" xmlns="" id="{371ED91C-0A2E-1FCE-3DC5-3D60C55B950A}"/>
              </a:ext>
            </a:extLst>
          </p:cNvPr>
          <p:cNvSpPr>
            <a:spLocks noGrp="1"/>
          </p:cNvSpPr>
          <p:nvPr>
            <p:ph type="title"/>
          </p:nvPr>
        </p:nvSpPr>
        <p:spPr>
          <a:xfrm>
            <a:off x="429768" y="518160"/>
            <a:ext cx="11338560" cy="548640"/>
          </a:xfrm>
        </p:spPr>
        <p:txBody>
          <a:bodyPr/>
          <a:lstStyle/>
          <a:p>
            <a:r>
              <a:rPr lang="en-US" dirty="0"/>
              <a:t>AHRQ: Schedule of Visits and </a:t>
            </a:r>
            <a:r>
              <a:rPr lang="en-US" dirty="0" err="1"/>
              <a:t>Televisits</a:t>
            </a:r>
            <a:r>
              <a:rPr lang="en-US" dirty="0"/>
              <a:t> for Routine Antenatal Care: A Systematic Review (June 2022)</a:t>
            </a:r>
          </a:p>
        </p:txBody>
      </p:sp>
      <p:sp>
        <p:nvSpPr>
          <p:cNvPr id="4" name="Content Placeholder 3">
            <a:extLst>
              <a:ext uri="{FF2B5EF4-FFF2-40B4-BE49-F238E27FC236}">
                <a16:creationId xmlns:a16="http://schemas.microsoft.com/office/drawing/2014/main" xmlns="" id="{68243441-4D36-C493-8E3C-F35ACC9C3E10}"/>
              </a:ext>
            </a:extLst>
          </p:cNvPr>
          <p:cNvSpPr>
            <a:spLocks noGrp="1"/>
          </p:cNvSpPr>
          <p:nvPr>
            <p:ph sz="quarter" idx="13"/>
          </p:nvPr>
        </p:nvSpPr>
        <p:spPr>
          <a:xfrm>
            <a:off x="426720" y="1219200"/>
            <a:ext cx="11338560" cy="4572000"/>
          </a:xfrm>
        </p:spPr>
        <p:txBody>
          <a:bodyPr/>
          <a:lstStyle/>
          <a:p>
            <a:pPr marL="0" indent="0">
              <a:buNone/>
            </a:pPr>
            <a:r>
              <a:rPr lang="en-US" dirty="0"/>
              <a:t>Methods: 2 RCTs, 4 NRCSs, one survey compared telehealth vs in-person antenatal care;  5 qualitative studies</a:t>
            </a:r>
          </a:p>
          <a:p>
            <a:r>
              <a:rPr lang="en-US" dirty="0"/>
              <a:t>No difference in preterm births, NICU admissions</a:t>
            </a:r>
          </a:p>
          <a:p>
            <a:r>
              <a:rPr lang="en-US" dirty="0"/>
              <a:t>Satisfaction: mixed results with one study showing greater satisfaction with telehealth, one showing greater satisfaction with in-person care</a:t>
            </a:r>
          </a:p>
          <a:p>
            <a:r>
              <a:rPr lang="en-US" dirty="0"/>
              <a:t>Qualitative studies: improved access and continuity with TH but concern for risk of hampering provider-patient relationship development and concern that TH may hamper safety and widen health disparities</a:t>
            </a:r>
          </a:p>
          <a:p>
            <a:r>
              <a:rPr lang="en-US" dirty="0"/>
              <a:t>Insufficient evidence: QOL, mental health, lost work time, low birthweight, </a:t>
            </a:r>
            <a:r>
              <a:rPr lang="en-US" dirty="0" err="1"/>
              <a:t>Apgars</a:t>
            </a:r>
            <a:endParaRPr lang="en-US" dirty="0"/>
          </a:p>
          <a:p>
            <a:r>
              <a:rPr lang="en-US" dirty="0"/>
              <a:t>Further research is needed</a:t>
            </a:r>
          </a:p>
          <a:p>
            <a:r>
              <a:rPr lang="en-US" sz="2000" b="0" i="0" u="none" strike="noStrike" dirty="0">
                <a:effectLst/>
                <a:latin typeface="Source Sans Pro" panose="020B0503030403020204" pitchFamily="34" charset="0"/>
              </a:rPr>
              <a:t>https://</a:t>
            </a:r>
            <a:r>
              <a:rPr lang="en-US" sz="2000" b="0" i="0" u="none" strike="noStrike" dirty="0" err="1">
                <a:effectLst/>
                <a:latin typeface="Source Sans Pro" panose="020B0503030403020204" pitchFamily="34" charset="0"/>
              </a:rPr>
              <a:t>effectivehealthcare.ahrq.gov</a:t>
            </a:r>
            <a:r>
              <a:rPr lang="en-US" sz="2000" b="0" i="0" u="none" strike="noStrike" dirty="0">
                <a:effectLst/>
                <a:latin typeface="Source Sans Pro" panose="020B0503030403020204" pitchFamily="34" charset="0"/>
              </a:rPr>
              <a:t>/products/schedule-visits-antenatal-care/research</a:t>
            </a:r>
            <a:endParaRPr lang="en-US" sz="2000" dirty="0"/>
          </a:p>
        </p:txBody>
      </p:sp>
    </p:spTree>
    <p:extLst>
      <p:ext uri="{BB962C8B-B14F-4D97-AF65-F5344CB8AC3E}">
        <p14:creationId xmlns:p14="http://schemas.microsoft.com/office/powerpoint/2010/main" xmlns="" val="2417669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7F6E603D-ED82-C74E-557C-8594763539F9}"/>
              </a:ext>
            </a:extLst>
          </p:cNvPr>
          <p:cNvSpPr>
            <a:spLocks noGrp="1"/>
          </p:cNvSpPr>
          <p:nvPr>
            <p:ph type="sldNum" sz="quarter" idx="11"/>
          </p:nvPr>
        </p:nvSpPr>
        <p:spPr/>
        <p:txBody>
          <a:bodyPr/>
          <a:lstStyle/>
          <a:p>
            <a:fld id="{BECF63ED-5365-0347-943C-46237B9951C9}" type="slidenum">
              <a:rPr lang="en-US" smtClean="0"/>
              <a:pPr/>
              <a:t>16</a:t>
            </a:fld>
            <a:endParaRPr lang="en-US" dirty="0"/>
          </a:p>
        </p:txBody>
      </p:sp>
      <p:pic>
        <p:nvPicPr>
          <p:cNvPr id="6" name="Picture 5">
            <a:extLst>
              <a:ext uri="{FF2B5EF4-FFF2-40B4-BE49-F238E27FC236}">
                <a16:creationId xmlns:a16="http://schemas.microsoft.com/office/drawing/2014/main" xmlns="" id="{F1B6E6BC-F0FD-2744-4668-398F3333642B}"/>
              </a:ext>
            </a:extLst>
          </p:cNvPr>
          <p:cNvPicPr>
            <a:picLocks noChangeAspect="1"/>
          </p:cNvPicPr>
          <p:nvPr/>
        </p:nvPicPr>
        <p:blipFill>
          <a:blip r:embed="rId2"/>
          <a:stretch>
            <a:fillRect/>
          </a:stretch>
        </p:blipFill>
        <p:spPr>
          <a:xfrm>
            <a:off x="1943100" y="267263"/>
            <a:ext cx="8305800" cy="6006658"/>
          </a:xfrm>
          <a:prstGeom prst="rect">
            <a:avLst/>
          </a:prstGeom>
        </p:spPr>
      </p:pic>
    </p:spTree>
    <p:extLst>
      <p:ext uri="{BB962C8B-B14F-4D97-AF65-F5344CB8AC3E}">
        <p14:creationId xmlns:p14="http://schemas.microsoft.com/office/powerpoint/2010/main" xmlns="" val="2681212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DE7A0DB1-508D-BAB2-FED6-60BD5B25EC31}"/>
              </a:ext>
            </a:extLst>
          </p:cNvPr>
          <p:cNvSpPr>
            <a:spLocks noGrp="1"/>
          </p:cNvSpPr>
          <p:nvPr>
            <p:ph type="sldNum" sz="quarter" idx="12"/>
          </p:nvPr>
        </p:nvSpPr>
        <p:spPr/>
        <p:txBody>
          <a:bodyPr/>
          <a:lstStyle/>
          <a:p>
            <a:fld id="{2F2F552B-1952-B44E-8CAB-5705F0ACD2E2}" type="slidenum">
              <a:rPr lang="uk-UA" smtClean="0"/>
              <a:pPr/>
              <a:t>17</a:t>
            </a:fld>
            <a:endParaRPr lang="uk-UA"/>
          </a:p>
        </p:txBody>
      </p:sp>
      <p:sp>
        <p:nvSpPr>
          <p:cNvPr id="3" name="Title 2">
            <a:extLst>
              <a:ext uri="{FF2B5EF4-FFF2-40B4-BE49-F238E27FC236}">
                <a16:creationId xmlns:a16="http://schemas.microsoft.com/office/drawing/2014/main" xmlns="" id="{035AB99F-AB28-7C8E-2DB1-695FC8D2A329}"/>
              </a:ext>
            </a:extLst>
          </p:cNvPr>
          <p:cNvSpPr>
            <a:spLocks noGrp="1"/>
          </p:cNvSpPr>
          <p:nvPr>
            <p:ph type="title"/>
          </p:nvPr>
        </p:nvSpPr>
        <p:spPr>
          <a:xfrm>
            <a:off x="397223" y="914400"/>
            <a:ext cx="11338560" cy="548640"/>
          </a:xfrm>
        </p:spPr>
        <p:txBody>
          <a:bodyPr/>
          <a:lstStyle/>
          <a:p>
            <a:r>
              <a:rPr lang="en-US" dirty="0"/>
              <a:t/>
            </a:r>
            <a:br>
              <a:rPr lang="en-US" dirty="0"/>
            </a:br>
            <a:r>
              <a:rPr lang="en-US" dirty="0"/>
              <a:t>AHRQ: Automated-Entry Patient-Generated Health Data for Chronic Conditions: The Evidence on Health Outcomes (March 2021)</a:t>
            </a:r>
          </a:p>
        </p:txBody>
      </p:sp>
      <p:sp>
        <p:nvSpPr>
          <p:cNvPr id="4" name="Content Placeholder 3">
            <a:extLst>
              <a:ext uri="{FF2B5EF4-FFF2-40B4-BE49-F238E27FC236}">
                <a16:creationId xmlns:a16="http://schemas.microsoft.com/office/drawing/2014/main" xmlns="" id="{38AF5367-A5CA-CEA8-A060-3F67AC8EBF8A}"/>
              </a:ext>
            </a:extLst>
          </p:cNvPr>
          <p:cNvSpPr>
            <a:spLocks noGrp="1"/>
          </p:cNvSpPr>
          <p:nvPr>
            <p:ph sz="quarter" idx="13"/>
          </p:nvPr>
        </p:nvSpPr>
        <p:spPr>
          <a:xfrm>
            <a:off x="426720" y="1645920"/>
            <a:ext cx="11338560" cy="4450080"/>
          </a:xfrm>
        </p:spPr>
        <p:txBody>
          <a:bodyPr/>
          <a:lstStyle/>
          <a:p>
            <a:r>
              <a:rPr lang="en-US" dirty="0"/>
              <a:t>Methods: 114 controlled studies that used 118 unique devices, 26 mobile apps</a:t>
            </a:r>
          </a:p>
          <a:p>
            <a:r>
              <a:rPr lang="en-US" dirty="0"/>
              <a:t>Findings:</a:t>
            </a:r>
          </a:p>
          <a:p>
            <a:r>
              <a:rPr lang="en-US" dirty="0"/>
              <a:t>Positive benefit: coronary artery disease, heart failure, asthma</a:t>
            </a:r>
          </a:p>
          <a:p>
            <a:r>
              <a:rPr lang="en-US" dirty="0"/>
              <a:t>Unclear benefit: obesity; lack of effect of PGHD on BMI</a:t>
            </a:r>
          </a:p>
          <a:p>
            <a:r>
              <a:rPr lang="en-US" dirty="0"/>
              <a:t>Unclear benefit: hypertension but possible positive effect on blood pressure</a:t>
            </a:r>
          </a:p>
          <a:p>
            <a:r>
              <a:rPr lang="en-US" dirty="0"/>
              <a:t>Unclear benefit: Cardiac arrhythmias but consistent benefit for time to arrhythmia detection</a:t>
            </a:r>
          </a:p>
          <a:p>
            <a:r>
              <a:rPr lang="en-US" dirty="0"/>
              <a:t>Unclear benefit: COPD, diabetes prevention, sleep apnea, stroke, Parkinson’s </a:t>
            </a:r>
            <a:r>
              <a:rPr lang="en-US" dirty="0" err="1"/>
              <a:t>dz</a:t>
            </a:r>
            <a:endParaRPr lang="en-US" dirty="0"/>
          </a:p>
          <a:p>
            <a:r>
              <a:rPr lang="en-US" b="0" i="0" u="none" strike="noStrike" dirty="0">
                <a:effectLst/>
                <a:latin typeface="Source Sans Pro" panose="020B0503030403020204" pitchFamily="34" charset="0"/>
              </a:rPr>
              <a:t>https://</a:t>
            </a:r>
            <a:r>
              <a:rPr lang="en-US" b="0" i="0" u="none" strike="noStrike" dirty="0" err="1">
                <a:effectLst/>
                <a:latin typeface="Source Sans Pro" panose="020B0503030403020204" pitchFamily="34" charset="0"/>
              </a:rPr>
              <a:t>effectivehealthcare.ahrq.gov</a:t>
            </a:r>
            <a:r>
              <a:rPr lang="en-US" b="0" i="0" u="none" strike="noStrike" dirty="0">
                <a:effectLst/>
                <a:latin typeface="Source Sans Pro" panose="020B0503030403020204" pitchFamily="34" charset="0"/>
              </a:rPr>
              <a:t>/products/health-data-mapping/report</a:t>
            </a:r>
            <a:endParaRPr lang="en-US" dirty="0"/>
          </a:p>
          <a:p>
            <a:endParaRPr lang="en-US" dirty="0"/>
          </a:p>
        </p:txBody>
      </p:sp>
    </p:spTree>
    <p:extLst>
      <p:ext uri="{BB962C8B-B14F-4D97-AF65-F5344CB8AC3E}">
        <p14:creationId xmlns:p14="http://schemas.microsoft.com/office/powerpoint/2010/main" xmlns="" val="207928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DD253856-B980-4542-EAAC-A79B90386C46}"/>
              </a:ext>
            </a:extLst>
          </p:cNvPr>
          <p:cNvSpPr>
            <a:spLocks noGrp="1"/>
          </p:cNvSpPr>
          <p:nvPr>
            <p:ph type="sldNum" sz="quarter" idx="12"/>
          </p:nvPr>
        </p:nvSpPr>
        <p:spPr/>
        <p:txBody>
          <a:bodyPr/>
          <a:lstStyle/>
          <a:p>
            <a:fld id="{BECF63ED-5365-0347-943C-46237B9951C9}" type="slidenum">
              <a:rPr lang="en-US" smtClean="0"/>
              <a:pPr/>
              <a:t>18</a:t>
            </a:fld>
            <a:endParaRPr lang="en-US" dirty="0"/>
          </a:p>
        </p:txBody>
      </p:sp>
      <p:sp>
        <p:nvSpPr>
          <p:cNvPr id="3" name="Title 2">
            <a:extLst>
              <a:ext uri="{FF2B5EF4-FFF2-40B4-BE49-F238E27FC236}">
                <a16:creationId xmlns:a16="http://schemas.microsoft.com/office/drawing/2014/main" xmlns="" id="{2A076B62-6C8D-6A64-4553-FCBB9CF8A0D6}"/>
              </a:ext>
            </a:extLst>
          </p:cNvPr>
          <p:cNvSpPr>
            <a:spLocks noGrp="1"/>
          </p:cNvSpPr>
          <p:nvPr>
            <p:ph type="title"/>
          </p:nvPr>
        </p:nvSpPr>
        <p:spPr/>
        <p:txBody>
          <a:bodyPr/>
          <a:lstStyle/>
          <a:p>
            <a:r>
              <a:rPr lang="en-US" dirty="0"/>
              <a:t>Patient-Generated Health Data for Chronic Conditions</a:t>
            </a:r>
          </a:p>
        </p:txBody>
      </p:sp>
      <p:sp>
        <p:nvSpPr>
          <p:cNvPr id="4" name="Content Placeholder 3">
            <a:extLst>
              <a:ext uri="{FF2B5EF4-FFF2-40B4-BE49-F238E27FC236}">
                <a16:creationId xmlns:a16="http://schemas.microsoft.com/office/drawing/2014/main" xmlns="" id="{E4B872CD-DAD9-C03D-6DF6-28FF73449D09}"/>
              </a:ext>
            </a:extLst>
          </p:cNvPr>
          <p:cNvSpPr>
            <a:spLocks noGrp="1"/>
          </p:cNvSpPr>
          <p:nvPr>
            <p:ph sz="quarter" idx="13"/>
          </p:nvPr>
        </p:nvSpPr>
        <p:spPr/>
        <p:txBody>
          <a:bodyPr/>
          <a:lstStyle/>
          <a:p>
            <a:pPr marL="242887" lvl="1" indent="0">
              <a:buNone/>
            </a:pPr>
            <a:r>
              <a:rPr lang="en-US" sz="2600" b="0" i="0" u="none" strike="noStrike" dirty="0">
                <a:effectLst/>
                <a:latin typeface="Source Sans Pro" panose="020B0503030403020204" pitchFamily="34" charset="0"/>
              </a:rPr>
              <a:t>“Multiple randomized controlled trials (RCTs) have evaluated some PGHD technologies (e.g., pedometers, scales, BP monitors), particularly for obesity and hypertension, but health outcomes were generally underreported. We found evidence suggesting a possible positive effect of PGHD interventions on health outcomes for four chronic conditions. </a:t>
            </a:r>
            <a:r>
              <a:rPr lang="en-US" sz="2600" b="0" i="0" u="none" strike="noStrike" dirty="0">
                <a:solidFill>
                  <a:srgbClr val="FF0000"/>
                </a:solidFill>
                <a:effectLst/>
                <a:latin typeface="Source Sans Pro" panose="020B0503030403020204" pitchFamily="34" charset="0"/>
              </a:rPr>
              <a:t>Lack of reporting of health outcomes and insufficient statistical power to assess these outcomes were the main reasons for “unclear” ratings.</a:t>
            </a:r>
            <a:r>
              <a:rPr lang="en-US" sz="2600" b="0" i="0" u="none" strike="noStrike" dirty="0">
                <a:effectLst/>
                <a:latin typeface="Source Sans Pro" panose="020B0503030403020204" pitchFamily="34" charset="0"/>
              </a:rPr>
              <a:t> The majority of studies on PGHD technologies still focus on non-health-related outcomes. Future RCTs should focus on measurement of health outcomes. Furthermore, future RCTs should be designed to isolate the effect of the PGHD intervention from other components in a multicomponent intervention.”</a:t>
            </a:r>
          </a:p>
        </p:txBody>
      </p:sp>
    </p:spTree>
    <p:extLst>
      <p:ext uri="{BB962C8B-B14F-4D97-AF65-F5344CB8AC3E}">
        <p14:creationId xmlns:p14="http://schemas.microsoft.com/office/powerpoint/2010/main" xmlns="" val="4238748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552E4A87-4B55-AE44-96C4-74BC3F6AFF50}"/>
              </a:ext>
            </a:extLst>
          </p:cNvPr>
          <p:cNvSpPr>
            <a:spLocks noGrp="1"/>
          </p:cNvSpPr>
          <p:nvPr>
            <p:ph type="sldNum" sz="quarter" idx="11"/>
          </p:nvPr>
        </p:nvSpPr>
        <p:spPr/>
        <p:txBody>
          <a:bodyPr/>
          <a:lstStyle/>
          <a:p>
            <a:fld id="{BECF63ED-5365-0347-943C-46237B9951C9}" type="slidenum">
              <a:rPr lang="en-US" smtClean="0"/>
              <a:pPr/>
              <a:t>19</a:t>
            </a:fld>
            <a:endParaRPr lang="en-US" dirty="0"/>
          </a:p>
        </p:txBody>
      </p:sp>
      <p:pic>
        <p:nvPicPr>
          <p:cNvPr id="6" name="Picture 5">
            <a:extLst>
              <a:ext uri="{FF2B5EF4-FFF2-40B4-BE49-F238E27FC236}">
                <a16:creationId xmlns:a16="http://schemas.microsoft.com/office/drawing/2014/main" xmlns="" id="{6B1703A3-7667-A9E9-278C-B283425F7A8C}"/>
              </a:ext>
            </a:extLst>
          </p:cNvPr>
          <p:cNvPicPr>
            <a:picLocks noChangeAspect="1"/>
          </p:cNvPicPr>
          <p:nvPr/>
        </p:nvPicPr>
        <p:blipFill>
          <a:blip r:embed="rId3"/>
          <a:stretch>
            <a:fillRect/>
          </a:stretch>
        </p:blipFill>
        <p:spPr>
          <a:xfrm>
            <a:off x="1676400" y="990600"/>
            <a:ext cx="8382000" cy="4635659"/>
          </a:xfrm>
          <a:prstGeom prst="rect">
            <a:avLst/>
          </a:prstGeom>
        </p:spPr>
      </p:pic>
      <p:sp>
        <p:nvSpPr>
          <p:cNvPr id="7" name="TextBox 6">
            <a:extLst>
              <a:ext uri="{FF2B5EF4-FFF2-40B4-BE49-F238E27FC236}">
                <a16:creationId xmlns:a16="http://schemas.microsoft.com/office/drawing/2014/main" xmlns="" id="{037DC5F5-CE8E-EAF1-DFB2-2A7362097549}"/>
              </a:ext>
            </a:extLst>
          </p:cNvPr>
          <p:cNvSpPr txBox="1"/>
          <p:nvPr/>
        </p:nvSpPr>
        <p:spPr>
          <a:xfrm>
            <a:off x="1447800" y="5828863"/>
            <a:ext cx="8956363" cy="369332"/>
          </a:xfrm>
          <a:prstGeom prst="rect">
            <a:avLst/>
          </a:prstGeom>
          <a:noFill/>
        </p:spPr>
        <p:txBody>
          <a:bodyPr wrap="none" rtlCol="0">
            <a:spAutoFit/>
          </a:bodyPr>
          <a:lstStyle/>
          <a:p>
            <a:r>
              <a:rPr lang="en-US" dirty="0"/>
              <a:t>https://</a:t>
            </a:r>
            <a:r>
              <a:rPr lang="en-US" dirty="0" err="1"/>
              <a:t>www.ama-assn.org</a:t>
            </a:r>
            <a:r>
              <a:rPr lang="en-US" dirty="0"/>
              <a:t>/about/research/ama-digital-health-care-2022-study-findings</a:t>
            </a:r>
          </a:p>
        </p:txBody>
      </p:sp>
    </p:spTree>
    <p:extLst>
      <p:ext uri="{BB962C8B-B14F-4D97-AF65-F5344CB8AC3E}">
        <p14:creationId xmlns:p14="http://schemas.microsoft.com/office/powerpoint/2010/main" xmlns="" val="2161559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B7AAE725-C8CB-0481-32D9-74C054B32CD6}"/>
              </a:ext>
            </a:extLst>
          </p:cNvPr>
          <p:cNvSpPr>
            <a:spLocks noGrp="1"/>
          </p:cNvSpPr>
          <p:nvPr>
            <p:ph type="sldNum" sz="quarter" idx="12"/>
          </p:nvPr>
        </p:nvSpPr>
        <p:spPr/>
        <p:txBody>
          <a:bodyPr/>
          <a:lstStyle/>
          <a:p>
            <a:fld id="{BECF63ED-5365-0347-943C-46237B9951C9}" type="slidenum">
              <a:rPr lang="en-US" smtClean="0"/>
              <a:pPr/>
              <a:t>2</a:t>
            </a:fld>
            <a:endParaRPr lang="en-US" dirty="0"/>
          </a:p>
        </p:txBody>
      </p:sp>
      <p:sp>
        <p:nvSpPr>
          <p:cNvPr id="6" name="Title 5">
            <a:extLst>
              <a:ext uri="{FF2B5EF4-FFF2-40B4-BE49-F238E27FC236}">
                <a16:creationId xmlns:a16="http://schemas.microsoft.com/office/drawing/2014/main" xmlns="" id="{E9606929-C372-D8C4-39A6-F8944D460AFB}"/>
              </a:ext>
            </a:extLst>
          </p:cNvPr>
          <p:cNvSpPr>
            <a:spLocks noGrp="1"/>
          </p:cNvSpPr>
          <p:nvPr>
            <p:ph type="title"/>
          </p:nvPr>
        </p:nvSpPr>
        <p:spPr/>
        <p:txBody>
          <a:bodyPr/>
          <a:lstStyle/>
          <a:p>
            <a:r>
              <a:rPr lang="en-US" dirty="0"/>
              <a:t>Outline</a:t>
            </a:r>
          </a:p>
        </p:txBody>
      </p:sp>
      <p:sp>
        <p:nvSpPr>
          <p:cNvPr id="7" name="Content Placeholder 6">
            <a:extLst>
              <a:ext uri="{FF2B5EF4-FFF2-40B4-BE49-F238E27FC236}">
                <a16:creationId xmlns:a16="http://schemas.microsoft.com/office/drawing/2014/main" xmlns="" id="{2CEE2190-D59D-BB3E-573C-BC40E60A803E}"/>
              </a:ext>
            </a:extLst>
          </p:cNvPr>
          <p:cNvSpPr>
            <a:spLocks noGrp="1"/>
          </p:cNvSpPr>
          <p:nvPr>
            <p:ph sz="quarter" idx="13"/>
          </p:nvPr>
        </p:nvSpPr>
        <p:spPr>
          <a:xfrm>
            <a:off x="396098" y="1143000"/>
            <a:ext cx="11338560" cy="4572000"/>
          </a:xfrm>
        </p:spPr>
        <p:txBody>
          <a:bodyPr/>
          <a:lstStyle/>
          <a:p>
            <a:r>
              <a:rPr lang="en-US" dirty="0"/>
              <a:t>What is telehealth? </a:t>
            </a:r>
          </a:p>
          <a:p>
            <a:r>
              <a:rPr lang="en-US" dirty="0"/>
              <a:t>What is “effective” telehealth? </a:t>
            </a:r>
          </a:p>
          <a:p>
            <a:r>
              <a:rPr lang="en-US" dirty="0"/>
              <a:t>Dimensions of telehealth effectiveness:</a:t>
            </a:r>
          </a:p>
          <a:p>
            <a:pPr lvl="1"/>
            <a:r>
              <a:rPr lang="en-US" dirty="0"/>
              <a:t>Clinical outcomes</a:t>
            </a:r>
          </a:p>
          <a:p>
            <a:pPr lvl="1"/>
            <a:r>
              <a:rPr lang="en-US" dirty="0"/>
              <a:t>Patient experience</a:t>
            </a:r>
          </a:p>
          <a:p>
            <a:pPr lvl="1"/>
            <a:r>
              <a:rPr lang="en-US" dirty="0"/>
              <a:t>Provider experience</a:t>
            </a:r>
          </a:p>
          <a:p>
            <a:pPr lvl="1"/>
            <a:r>
              <a:rPr lang="en-US" dirty="0"/>
              <a:t>Cost, Utilization and Equity</a:t>
            </a:r>
          </a:p>
          <a:p>
            <a:r>
              <a:rPr lang="en-US" dirty="0"/>
              <a:t>Telehealth Impact Study</a:t>
            </a:r>
          </a:p>
          <a:p>
            <a:r>
              <a:rPr lang="en-US" dirty="0"/>
              <a:t>AHRQ Effective Healthcare Program: Antenatal care; Remote Monitoring</a:t>
            </a:r>
          </a:p>
          <a:p>
            <a:r>
              <a:rPr lang="en-US" dirty="0"/>
              <a:t>AMA Digital Health Research: physician surveys</a:t>
            </a:r>
          </a:p>
        </p:txBody>
      </p:sp>
    </p:spTree>
    <p:extLst>
      <p:ext uri="{BB962C8B-B14F-4D97-AF65-F5344CB8AC3E}">
        <p14:creationId xmlns:p14="http://schemas.microsoft.com/office/powerpoint/2010/main" xmlns="" val="29529610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58B4A324-048A-1A6E-75DF-7165D110C6BD}"/>
              </a:ext>
            </a:extLst>
          </p:cNvPr>
          <p:cNvSpPr>
            <a:spLocks noGrp="1"/>
          </p:cNvSpPr>
          <p:nvPr>
            <p:ph type="sldNum" sz="quarter" idx="11"/>
          </p:nvPr>
        </p:nvSpPr>
        <p:spPr/>
        <p:txBody>
          <a:bodyPr/>
          <a:lstStyle/>
          <a:p>
            <a:fld id="{2F2F552B-1952-B44E-8CAB-5705F0ACD2E2}" type="slidenum">
              <a:rPr lang="uk-UA" smtClean="0"/>
              <a:pPr/>
              <a:t>20</a:t>
            </a:fld>
            <a:endParaRPr lang="uk-UA"/>
          </a:p>
        </p:txBody>
      </p:sp>
      <p:pic>
        <p:nvPicPr>
          <p:cNvPr id="4" name="Picture 3">
            <a:extLst>
              <a:ext uri="{FF2B5EF4-FFF2-40B4-BE49-F238E27FC236}">
                <a16:creationId xmlns:a16="http://schemas.microsoft.com/office/drawing/2014/main" xmlns="" id="{16744D19-44DD-EC68-CAB4-60AC8ABD9703}"/>
              </a:ext>
            </a:extLst>
          </p:cNvPr>
          <p:cNvPicPr>
            <a:picLocks noChangeAspect="1"/>
          </p:cNvPicPr>
          <p:nvPr/>
        </p:nvPicPr>
        <p:blipFill>
          <a:blip r:embed="rId3"/>
          <a:stretch>
            <a:fillRect/>
          </a:stretch>
        </p:blipFill>
        <p:spPr>
          <a:xfrm>
            <a:off x="1016868" y="274715"/>
            <a:ext cx="10761551" cy="5973685"/>
          </a:xfrm>
          <a:prstGeom prst="rect">
            <a:avLst/>
          </a:prstGeom>
        </p:spPr>
      </p:pic>
    </p:spTree>
    <p:extLst>
      <p:ext uri="{BB962C8B-B14F-4D97-AF65-F5344CB8AC3E}">
        <p14:creationId xmlns:p14="http://schemas.microsoft.com/office/powerpoint/2010/main" xmlns="" val="8754756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B7397025-60F8-9BAA-34D8-995C8ED7F509}"/>
              </a:ext>
            </a:extLst>
          </p:cNvPr>
          <p:cNvSpPr>
            <a:spLocks noGrp="1"/>
          </p:cNvSpPr>
          <p:nvPr>
            <p:ph type="sldNum" sz="quarter" idx="11"/>
          </p:nvPr>
        </p:nvSpPr>
        <p:spPr/>
        <p:txBody>
          <a:bodyPr/>
          <a:lstStyle/>
          <a:p>
            <a:fld id="{2F2F552B-1952-B44E-8CAB-5705F0ACD2E2}" type="slidenum">
              <a:rPr lang="uk-UA" smtClean="0"/>
              <a:pPr/>
              <a:t>21</a:t>
            </a:fld>
            <a:endParaRPr lang="uk-UA"/>
          </a:p>
        </p:txBody>
      </p:sp>
      <p:pic>
        <p:nvPicPr>
          <p:cNvPr id="4" name="Picture 3">
            <a:extLst>
              <a:ext uri="{FF2B5EF4-FFF2-40B4-BE49-F238E27FC236}">
                <a16:creationId xmlns:a16="http://schemas.microsoft.com/office/drawing/2014/main" xmlns="" id="{C8129D7D-74B8-F062-A4F1-33131F841C23}"/>
              </a:ext>
            </a:extLst>
          </p:cNvPr>
          <p:cNvPicPr>
            <a:picLocks noChangeAspect="1"/>
          </p:cNvPicPr>
          <p:nvPr/>
        </p:nvPicPr>
        <p:blipFill>
          <a:blip r:embed="rId3"/>
          <a:stretch>
            <a:fillRect/>
          </a:stretch>
        </p:blipFill>
        <p:spPr>
          <a:xfrm>
            <a:off x="958020" y="194984"/>
            <a:ext cx="10820400" cy="6205816"/>
          </a:xfrm>
          <a:prstGeom prst="rect">
            <a:avLst/>
          </a:prstGeom>
        </p:spPr>
      </p:pic>
    </p:spTree>
    <p:extLst>
      <p:ext uri="{BB962C8B-B14F-4D97-AF65-F5344CB8AC3E}">
        <p14:creationId xmlns:p14="http://schemas.microsoft.com/office/powerpoint/2010/main" xmlns="" val="1251216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0B4FBC8B-3588-4DFF-5B3F-0F62CA762089}"/>
              </a:ext>
            </a:extLst>
          </p:cNvPr>
          <p:cNvSpPr>
            <a:spLocks noGrp="1"/>
          </p:cNvSpPr>
          <p:nvPr>
            <p:ph type="sldNum" sz="quarter" idx="11"/>
          </p:nvPr>
        </p:nvSpPr>
        <p:spPr/>
        <p:txBody>
          <a:bodyPr/>
          <a:lstStyle/>
          <a:p>
            <a:fld id="{BECF63ED-5365-0347-943C-46237B9951C9}" type="slidenum">
              <a:rPr lang="en-US" smtClean="0"/>
              <a:pPr/>
              <a:t>22</a:t>
            </a:fld>
            <a:endParaRPr lang="en-US" dirty="0"/>
          </a:p>
        </p:txBody>
      </p:sp>
      <p:pic>
        <p:nvPicPr>
          <p:cNvPr id="6" name="Picture 5">
            <a:extLst>
              <a:ext uri="{FF2B5EF4-FFF2-40B4-BE49-F238E27FC236}">
                <a16:creationId xmlns:a16="http://schemas.microsoft.com/office/drawing/2014/main" xmlns="" id="{76C5CED9-4179-2895-7342-680D6F1FEC1D}"/>
              </a:ext>
            </a:extLst>
          </p:cNvPr>
          <p:cNvPicPr>
            <a:picLocks noChangeAspect="1"/>
          </p:cNvPicPr>
          <p:nvPr/>
        </p:nvPicPr>
        <p:blipFill>
          <a:blip r:embed="rId3"/>
          <a:stretch>
            <a:fillRect/>
          </a:stretch>
        </p:blipFill>
        <p:spPr>
          <a:xfrm>
            <a:off x="990600" y="152400"/>
            <a:ext cx="10787819" cy="6071322"/>
          </a:xfrm>
          <a:prstGeom prst="rect">
            <a:avLst/>
          </a:prstGeom>
        </p:spPr>
      </p:pic>
    </p:spTree>
    <p:extLst>
      <p:ext uri="{BB962C8B-B14F-4D97-AF65-F5344CB8AC3E}">
        <p14:creationId xmlns:p14="http://schemas.microsoft.com/office/powerpoint/2010/main" xmlns="" val="23482132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221FA58F-8231-DE47-B921-792191BF5582}"/>
              </a:ext>
            </a:extLst>
          </p:cNvPr>
          <p:cNvSpPr>
            <a:spLocks noGrp="1"/>
          </p:cNvSpPr>
          <p:nvPr>
            <p:ph type="sldNum" sz="quarter" idx="11"/>
          </p:nvPr>
        </p:nvSpPr>
        <p:spPr/>
        <p:txBody>
          <a:bodyPr/>
          <a:lstStyle/>
          <a:p>
            <a:fld id="{BECF63ED-5365-0347-943C-46237B9951C9}" type="slidenum">
              <a:rPr lang="en-US" smtClean="0"/>
              <a:pPr/>
              <a:t>23</a:t>
            </a:fld>
            <a:endParaRPr lang="en-US" dirty="0"/>
          </a:p>
        </p:txBody>
      </p:sp>
      <p:pic>
        <p:nvPicPr>
          <p:cNvPr id="4" name="Picture 3">
            <a:extLst>
              <a:ext uri="{FF2B5EF4-FFF2-40B4-BE49-F238E27FC236}">
                <a16:creationId xmlns:a16="http://schemas.microsoft.com/office/drawing/2014/main" xmlns="" id="{821B419E-C3A4-0A51-DFF5-883544E6A047}"/>
              </a:ext>
            </a:extLst>
          </p:cNvPr>
          <p:cNvPicPr>
            <a:picLocks noChangeAspect="1"/>
          </p:cNvPicPr>
          <p:nvPr/>
        </p:nvPicPr>
        <p:blipFill>
          <a:blip r:embed="rId3"/>
          <a:stretch>
            <a:fillRect/>
          </a:stretch>
        </p:blipFill>
        <p:spPr>
          <a:xfrm>
            <a:off x="1034220" y="152400"/>
            <a:ext cx="10744200" cy="6064728"/>
          </a:xfrm>
          <a:prstGeom prst="rect">
            <a:avLst/>
          </a:prstGeom>
        </p:spPr>
      </p:pic>
    </p:spTree>
    <p:extLst>
      <p:ext uri="{BB962C8B-B14F-4D97-AF65-F5344CB8AC3E}">
        <p14:creationId xmlns:p14="http://schemas.microsoft.com/office/powerpoint/2010/main" xmlns="" val="33786953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931E6AB3-0A6D-2EC0-B602-7B41D2647326}"/>
              </a:ext>
            </a:extLst>
          </p:cNvPr>
          <p:cNvSpPr>
            <a:spLocks noGrp="1"/>
          </p:cNvSpPr>
          <p:nvPr>
            <p:ph type="sldNum" sz="quarter" idx="11"/>
          </p:nvPr>
        </p:nvSpPr>
        <p:spPr/>
        <p:txBody>
          <a:bodyPr/>
          <a:lstStyle/>
          <a:p>
            <a:fld id="{BECF63ED-5365-0347-943C-46237B9951C9}" type="slidenum">
              <a:rPr lang="en-US" smtClean="0"/>
              <a:pPr/>
              <a:t>24</a:t>
            </a:fld>
            <a:endParaRPr lang="en-US" dirty="0"/>
          </a:p>
        </p:txBody>
      </p:sp>
      <p:pic>
        <p:nvPicPr>
          <p:cNvPr id="4" name="Picture 3">
            <a:extLst>
              <a:ext uri="{FF2B5EF4-FFF2-40B4-BE49-F238E27FC236}">
                <a16:creationId xmlns:a16="http://schemas.microsoft.com/office/drawing/2014/main" xmlns="" id="{3DBD2FBB-99A9-960B-E2D1-0A8BC5CD7598}"/>
              </a:ext>
            </a:extLst>
          </p:cNvPr>
          <p:cNvPicPr>
            <a:picLocks noChangeAspect="1"/>
          </p:cNvPicPr>
          <p:nvPr/>
        </p:nvPicPr>
        <p:blipFill>
          <a:blip r:embed="rId3"/>
          <a:stretch>
            <a:fillRect/>
          </a:stretch>
        </p:blipFill>
        <p:spPr>
          <a:xfrm>
            <a:off x="1104900" y="304800"/>
            <a:ext cx="10686360" cy="5936866"/>
          </a:xfrm>
          <a:prstGeom prst="rect">
            <a:avLst/>
          </a:prstGeom>
        </p:spPr>
      </p:pic>
    </p:spTree>
    <p:extLst>
      <p:ext uri="{BB962C8B-B14F-4D97-AF65-F5344CB8AC3E}">
        <p14:creationId xmlns:p14="http://schemas.microsoft.com/office/powerpoint/2010/main" xmlns="" val="29321120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4DABB2F-4B87-E115-A30B-99AA4416FFEE}"/>
              </a:ext>
            </a:extLst>
          </p:cNvPr>
          <p:cNvSpPr>
            <a:spLocks noGrp="1"/>
          </p:cNvSpPr>
          <p:nvPr>
            <p:ph type="sldNum" sz="quarter" idx="12"/>
          </p:nvPr>
        </p:nvSpPr>
        <p:spPr/>
        <p:txBody>
          <a:bodyPr/>
          <a:lstStyle/>
          <a:p>
            <a:fld id="{BECF63ED-5365-0347-943C-46237B9951C9}" type="slidenum">
              <a:rPr lang="en-US" smtClean="0"/>
              <a:pPr/>
              <a:t>25</a:t>
            </a:fld>
            <a:endParaRPr lang="en-US" dirty="0"/>
          </a:p>
        </p:txBody>
      </p:sp>
      <p:sp>
        <p:nvSpPr>
          <p:cNvPr id="3" name="Title 2">
            <a:extLst>
              <a:ext uri="{FF2B5EF4-FFF2-40B4-BE49-F238E27FC236}">
                <a16:creationId xmlns:a16="http://schemas.microsoft.com/office/drawing/2014/main" xmlns="" id="{7BF60CA2-7549-2551-1D73-CCE8CEDB6A37}"/>
              </a:ext>
            </a:extLst>
          </p:cNvPr>
          <p:cNvSpPr>
            <a:spLocks noGrp="1"/>
          </p:cNvSpPr>
          <p:nvPr>
            <p:ph type="title"/>
          </p:nvPr>
        </p:nvSpPr>
        <p:spPr>
          <a:xfrm>
            <a:off x="429768" y="365760"/>
            <a:ext cx="11338560" cy="1310640"/>
          </a:xfrm>
        </p:spPr>
        <p:txBody>
          <a:bodyPr/>
          <a:lstStyle/>
          <a:p>
            <a:r>
              <a:rPr lang="en-US" dirty="0"/>
              <a:t>Notice of Proposed Rulemaking:  Nondiscrimination in the Delivery of Health Programs and Activities Through Telehealth Services </a:t>
            </a:r>
            <a:r>
              <a:rPr lang="en-US" b="1" dirty="0">
                <a:effectLst/>
                <a:latin typeface="Times New Roman" panose="02020603050405020304" pitchFamily="18" charset="0"/>
                <a:ea typeface="Times New Roman" panose="02020603050405020304" pitchFamily="18" charset="0"/>
              </a:rPr>
              <a:t>(§ 92.211)</a:t>
            </a:r>
            <a:r>
              <a:rPr lang="en-US" dirty="0">
                <a:effectLst/>
              </a:rPr>
              <a:t> (August 2022)</a:t>
            </a:r>
            <a:endParaRPr lang="en-US" dirty="0"/>
          </a:p>
        </p:txBody>
      </p:sp>
      <p:sp>
        <p:nvSpPr>
          <p:cNvPr id="4" name="Content Placeholder 3">
            <a:extLst>
              <a:ext uri="{FF2B5EF4-FFF2-40B4-BE49-F238E27FC236}">
                <a16:creationId xmlns:a16="http://schemas.microsoft.com/office/drawing/2014/main" xmlns="" id="{679E94F3-ACBA-12C3-460F-33F4A079DCE1}"/>
              </a:ext>
            </a:extLst>
          </p:cNvPr>
          <p:cNvSpPr>
            <a:spLocks noGrp="1"/>
          </p:cNvSpPr>
          <p:nvPr>
            <p:ph sz="quarter" idx="13"/>
          </p:nvPr>
        </p:nvSpPr>
        <p:spPr>
          <a:xfrm>
            <a:off x="413580" y="1898775"/>
            <a:ext cx="11338560" cy="4572000"/>
          </a:xfrm>
        </p:spPr>
        <p:txBody>
          <a:bodyPr/>
          <a:lstStyle/>
          <a:p>
            <a:r>
              <a:rPr lang="en-US" dirty="0">
                <a:effectLst/>
                <a:latin typeface="Times New Roman" panose="02020603050405020304" pitchFamily="18" charset="0"/>
                <a:ea typeface="Times New Roman" panose="02020603050405020304" pitchFamily="18" charset="0"/>
              </a:rPr>
              <a:t>Specifically, proposed § 92.211 provides that a covered entity must not, in delivery of its health programs and activities through telehealth services, discriminate on the basis of race, color, national origin, sex, age, or disability. </a:t>
            </a:r>
            <a:endParaRPr lang="en-US" dirty="0">
              <a:latin typeface="Times New Roman" panose="02020603050405020304" pitchFamily="18" charset="0"/>
            </a:endParaRPr>
          </a:p>
          <a:p>
            <a:r>
              <a:rPr lang="en-US" dirty="0">
                <a:latin typeface="Times New Roman" panose="02020603050405020304" pitchFamily="18" charset="0"/>
                <a:ea typeface="Times New Roman" panose="02020603050405020304" pitchFamily="18" charset="0"/>
              </a:rPr>
              <a:t>…</a:t>
            </a:r>
            <a:r>
              <a:rPr lang="en-US" dirty="0">
                <a:effectLst/>
                <a:latin typeface="Times New Roman" panose="02020603050405020304" pitchFamily="18" charset="0"/>
                <a:ea typeface="Times New Roman" panose="02020603050405020304" pitchFamily="18" charset="0"/>
              </a:rPr>
              <a:t>studies also indicate disparities in access based on race and disability. One study found “significant” racial disparities in telehealth use during the COVID-19 pandemic, which the authors believe may lead to the worsening of pre-existing health disparities.</a:t>
            </a:r>
            <a:r>
              <a:rPr lang="en-US" baseline="30000" dirty="0">
                <a:effectLst/>
                <a:latin typeface="Times New Roman" panose="02020603050405020304" pitchFamily="18" charset="0"/>
                <a:ea typeface="Times New Roman" panose="02020603050405020304" pitchFamily="18" charset="0"/>
              </a:rPr>
              <a:t>[</a:t>
            </a:r>
            <a:r>
              <a:rPr lang="en-US" baseline="30000" dirty="0">
                <a:effectLst/>
                <a:latin typeface="Times New Roman" panose="02020603050405020304" pitchFamily="18" charset="0"/>
                <a:ea typeface="Times New Roman" panose="02020603050405020304" pitchFamily="18" charset="0"/>
                <a:hlinkClick r:id="rId3">
                  <a:extLst>
                    <a:ext uri="{A12FA001-AC4F-418D-AE19-62706E023703}">
                      <ahyp:hlinkClr xmlns:ahyp="http://schemas.microsoft.com/office/drawing/2018/hyperlinkcolor" xmlns="" val="tx"/>
                    </a:ext>
                  </a:extLst>
                </a:hlinkClick>
              </a:rPr>
              <a:t>583</a:t>
            </a:r>
            <a:r>
              <a:rPr lang="en-US" baseline="30000" dirty="0">
                <a:effectLst/>
                <a:latin typeface="Times New Roman" panose="02020603050405020304" pitchFamily="18" charset="0"/>
                <a:ea typeface="Times New Roman" panose="02020603050405020304" pitchFamily="18" charset="0"/>
              </a:rPr>
              <a:t>] </a:t>
            </a:r>
            <a:endParaRPr lang="en-US" dirty="0">
              <a:effectLst/>
              <a:latin typeface="Times New Roman" panose="02020603050405020304" pitchFamily="18" charset="0"/>
              <a:ea typeface="Times New Roman" panose="02020603050405020304" pitchFamily="18" charset="0"/>
            </a:endParaRPr>
          </a:p>
          <a:p>
            <a:r>
              <a:rPr lang="en-US" dirty="0">
                <a:effectLst/>
                <a:latin typeface="Times New Roman" panose="02020603050405020304" pitchFamily="18" charset="0"/>
                <a:ea typeface="Times New Roman" panose="02020603050405020304" pitchFamily="18" charset="0"/>
              </a:rPr>
              <a:t>….challenges include inaccessible telehealth platforms and other barriers to communication with individuals who are deaf, blind, or have cognitive disabilities.</a:t>
            </a:r>
            <a:r>
              <a:rPr lang="en-US" baseline="30000" dirty="0">
                <a:effectLst/>
                <a:latin typeface="Times New Roman" panose="02020603050405020304" pitchFamily="18" charset="0"/>
                <a:ea typeface="Times New Roman" panose="02020603050405020304" pitchFamily="18" charset="0"/>
              </a:rPr>
              <a:t>[</a:t>
            </a:r>
            <a:r>
              <a:rPr lang="en-US" baseline="30000" dirty="0">
                <a:effectLst/>
                <a:latin typeface="Times New Roman" panose="02020603050405020304" pitchFamily="18" charset="0"/>
                <a:ea typeface="Times New Roman" panose="02020603050405020304" pitchFamily="18" charset="0"/>
                <a:hlinkClick r:id="rId4">
                  <a:extLst>
                    <a:ext uri="{A12FA001-AC4F-418D-AE19-62706E023703}">
                      <ahyp:hlinkClr xmlns:ahyp="http://schemas.microsoft.com/office/drawing/2018/hyperlinkcolor" xmlns="" val="tx"/>
                    </a:ext>
                  </a:extLst>
                </a:hlinkClick>
              </a:rPr>
              <a:t>587</a:t>
            </a:r>
            <a:r>
              <a:rPr lang="en-US" baseline="30000" dirty="0">
                <a:effectLst/>
                <a:latin typeface="Times New Roman" panose="02020603050405020304" pitchFamily="18" charset="0"/>
                <a:ea typeface="Times New Roman" panose="02020603050405020304" pitchFamily="18" charset="0"/>
              </a:rPr>
              <a:t>] </a:t>
            </a:r>
            <a:r>
              <a:rPr lang="en-US" dirty="0">
                <a:effectLst/>
              </a:rPr>
              <a:t> </a:t>
            </a:r>
          </a:p>
          <a:p>
            <a:r>
              <a:rPr lang="en-US" sz="1800" u="sng" dirty="0">
                <a:effectLst/>
                <a:latin typeface="Segoe UI" panose="020B0502040204020203" pitchFamily="34" charset="0"/>
                <a:ea typeface="Times New Roman" panose="02020603050405020304" pitchFamily="18" charset="0"/>
                <a:hlinkClick r:id="rId5" tooltip="https://www.federalregister.gov/documents/2022/08/04/2022-16217/nondiscrimination-in-health-programs-and-activities">
                  <a:extLst>
                    <a:ext uri="{A12FA001-AC4F-418D-AE19-62706E023703}">
                      <ahyp:hlinkClr xmlns:ahyp="http://schemas.microsoft.com/office/drawing/2018/hyperlinkcolor" xmlns="" val="tx"/>
                    </a:ext>
                  </a:extLst>
                </a:hlinkClick>
              </a:rPr>
              <a:t>https://www.federalregister.gov/documents/2022/08/04/2022-16217/nondiscrimination-in-health-programs-and-activities</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xmlns="" val="34990616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A580975A-15B0-4C52-55EB-710CCEAFF8F6}"/>
              </a:ext>
            </a:extLst>
          </p:cNvPr>
          <p:cNvSpPr>
            <a:spLocks noGrp="1"/>
          </p:cNvSpPr>
          <p:nvPr>
            <p:ph type="sldNum" sz="quarter" idx="12"/>
          </p:nvPr>
        </p:nvSpPr>
        <p:spPr/>
        <p:txBody>
          <a:bodyPr/>
          <a:lstStyle/>
          <a:p>
            <a:fld id="{BECF63ED-5365-0347-943C-46237B9951C9}" type="slidenum">
              <a:rPr lang="en-US" smtClean="0"/>
              <a:pPr/>
              <a:t>26</a:t>
            </a:fld>
            <a:endParaRPr lang="en-US" dirty="0"/>
          </a:p>
        </p:txBody>
      </p:sp>
      <p:sp>
        <p:nvSpPr>
          <p:cNvPr id="4" name="Title 3">
            <a:extLst>
              <a:ext uri="{FF2B5EF4-FFF2-40B4-BE49-F238E27FC236}">
                <a16:creationId xmlns:a16="http://schemas.microsoft.com/office/drawing/2014/main" xmlns="" id="{5A48F28C-046F-8E14-44E9-844F040E03A7}"/>
              </a:ext>
            </a:extLst>
          </p:cNvPr>
          <p:cNvSpPr>
            <a:spLocks noGrp="1"/>
          </p:cNvSpPr>
          <p:nvPr>
            <p:ph type="title"/>
          </p:nvPr>
        </p:nvSpPr>
        <p:spPr>
          <a:xfrm>
            <a:off x="429768" y="228600"/>
            <a:ext cx="11338560" cy="548640"/>
          </a:xfrm>
        </p:spPr>
        <p:txBody>
          <a:bodyPr/>
          <a:lstStyle/>
          <a:p>
            <a:r>
              <a:rPr lang="en-US" dirty="0"/>
              <a:t>Summary</a:t>
            </a:r>
          </a:p>
        </p:txBody>
      </p:sp>
      <p:sp>
        <p:nvSpPr>
          <p:cNvPr id="5" name="Content Placeholder 4">
            <a:extLst>
              <a:ext uri="{FF2B5EF4-FFF2-40B4-BE49-F238E27FC236}">
                <a16:creationId xmlns:a16="http://schemas.microsoft.com/office/drawing/2014/main" xmlns="" id="{AC1FCF7E-A6FA-7DA3-6849-8C3487D8DA9B}"/>
              </a:ext>
            </a:extLst>
          </p:cNvPr>
          <p:cNvSpPr>
            <a:spLocks noGrp="1"/>
          </p:cNvSpPr>
          <p:nvPr>
            <p:ph sz="quarter" idx="13"/>
          </p:nvPr>
        </p:nvSpPr>
        <p:spPr>
          <a:xfrm>
            <a:off x="413819" y="838200"/>
            <a:ext cx="11338560" cy="4572000"/>
          </a:xfrm>
        </p:spPr>
        <p:txBody>
          <a:bodyPr/>
          <a:lstStyle/>
          <a:p>
            <a:r>
              <a:rPr lang="en-US" dirty="0"/>
              <a:t>We are in the midst of a great experiment!  We are witnessing the rapid transformation of care delivery to a full embrace of telehealth.</a:t>
            </a:r>
          </a:p>
          <a:p>
            <a:r>
              <a:rPr lang="en-US" dirty="0"/>
              <a:t>Evidence of telehealth effectiveness will inform new payment rules and regulation.</a:t>
            </a:r>
          </a:p>
          <a:p>
            <a:r>
              <a:rPr lang="en-US" dirty="0"/>
              <a:t>It is the responsibility of pioneers and early adopters to study the effectiveness of telehealth so that we can guide its beneficial impact for patients.</a:t>
            </a:r>
          </a:p>
          <a:p>
            <a:r>
              <a:rPr lang="en-US" dirty="0"/>
              <a:t>Please study your telehealth implementations and share your results.</a:t>
            </a:r>
          </a:p>
          <a:p>
            <a:pPr lvl="1"/>
            <a:r>
              <a:rPr lang="en-US" dirty="0"/>
              <a:t>Commit to measuring clinical outcomes, satisfaction, equity, and cost</a:t>
            </a:r>
          </a:p>
          <a:p>
            <a:pPr lvl="1"/>
            <a:r>
              <a:rPr lang="en-US" dirty="0"/>
              <a:t>Publish both positive and negative findings</a:t>
            </a:r>
          </a:p>
          <a:p>
            <a:pPr lvl="1"/>
            <a:endParaRPr lang="en-US" dirty="0"/>
          </a:p>
          <a:p>
            <a:pPr marL="0" indent="0">
              <a:buNone/>
            </a:pPr>
            <a:r>
              <a:rPr lang="en-US" dirty="0"/>
              <a:t>Thank you!</a:t>
            </a:r>
          </a:p>
          <a:p>
            <a:pPr marL="0" indent="0">
              <a:buNone/>
            </a:pPr>
            <a:r>
              <a:rPr lang="en-US" dirty="0"/>
              <a:t>F.X. Campion, MD, FACP; </a:t>
            </a:r>
            <a:r>
              <a:rPr lang="en-US" dirty="0" err="1"/>
              <a:t>fcampion@mitre.org</a:t>
            </a:r>
            <a:endParaRPr lang="en-US" dirty="0"/>
          </a:p>
        </p:txBody>
      </p:sp>
    </p:spTree>
    <p:extLst>
      <p:ext uri="{BB962C8B-B14F-4D97-AF65-F5344CB8AC3E}">
        <p14:creationId xmlns:p14="http://schemas.microsoft.com/office/powerpoint/2010/main" xmlns="" val="1438165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03A9D06B-DEF1-4BAB-EFCD-5A541EA624A0}"/>
              </a:ext>
            </a:extLst>
          </p:cNvPr>
          <p:cNvSpPr>
            <a:spLocks noGrp="1"/>
          </p:cNvSpPr>
          <p:nvPr>
            <p:ph type="sldNum" sz="quarter" idx="12"/>
          </p:nvPr>
        </p:nvSpPr>
        <p:spPr/>
        <p:txBody>
          <a:bodyPr/>
          <a:lstStyle/>
          <a:p>
            <a:fld id="{BECF63ED-5365-0347-943C-46237B9951C9}" type="slidenum">
              <a:rPr lang="en-US" smtClean="0"/>
              <a:pPr/>
              <a:t>3</a:t>
            </a:fld>
            <a:endParaRPr lang="en-US" dirty="0"/>
          </a:p>
        </p:txBody>
      </p:sp>
      <p:sp>
        <p:nvSpPr>
          <p:cNvPr id="3" name="Title 2">
            <a:extLst>
              <a:ext uri="{FF2B5EF4-FFF2-40B4-BE49-F238E27FC236}">
                <a16:creationId xmlns:a16="http://schemas.microsoft.com/office/drawing/2014/main" xmlns="" id="{FAF08413-C516-6262-41CB-7D74BD217769}"/>
              </a:ext>
            </a:extLst>
          </p:cNvPr>
          <p:cNvSpPr>
            <a:spLocks noGrp="1"/>
          </p:cNvSpPr>
          <p:nvPr>
            <p:ph type="title"/>
          </p:nvPr>
        </p:nvSpPr>
        <p:spPr/>
        <p:txBody>
          <a:bodyPr/>
          <a:lstStyle/>
          <a:p>
            <a:r>
              <a:rPr lang="en-US" dirty="0"/>
              <a:t>What is Telehealth?</a:t>
            </a:r>
          </a:p>
        </p:txBody>
      </p:sp>
      <p:sp>
        <p:nvSpPr>
          <p:cNvPr id="4" name="Content Placeholder 3">
            <a:extLst>
              <a:ext uri="{FF2B5EF4-FFF2-40B4-BE49-F238E27FC236}">
                <a16:creationId xmlns:a16="http://schemas.microsoft.com/office/drawing/2014/main" xmlns="" id="{9D11201E-A561-AC07-6142-2B869969253F}"/>
              </a:ext>
            </a:extLst>
          </p:cNvPr>
          <p:cNvSpPr>
            <a:spLocks noGrp="1"/>
          </p:cNvSpPr>
          <p:nvPr>
            <p:ph sz="quarter" idx="13"/>
          </p:nvPr>
        </p:nvSpPr>
        <p:spPr/>
        <p:txBody>
          <a:bodyPr/>
          <a:lstStyle/>
          <a:p>
            <a:pPr marL="0" indent="0">
              <a:buNone/>
            </a:pPr>
            <a:r>
              <a:rPr lang="en-US" sz="2800" dirty="0">
                <a:effectLst/>
                <a:latin typeface="Times New Roman" panose="02020603050405020304" pitchFamily="18" charset="0"/>
                <a:ea typeface="Times New Roman" panose="02020603050405020304" pitchFamily="18" charset="0"/>
              </a:rPr>
              <a:t>As defined by the Health Resources Services Administration (HRSA) telehealth means the use of electronic information and telecommunications technologies to support long-distance clinical health care, patient and professional health-related education, public health, and health administration.</a:t>
            </a:r>
            <a:r>
              <a:rPr lang="en-US" sz="2800" baseline="30000" dirty="0">
                <a:latin typeface="Times New Roman" panose="02020603050405020304" pitchFamily="18" charset="0"/>
                <a:ea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rPr>
              <a:t>Technologies include videoconferencing, the internet, store-and-forward imaging, streaming media, and terrestrial and wireless communications.</a:t>
            </a:r>
          </a:p>
          <a:p>
            <a:pPr marL="0" indent="0">
              <a:buNone/>
            </a:pPr>
            <a:endParaRPr lang="en-US" sz="2800" dirty="0">
              <a:effectLst/>
              <a:latin typeface="Times New Roman" panose="02020603050405020304" pitchFamily="18" charset="0"/>
              <a:ea typeface="Times New Roman" panose="02020603050405020304" pitchFamily="18" charset="0"/>
            </a:endParaRPr>
          </a:p>
          <a:p>
            <a:pPr marL="0" indent="0">
              <a:buNone/>
            </a:pPr>
            <a:r>
              <a:rPr lang="en-US" dirty="0"/>
              <a:t>(ref.) </a:t>
            </a:r>
            <a:r>
              <a:rPr lang="en-US" b="0" i="1" u="none" strike="noStrike" dirty="0">
                <a:effectLst/>
              </a:rPr>
              <a:t>What Is Telehealth?,</a:t>
            </a:r>
            <a:r>
              <a:rPr lang="en-US" b="0" i="0" u="none" strike="noStrike" dirty="0">
                <a:effectLst/>
                <a:latin typeface="-webkit-standard"/>
              </a:rPr>
              <a:t> U.S. </a:t>
            </a:r>
            <a:r>
              <a:rPr lang="en-US" b="0" i="0" u="none" strike="noStrike" dirty="0" err="1">
                <a:effectLst/>
                <a:latin typeface="-webkit-standard"/>
              </a:rPr>
              <a:t>Dep't</a:t>
            </a:r>
            <a:r>
              <a:rPr lang="en-US" b="0" i="0" u="none" strike="noStrike" dirty="0">
                <a:effectLst/>
                <a:latin typeface="-webkit-standard"/>
              </a:rPr>
              <a:t> of Health &amp; Human Servs., Health </a:t>
            </a:r>
            <a:r>
              <a:rPr lang="en-US" b="0" i="0" u="none" strike="noStrike" dirty="0" err="1">
                <a:effectLst/>
                <a:latin typeface="-webkit-standard"/>
              </a:rPr>
              <a:t>Rsch</a:t>
            </a:r>
            <a:r>
              <a:rPr lang="en-US" b="0" i="0" u="none" strike="noStrike" dirty="0">
                <a:effectLst/>
                <a:latin typeface="-webkit-standard"/>
              </a:rPr>
              <a:t>. &amp; Servs. Admin. (last updated Mar. 2022), </a:t>
            </a:r>
            <a:r>
              <a:rPr lang="en-US" b="0" i="1" u="none" strike="noStrike" dirty="0">
                <a:effectLst/>
                <a:hlinkClick r:id="rId3">
                  <a:extLst>
                    <a:ext uri="{A12FA001-AC4F-418D-AE19-62706E023703}">
                      <ahyp:hlinkClr xmlns:ahyp="http://schemas.microsoft.com/office/drawing/2018/hyperlinkcolor" xmlns="" val="tx"/>
                    </a:ext>
                  </a:extLst>
                </a:hlinkClick>
              </a:rPr>
              <a:t>https://www.hrsa.gov/​rural-health/​telehealth/​what-is-telehealth</a:t>
            </a:r>
            <a:r>
              <a:rPr lang="en-US" b="0" i="1" u="none" strike="noStrike" dirty="0">
                <a:effectLst/>
              </a:rPr>
              <a:t>.</a:t>
            </a:r>
            <a:endParaRPr lang="en-US" dirty="0"/>
          </a:p>
        </p:txBody>
      </p:sp>
    </p:spTree>
    <p:extLst>
      <p:ext uri="{BB962C8B-B14F-4D97-AF65-F5344CB8AC3E}">
        <p14:creationId xmlns:p14="http://schemas.microsoft.com/office/powerpoint/2010/main" xmlns="" val="1882588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CEA4DAF5-7916-F0D8-E942-5FD1307DABE9}"/>
              </a:ext>
            </a:extLst>
          </p:cNvPr>
          <p:cNvSpPr>
            <a:spLocks noGrp="1"/>
          </p:cNvSpPr>
          <p:nvPr>
            <p:ph type="sldNum" sz="quarter" idx="11"/>
          </p:nvPr>
        </p:nvSpPr>
        <p:spPr/>
        <p:txBody>
          <a:bodyPr/>
          <a:lstStyle/>
          <a:p>
            <a:fld id="{BECF63ED-5365-0347-943C-46237B9951C9}" type="slidenum">
              <a:rPr lang="en-US" smtClean="0"/>
              <a:pPr/>
              <a:t>4</a:t>
            </a:fld>
            <a:endParaRPr lang="en-US" dirty="0"/>
          </a:p>
        </p:txBody>
      </p:sp>
      <p:pic>
        <p:nvPicPr>
          <p:cNvPr id="5" name="Picture 4">
            <a:extLst>
              <a:ext uri="{FF2B5EF4-FFF2-40B4-BE49-F238E27FC236}">
                <a16:creationId xmlns:a16="http://schemas.microsoft.com/office/drawing/2014/main" xmlns="" id="{EEE857AD-D25B-2E05-CC93-74BD32CF9E7A}"/>
              </a:ext>
            </a:extLst>
          </p:cNvPr>
          <p:cNvPicPr>
            <a:picLocks noChangeAspect="1"/>
          </p:cNvPicPr>
          <p:nvPr/>
        </p:nvPicPr>
        <p:blipFill>
          <a:blip r:embed="rId3"/>
          <a:stretch>
            <a:fillRect/>
          </a:stretch>
        </p:blipFill>
        <p:spPr>
          <a:xfrm>
            <a:off x="2362200" y="203622"/>
            <a:ext cx="7924800" cy="6098896"/>
          </a:xfrm>
          <a:prstGeom prst="rect">
            <a:avLst/>
          </a:prstGeom>
        </p:spPr>
      </p:pic>
    </p:spTree>
    <p:extLst>
      <p:ext uri="{BB962C8B-B14F-4D97-AF65-F5344CB8AC3E}">
        <p14:creationId xmlns:p14="http://schemas.microsoft.com/office/powerpoint/2010/main" xmlns="" val="4014888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DD340439-4357-182D-DD49-BC6DBC877934}"/>
              </a:ext>
            </a:extLst>
          </p:cNvPr>
          <p:cNvSpPr>
            <a:spLocks noGrp="1"/>
          </p:cNvSpPr>
          <p:nvPr>
            <p:ph type="sldNum" sz="quarter" idx="12"/>
          </p:nvPr>
        </p:nvSpPr>
        <p:spPr/>
        <p:txBody>
          <a:bodyPr/>
          <a:lstStyle/>
          <a:p>
            <a:fld id="{BECF63ED-5365-0347-943C-46237B9951C9}" type="slidenum">
              <a:rPr lang="en-US" smtClean="0"/>
              <a:pPr/>
              <a:t>5</a:t>
            </a:fld>
            <a:endParaRPr lang="en-US" dirty="0"/>
          </a:p>
        </p:txBody>
      </p:sp>
      <p:sp>
        <p:nvSpPr>
          <p:cNvPr id="3" name="Title 2">
            <a:extLst>
              <a:ext uri="{FF2B5EF4-FFF2-40B4-BE49-F238E27FC236}">
                <a16:creationId xmlns:a16="http://schemas.microsoft.com/office/drawing/2014/main" xmlns="" id="{010B674C-F9F5-79FD-6072-DED81DBC7D8D}"/>
              </a:ext>
            </a:extLst>
          </p:cNvPr>
          <p:cNvSpPr>
            <a:spLocks noGrp="1"/>
          </p:cNvSpPr>
          <p:nvPr>
            <p:ph type="title"/>
          </p:nvPr>
        </p:nvSpPr>
        <p:spPr/>
        <p:txBody>
          <a:bodyPr/>
          <a:lstStyle/>
          <a:p>
            <a:r>
              <a:rPr lang="en-US" dirty="0"/>
              <a:t>“Ideal study design” for telehealth effectiveness</a:t>
            </a:r>
          </a:p>
        </p:txBody>
      </p:sp>
      <p:sp>
        <p:nvSpPr>
          <p:cNvPr id="15" name="Content Placeholder 14">
            <a:extLst>
              <a:ext uri="{FF2B5EF4-FFF2-40B4-BE49-F238E27FC236}">
                <a16:creationId xmlns:a16="http://schemas.microsoft.com/office/drawing/2014/main" xmlns="" id="{09C3E832-85FA-1ACB-5741-E86415955E03}"/>
              </a:ext>
            </a:extLst>
          </p:cNvPr>
          <p:cNvSpPr>
            <a:spLocks noGrp="1"/>
          </p:cNvSpPr>
          <p:nvPr>
            <p:ph sz="quarter" idx="13"/>
          </p:nvPr>
        </p:nvSpPr>
        <p:spPr/>
        <p:txBody>
          <a:bodyPr/>
          <a:lstStyle/>
          <a:p>
            <a:r>
              <a:rPr lang="en-US" dirty="0"/>
              <a:t>Comparison of Telehealth vs “usual care” (face to face)</a:t>
            </a:r>
          </a:p>
          <a:p>
            <a:r>
              <a:rPr lang="en-US" dirty="0"/>
              <a:t>Large sample</a:t>
            </a:r>
          </a:p>
          <a:p>
            <a:r>
              <a:rPr lang="en-US" dirty="0"/>
              <a:t>Diverse populations</a:t>
            </a:r>
          </a:p>
          <a:p>
            <a:r>
              <a:rPr lang="en-US" dirty="0"/>
              <a:t>Measurable outcomes</a:t>
            </a:r>
          </a:p>
          <a:p>
            <a:pPr lvl="1"/>
            <a:r>
              <a:rPr lang="en-US" dirty="0"/>
              <a:t>Clinical outcomes</a:t>
            </a:r>
          </a:p>
          <a:p>
            <a:pPr lvl="1"/>
            <a:r>
              <a:rPr lang="en-US" dirty="0"/>
              <a:t>Patient satisfaction</a:t>
            </a:r>
          </a:p>
          <a:p>
            <a:pPr lvl="1"/>
            <a:r>
              <a:rPr lang="en-US" dirty="0"/>
              <a:t>Provider satisfaction</a:t>
            </a:r>
          </a:p>
          <a:p>
            <a:pPr lvl="1"/>
            <a:r>
              <a:rPr lang="en-US" dirty="0"/>
              <a:t>Cost</a:t>
            </a:r>
          </a:p>
          <a:p>
            <a:r>
              <a:rPr lang="en-US" dirty="0"/>
              <a:t>Conclusion: We need both prospective randomized studies and retrospective observational studies. We need quantitative and qualitative research designs.</a:t>
            </a:r>
          </a:p>
        </p:txBody>
      </p:sp>
      <p:sp>
        <p:nvSpPr>
          <p:cNvPr id="17" name="TextBox 16">
            <a:extLst>
              <a:ext uri="{FF2B5EF4-FFF2-40B4-BE49-F238E27FC236}">
                <a16:creationId xmlns:a16="http://schemas.microsoft.com/office/drawing/2014/main" xmlns="" id="{3D936D9E-4958-FDB5-DEB5-D74F39D2B148}"/>
              </a:ext>
            </a:extLst>
          </p:cNvPr>
          <p:cNvSpPr txBox="1"/>
          <p:nvPr/>
        </p:nvSpPr>
        <p:spPr>
          <a:xfrm>
            <a:off x="4803795" y="2133600"/>
            <a:ext cx="6686446" cy="3508653"/>
          </a:xfrm>
          <a:prstGeom prst="rect">
            <a:avLst/>
          </a:prstGeom>
          <a:noFill/>
        </p:spPr>
        <p:txBody>
          <a:bodyPr wrap="none" rtlCol="0">
            <a:spAutoFit/>
          </a:bodyPr>
          <a:lstStyle/>
          <a:p>
            <a:r>
              <a:rPr lang="en-US" sz="2400" dirty="0">
                <a:solidFill>
                  <a:srgbClr val="FF0000"/>
                </a:solidFill>
              </a:rPr>
              <a:t>Challenges:</a:t>
            </a:r>
          </a:p>
          <a:p>
            <a:r>
              <a:rPr lang="en-US" sz="2400" dirty="0">
                <a:solidFill>
                  <a:srgbClr val="FF0000"/>
                </a:solidFill>
              </a:rPr>
              <a:t>- Is it ethical to randomize to “usual care”</a:t>
            </a:r>
          </a:p>
          <a:p>
            <a:r>
              <a:rPr lang="en-US" sz="2400" dirty="0">
                <a:solidFill>
                  <a:srgbClr val="FF0000"/>
                </a:solidFill>
              </a:rPr>
              <a:t>during a pandemic?</a:t>
            </a:r>
          </a:p>
          <a:p>
            <a:r>
              <a:rPr lang="en-US" sz="2400" dirty="0">
                <a:solidFill>
                  <a:srgbClr val="FF0000"/>
                </a:solidFill>
              </a:rPr>
              <a:t>- How to standardize the “dose of telehealth?”</a:t>
            </a:r>
          </a:p>
          <a:p>
            <a:pPr marL="285750" indent="-285750">
              <a:buFontTx/>
              <a:buChar char="-"/>
            </a:pPr>
            <a:r>
              <a:rPr lang="en-US" sz="2400" dirty="0">
                <a:solidFill>
                  <a:srgbClr val="FF0000"/>
                </a:solidFill>
              </a:rPr>
              <a:t>Clinical outcomes may take a long cycle time.</a:t>
            </a:r>
          </a:p>
          <a:p>
            <a:pPr marL="285750" indent="-285750">
              <a:buFontTx/>
              <a:buChar char="-"/>
            </a:pPr>
            <a:r>
              <a:rPr lang="en-US" sz="2400" dirty="0">
                <a:solidFill>
                  <a:srgbClr val="FF0000"/>
                </a:solidFill>
              </a:rPr>
              <a:t>How to capture “costs to the patient” such as </a:t>
            </a:r>
          </a:p>
          <a:p>
            <a:r>
              <a:rPr lang="en-US" sz="2400" dirty="0">
                <a:solidFill>
                  <a:srgbClr val="FF0000"/>
                </a:solidFill>
              </a:rPr>
              <a:t>travel time and work time lost?</a:t>
            </a:r>
          </a:p>
          <a:p>
            <a:endParaRPr lang="en-US" dirty="0"/>
          </a:p>
          <a:p>
            <a:endParaRPr lang="en-US" dirty="0"/>
          </a:p>
          <a:p>
            <a:endParaRPr lang="en-US" dirty="0"/>
          </a:p>
        </p:txBody>
      </p:sp>
    </p:spTree>
    <p:extLst>
      <p:ext uri="{BB962C8B-B14F-4D97-AF65-F5344CB8AC3E}">
        <p14:creationId xmlns:p14="http://schemas.microsoft.com/office/powerpoint/2010/main" xmlns="" val="2131112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0E938457-A3E8-42A4-8FDE-30F5B9A0B779}"/>
              </a:ext>
            </a:extLst>
          </p:cNvPr>
          <p:cNvSpPr/>
          <p:nvPr/>
        </p:nvSpPr>
        <p:spPr>
          <a:xfrm>
            <a:off x="556457" y="1156072"/>
            <a:ext cx="11046195" cy="525995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xmlns="" id="{45A0898D-9754-4BCD-9C1B-CAE5B5103FF7}"/>
              </a:ext>
            </a:extLst>
          </p:cNvPr>
          <p:cNvGrpSpPr/>
          <p:nvPr/>
        </p:nvGrpSpPr>
        <p:grpSpPr>
          <a:xfrm>
            <a:off x="1262556" y="3061811"/>
            <a:ext cx="9725097" cy="3273837"/>
            <a:chOff x="457200" y="2364506"/>
            <a:chExt cx="11395969" cy="4170590"/>
          </a:xfrm>
          <a:solidFill>
            <a:schemeClr val="accent3">
              <a:lumMod val="40000"/>
              <a:lumOff val="60000"/>
            </a:schemeClr>
          </a:solidFill>
        </p:grpSpPr>
        <p:pic>
          <p:nvPicPr>
            <p:cNvPr id="6" name="Picture 5">
              <a:extLst>
                <a:ext uri="{FF2B5EF4-FFF2-40B4-BE49-F238E27FC236}">
                  <a16:creationId xmlns:a16="http://schemas.microsoft.com/office/drawing/2014/main" xmlns="" id="{2DD9A38F-EBC1-4E43-B31C-E39E9BBD03F0}"/>
                </a:ext>
              </a:extLst>
            </p:cNvPr>
            <p:cNvPicPr>
              <a:picLocks noChangeAspect="1"/>
            </p:cNvPicPr>
            <p:nvPr/>
          </p:nvPicPr>
          <p:blipFill>
            <a:blip r:embed="rId3"/>
            <a:stretch>
              <a:fillRect/>
            </a:stretch>
          </p:blipFill>
          <p:spPr>
            <a:xfrm>
              <a:off x="6202692" y="2364506"/>
              <a:ext cx="5650477" cy="4170590"/>
            </a:xfrm>
            <a:prstGeom prst="rect">
              <a:avLst/>
            </a:prstGeom>
            <a:grpFill/>
          </p:spPr>
        </p:pic>
        <p:pic>
          <p:nvPicPr>
            <p:cNvPr id="7" name="Picture 6">
              <a:extLst>
                <a:ext uri="{FF2B5EF4-FFF2-40B4-BE49-F238E27FC236}">
                  <a16:creationId xmlns:a16="http://schemas.microsoft.com/office/drawing/2014/main" xmlns="" id="{D3CC6863-F6D1-314B-AA2F-DFDFE8E0B04C}"/>
                </a:ext>
              </a:extLst>
            </p:cNvPr>
            <p:cNvPicPr>
              <a:picLocks noChangeAspect="1"/>
            </p:cNvPicPr>
            <p:nvPr/>
          </p:nvPicPr>
          <p:blipFill>
            <a:blip r:embed="rId4"/>
            <a:stretch>
              <a:fillRect/>
            </a:stretch>
          </p:blipFill>
          <p:spPr>
            <a:xfrm>
              <a:off x="457200" y="2364507"/>
              <a:ext cx="5684910" cy="4170589"/>
            </a:xfrm>
            <a:prstGeom prst="rect">
              <a:avLst/>
            </a:prstGeom>
            <a:grpFill/>
          </p:spPr>
        </p:pic>
      </p:grpSp>
      <p:pic>
        <p:nvPicPr>
          <p:cNvPr id="9" name="Content Placeholder 10">
            <a:extLst>
              <a:ext uri="{FF2B5EF4-FFF2-40B4-BE49-F238E27FC236}">
                <a16:creationId xmlns:a16="http://schemas.microsoft.com/office/drawing/2014/main" xmlns="" id="{E584993C-42AD-47BE-930F-EF4489D88A29}"/>
              </a:ext>
            </a:extLst>
          </p:cNvPr>
          <p:cNvPicPr>
            <a:picLocks noChangeAspect="1"/>
          </p:cNvPicPr>
          <p:nvPr/>
        </p:nvPicPr>
        <p:blipFill>
          <a:blip r:embed="rId5"/>
          <a:stretch>
            <a:fillRect/>
          </a:stretch>
        </p:blipFill>
        <p:spPr>
          <a:xfrm>
            <a:off x="556458" y="1156070"/>
            <a:ext cx="11049109" cy="1325033"/>
          </a:xfrm>
          <a:prstGeom prst="rect">
            <a:avLst/>
          </a:prstGeom>
          <a:solidFill>
            <a:schemeClr val="accent3">
              <a:lumMod val="50000"/>
            </a:schemeClr>
          </a:solidFill>
        </p:spPr>
      </p:pic>
      <p:sp>
        <p:nvSpPr>
          <p:cNvPr id="13" name="TextBox 12">
            <a:extLst>
              <a:ext uri="{FF2B5EF4-FFF2-40B4-BE49-F238E27FC236}">
                <a16:creationId xmlns:a16="http://schemas.microsoft.com/office/drawing/2014/main" xmlns="" id="{D714B1DC-1B6D-48D4-A14A-4D161084F64D}"/>
              </a:ext>
            </a:extLst>
          </p:cNvPr>
          <p:cNvSpPr txBox="1"/>
          <p:nvPr/>
        </p:nvSpPr>
        <p:spPr>
          <a:xfrm>
            <a:off x="543690" y="2488990"/>
            <a:ext cx="11057685" cy="461665"/>
          </a:xfrm>
          <a:prstGeom prst="rect">
            <a:avLst/>
          </a:prstGeom>
          <a:solidFill>
            <a:schemeClr val="accent3">
              <a:lumMod val="75000"/>
            </a:schemeClr>
          </a:solidFill>
        </p:spPr>
        <p:txBody>
          <a:bodyPr wrap="square">
            <a:spAutoFit/>
          </a:bodyPr>
          <a:lstStyle/>
          <a:p>
            <a:pPr algn="ctr"/>
            <a:r>
              <a:rPr lang="en-US" sz="2400" b="1" dirty="0">
                <a:solidFill>
                  <a:schemeClr val="bg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xmlns="" val="tx"/>
                    </a:ext>
                  </a:extLst>
                </a:hlinkClick>
              </a:rPr>
              <a:t>c19hcc.org/telehealth/impact-home/ </a:t>
            </a:r>
            <a:endParaRPr lang="en-US" sz="2400" b="1" dirty="0">
              <a:solidFill>
                <a:schemeClr val="bg1"/>
              </a:solidFill>
              <a:latin typeface="Arial" panose="020B0604020202020204" pitchFamily="34" charset="0"/>
              <a:cs typeface="Arial" panose="020B0604020202020204" pitchFamily="34" charset="0"/>
            </a:endParaRPr>
          </a:p>
        </p:txBody>
      </p:sp>
      <p:sp>
        <p:nvSpPr>
          <p:cNvPr id="14" name="Text Placeholder 19">
            <a:extLst>
              <a:ext uri="{FF2B5EF4-FFF2-40B4-BE49-F238E27FC236}">
                <a16:creationId xmlns:a16="http://schemas.microsoft.com/office/drawing/2014/main" xmlns="" id="{4ABE0F82-7A0B-4944-A273-613A75F4B696}"/>
              </a:ext>
            </a:extLst>
          </p:cNvPr>
          <p:cNvSpPr txBox="1">
            <a:spLocks/>
          </p:cNvSpPr>
          <p:nvPr/>
        </p:nvSpPr>
        <p:spPr>
          <a:xfrm>
            <a:off x="9977297" y="2684303"/>
            <a:ext cx="2020711" cy="1794933"/>
          </a:xfrm>
          <a:prstGeom prst="rect">
            <a:avLst/>
          </a:prstGeom>
          <a:solidFill>
            <a:srgbClr val="152F4F"/>
          </a:solidFill>
          <a:ln>
            <a:noFill/>
          </a:ln>
          <a:effectLst>
            <a:outerShdw blurRad="63500" sx="102000" sy="102000" algn="ctr" rotWithShape="0">
              <a:prstClr val="black">
                <a:alpha val="40000"/>
              </a:prstClr>
            </a:outerShdw>
          </a:effectLst>
        </p:spPr>
        <p:txBody>
          <a:bodyPr anchor="ctr"/>
          <a:lstStyle>
            <a:lvl1pPr marL="0" indent="0" algn="l" defTabSz="914400" rtl="0" eaLnBrk="1" latinLnBrk="0" hangingPunct="1">
              <a:lnSpc>
                <a:spcPct val="100000"/>
              </a:lnSpc>
              <a:spcBef>
                <a:spcPts val="600"/>
              </a:spcBef>
              <a:spcAft>
                <a:spcPts val="600"/>
              </a:spcAft>
              <a:buFont typeface="Arial"/>
              <a:buNone/>
              <a:defRPr sz="2400" b="0" i="0" kern="1200" cap="none" baseline="0">
                <a:solidFill>
                  <a:schemeClr val="tx2"/>
                </a:solidFill>
                <a:latin typeface="+mn-lt"/>
                <a:ea typeface="Arial Narrow" charset="0"/>
                <a:cs typeface="Arial Narrow" charset="0"/>
              </a:defRPr>
            </a:lvl1pPr>
            <a:lvl2pPr marL="352425" indent="-234950" algn="l" defTabSz="914400" rtl="0" eaLnBrk="1" latinLnBrk="0" hangingPunct="1">
              <a:lnSpc>
                <a:spcPct val="100000"/>
              </a:lnSpc>
              <a:spcBef>
                <a:spcPts val="600"/>
              </a:spcBef>
              <a:spcAft>
                <a:spcPts val="600"/>
              </a:spcAft>
              <a:buFont typeface="Arial" panose="020B0604020202020204" pitchFamily="34" charset="0"/>
              <a:buChar char="•"/>
              <a:tabLst/>
              <a:defRPr lang="en-US" sz="2400" b="0" i="0" kern="1200" baseline="0">
                <a:solidFill>
                  <a:schemeClr val="tx2"/>
                </a:solidFill>
                <a:latin typeface="+mn-lt"/>
                <a:ea typeface="Arial Narrow" charset="0"/>
                <a:cs typeface="Arial Narrow" charset="0"/>
              </a:defRPr>
            </a:lvl2pPr>
            <a:lvl3pPr marL="457200" indent="-222250" algn="l" defTabSz="914400" rtl="0" eaLnBrk="1" latinLnBrk="0" hangingPunct="1">
              <a:lnSpc>
                <a:spcPct val="100000"/>
              </a:lnSpc>
              <a:spcBef>
                <a:spcPts val="600"/>
              </a:spcBef>
              <a:spcAft>
                <a:spcPts val="600"/>
              </a:spcAft>
              <a:buClrTx/>
              <a:buSzPct val="110000"/>
              <a:buFont typeface="Arial" panose="020B0604020202020204" pitchFamily="34" charset="0"/>
              <a:buChar char="‒"/>
              <a:tabLst/>
              <a:defRPr lang="en-US" sz="2000" b="0" i="0" kern="1200" baseline="0">
                <a:solidFill>
                  <a:schemeClr val="tx2"/>
                </a:solidFill>
                <a:latin typeface="+mn-lt"/>
                <a:ea typeface="Arial Narrow" charset="0"/>
                <a:cs typeface="Arial Narrow" charset="0"/>
              </a:defRPr>
            </a:lvl3pPr>
            <a:lvl4pPr marL="693738" marR="0" indent="-347663" algn="l" defTabSz="914400" rtl="0" eaLnBrk="1" fontAlgn="auto" latinLnBrk="0" hangingPunct="1">
              <a:lnSpc>
                <a:spcPct val="100000"/>
              </a:lnSpc>
              <a:spcBef>
                <a:spcPts val="500"/>
              </a:spcBef>
              <a:spcAft>
                <a:spcPts val="600"/>
              </a:spcAft>
              <a:buClrTx/>
              <a:buSzPct val="110000"/>
              <a:buFont typeface="Wingdings" panose="05000000000000000000" pitchFamily="2" charset="2"/>
              <a:buChar char="§"/>
              <a:tabLst/>
              <a:defRPr lang="en-US" sz="2400" b="0" i="0" kern="1200" dirty="0" smtClean="0">
                <a:solidFill>
                  <a:schemeClr val="tx2"/>
                </a:solidFill>
                <a:latin typeface="+mn-lt"/>
                <a:ea typeface="Arial Narrow" charset="0"/>
                <a:cs typeface="Arial Narrow" charset="0"/>
              </a:defRPr>
            </a:lvl4pPr>
            <a:lvl5pPr marL="1543050" marR="0" indent="-339725" algn="l" defTabSz="914400" rtl="0" eaLnBrk="1" fontAlgn="auto" latinLnBrk="0" hangingPunct="1">
              <a:lnSpc>
                <a:spcPct val="100000"/>
              </a:lnSpc>
              <a:spcBef>
                <a:spcPts val="600"/>
              </a:spcBef>
              <a:spcAft>
                <a:spcPts val="600"/>
              </a:spcAft>
              <a:buClrTx/>
              <a:buSzPct val="95000"/>
              <a:buFont typeface="Wingdings" panose="05000000000000000000" pitchFamily="2" charset="2"/>
              <a:buChar char="§"/>
              <a:tabLst/>
              <a:defRPr lang="en-US" sz="2200" b="0" i="0" kern="1200" baseline="0" dirty="0" smtClean="0">
                <a:solidFill>
                  <a:schemeClr val="tx2"/>
                </a:solidFill>
                <a:latin typeface="+mn-lt"/>
                <a:ea typeface="Arial Narrow" charset="0"/>
                <a:cs typeface="Arial Narrow" charset="0"/>
              </a:defRPr>
            </a:lvl5pPr>
            <a:lvl6pPr marL="1947863" marR="0" indent="-231775" algn="l" defTabSz="914400" rtl="0" eaLnBrk="1" fontAlgn="auto" latinLnBrk="0" hangingPunct="1">
              <a:lnSpc>
                <a:spcPct val="100000"/>
              </a:lnSpc>
              <a:spcBef>
                <a:spcPts val="600"/>
              </a:spcBef>
              <a:spcAft>
                <a:spcPts val="600"/>
              </a:spcAft>
              <a:buClrTx/>
              <a:buSzPct val="110000"/>
              <a:buFont typeface="Wingdings" panose="05000000000000000000" pitchFamily="2" charset="2"/>
              <a:buChar char="§"/>
              <a:tabLst/>
              <a:defRPr sz="1800" b="0" kern="1200" cap="none" baseline="0">
                <a:solidFill>
                  <a:schemeClr val="tx2"/>
                </a:solidFill>
                <a:latin typeface="+mn-lt"/>
                <a:ea typeface="+mn-ea"/>
                <a:cs typeface="+mn-cs"/>
              </a:defRPr>
            </a:lvl6pPr>
            <a:lvl7pPr marL="2290763" indent="-223838" algn="l" defTabSz="914400" rtl="0" eaLnBrk="1" latinLnBrk="0" hangingPunct="1">
              <a:lnSpc>
                <a:spcPct val="100000"/>
              </a:lnSpc>
              <a:spcBef>
                <a:spcPts val="500"/>
              </a:spcBef>
              <a:buFont typeface="Wingdings" panose="05000000000000000000" pitchFamily="2" charset="2"/>
              <a:buChar char="§"/>
              <a:tabLst/>
              <a:defRPr sz="1600" kern="1200">
                <a:solidFill>
                  <a:schemeClr val="tx2"/>
                </a:solidFill>
                <a:latin typeface="+mn-lt"/>
                <a:ea typeface="+mn-ea"/>
                <a:cs typeface="+mn-cs"/>
              </a:defRPr>
            </a:lvl7pPr>
            <a:lvl8pPr marL="3136392"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17472" lvl="1" indent="0" algn="ctr" defTabSz="914377">
              <a:spcBef>
                <a:spcPts val="0"/>
              </a:spcBef>
              <a:spcAft>
                <a:spcPts val="0"/>
              </a:spcAft>
              <a:buNone/>
              <a:defRPr/>
            </a:pPr>
            <a:r>
              <a:rPr lang="en-US" b="1" dirty="0">
                <a:solidFill>
                  <a:srgbClr val="FFF601"/>
                </a:solidFill>
                <a:effectLst>
                  <a:outerShdw blurRad="63500" sx="102000" sy="102000" algn="ctr" rotWithShape="0">
                    <a:prstClr val="black">
                      <a:alpha val="40000"/>
                    </a:prstClr>
                  </a:outerShdw>
                </a:effectLst>
                <a:latin typeface="Myriad Pro" panose="020B0503030403020204" pitchFamily="34" charset="0"/>
              </a:rPr>
              <a:t>COVID-19 Healthcare Coalition</a:t>
            </a:r>
          </a:p>
          <a:p>
            <a:pPr marL="117472" lvl="1" indent="0" algn="ctr" defTabSz="914377">
              <a:spcBef>
                <a:spcPts val="0"/>
              </a:spcBef>
              <a:spcAft>
                <a:spcPts val="0"/>
              </a:spcAft>
              <a:buNone/>
              <a:defRPr/>
            </a:pPr>
            <a:endParaRPr lang="en-US" sz="1600" b="1" dirty="0">
              <a:solidFill>
                <a:srgbClr val="FFF601"/>
              </a:solidFill>
              <a:effectLst>
                <a:outerShdw blurRad="63500" sx="102000" sy="102000" algn="ctr" rotWithShape="0">
                  <a:prstClr val="black">
                    <a:alpha val="40000"/>
                  </a:prstClr>
                </a:outerShdw>
              </a:effectLst>
              <a:latin typeface="Myriad Pro" panose="020B0503030403020204" pitchFamily="34" charset="0"/>
            </a:endParaRPr>
          </a:p>
          <a:p>
            <a:pPr marL="117472" lvl="1" indent="0" algn="ctr" defTabSz="914377">
              <a:spcBef>
                <a:spcPts val="0"/>
              </a:spcBef>
              <a:spcAft>
                <a:spcPts val="0"/>
              </a:spcAft>
              <a:buNone/>
              <a:defRPr/>
            </a:pPr>
            <a:r>
              <a:rPr lang="en-US" sz="1467" b="1" dirty="0">
                <a:solidFill>
                  <a:srgbClr val="FFF601"/>
                </a:solidFill>
                <a:effectLst>
                  <a:outerShdw blurRad="63500" sx="102000" sy="102000" algn="ctr" rotWithShape="0">
                    <a:prstClr val="black">
                      <a:alpha val="40000"/>
                    </a:prstClr>
                  </a:outerShdw>
                </a:effectLst>
                <a:latin typeface="Myriad Pro" panose="020B0503030403020204" pitchFamily="34" charset="0"/>
              </a:rPr>
              <a:t>C19HCC.ORG</a:t>
            </a:r>
          </a:p>
        </p:txBody>
      </p:sp>
      <p:sp>
        <p:nvSpPr>
          <p:cNvPr id="15" name="Title 4">
            <a:extLst>
              <a:ext uri="{FF2B5EF4-FFF2-40B4-BE49-F238E27FC236}">
                <a16:creationId xmlns:a16="http://schemas.microsoft.com/office/drawing/2014/main" xmlns="" id="{08D00959-F6BC-4CA1-AAAE-AA1712569C84}"/>
              </a:ext>
            </a:extLst>
          </p:cNvPr>
          <p:cNvSpPr txBox="1">
            <a:spLocks/>
          </p:cNvSpPr>
          <p:nvPr/>
        </p:nvSpPr>
        <p:spPr>
          <a:xfrm>
            <a:off x="386148" y="14704"/>
            <a:ext cx="10515600" cy="1325033"/>
          </a:xfrm>
          <a:prstGeom prst="rect">
            <a:avLst/>
          </a:prstGeom>
        </p:spPr>
        <p:txBody>
          <a:bodyPr vert="horz" lIns="121920" tIns="60960" rIns="121920" bIns="60960" rtlCol="0" anchor="ctr">
            <a:normAutofit/>
          </a:bodyPr>
          <a:lstStyle>
            <a:lvl1pPr algn="l" defTabSz="914400" rtl="0" eaLnBrk="1" latinLnBrk="0" hangingPunct="1">
              <a:lnSpc>
                <a:spcPct val="100000"/>
              </a:lnSpc>
              <a:spcBef>
                <a:spcPct val="0"/>
              </a:spcBef>
              <a:buNone/>
              <a:defRPr sz="2600" b="1" kern="1200">
                <a:solidFill>
                  <a:srgbClr val="46166B"/>
                </a:solidFill>
                <a:latin typeface="Arial" panose="020B0604020202020204" pitchFamily="34" charset="0"/>
                <a:ea typeface="Arial" panose="020B0604020202020204" pitchFamily="34" charset="0"/>
                <a:cs typeface="Arial" panose="020B0604020202020204" pitchFamily="34" charset="0"/>
              </a:defRPr>
            </a:lvl1pPr>
          </a:lstStyle>
          <a:p>
            <a:endParaRPr lang="en-US" sz="3467" dirty="0"/>
          </a:p>
        </p:txBody>
      </p:sp>
      <p:sp>
        <p:nvSpPr>
          <p:cNvPr id="16" name="Title 4">
            <a:extLst>
              <a:ext uri="{FF2B5EF4-FFF2-40B4-BE49-F238E27FC236}">
                <a16:creationId xmlns:a16="http://schemas.microsoft.com/office/drawing/2014/main" xmlns="" id="{D167F5FE-D6B3-4447-84D7-576844D49F74}"/>
              </a:ext>
            </a:extLst>
          </p:cNvPr>
          <p:cNvSpPr>
            <a:spLocks noGrp="1"/>
          </p:cNvSpPr>
          <p:nvPr>
            <p:ph type="title"/>
          </p:nvPr>
        </p:nvSpPr>
        <p:spPr>
          <a:xfrm>
            <a:off x="589348" y="-7874"/>
            <a:ext cx="10515600" cy="1325033"/>
          </a:xfrm>
        </p:spPr>
        <p:txBody>
          <a:bodyPr/>
          <a:lstStyle/>
          <a:p>
            <a:r>
              <a:rPr lang="en-US" dirty="0"/>
              <a:t>Telehealth Impact Study</a:t>
            </a:r>
          </a:p>
        </p:txBody>
      </p:sp>
      <p:sp>
        <p:nvSpPr>
          <p:cNvPr id="17" name="Slide Number Placeholder 3">
            <a:extLst>
              <a:ext uri="{FF2B5EF4-FFF2-40B4-BE49-F238E27FC236}">
                <a16:creationId xmlns:a16="http://schemas.microsoft.com/office/drawing/2014/main" xmlns="" id="{F74DC01B-D17B-4940-A3DC-446593A4D163}"/>
              </a:ext>
            </a:extLst>
          </p:cNvPr>
          <p:cNvSpPr>
            <a:spLocks noGrp="1"/>
          </p:cNvSpPr>
          <p:nvPr>
            <p:ph type="sldNum" sz="quarter" idx="10"/>
          </p:nvPr>
        </p:nvSpPr>
        <p:spPr>
          <a:xfrm>
            <a:off x="267041" y="6393951"/>
            <a:ext cx="1234440" cy="366183"/>
          </a:xfrm>
        </p:spPr>
        <p:txBody>
          <a:bodyPr/>
          <a:lstStyle/>
          <a:p>
            <a:pPr algn="l" defTabSz="609585">
              <a:defRPr/>
            </a:pPr>
            <a:fld id="{DA05D499-8038-C642-91E0-FF7B8677CF19}" type="slidenum">
              <a:rPr lang="en-US" sz="1333">
                <a:solidFill>
                  <a:srgbClr val="452663"/>
                </a:solidFill>
                <a:latin typeface="Arial" charset="0"/>
                <a:cs typeface="Arial" charset="0"/>
              </a:rPr>
              <a:pPr algn="l" defTabSz="609585">
                <a:defRPr/>
              </a:pPr>
              <a:t>6</a:t>
            </a:fld>
            <a:endParaRPr lang="en-US" sz="1333" dirty="0">
              <a:solidFill>
                <a:srgbClr val="452663"/>
              </a:solidFill>
              <a:latin typeface="Arial" charset="0"/>
              <a:cs typeface="Arial" charset="0"/>
            </a:endParaRPr>
          </a:p>
        </p:txBody>
      </p:sp>
    </p:spTree>
    <p:extLst>
      <p:ext uri="{BB962C8B-B14F-4D97-AF65-F5344CB8AC3E}">
        <p14:creationId xmlns:p14="http://schemas.microsoft.com/office/powerpoint/2010/main" xmlns="" val="30567054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F5383F8C-1E02-CF4F-B05B-5242D058DD77}"/>
              </a:ext>
            </a:extLst>
          </p:cNvPr>
          <p:cNvPicPr>
            <a:picLocks noGrp="1" noChangeAspect="1"/>
          </p:cNvPicPr>
          <p:nvPr>
            <p:ph idx="1"/>
          </p:nvPr>
        </p:nvPicPr>
        <p:blipFill>
          <a:blip r:embed="rId3"/>
          <a:stretch>
            <a:fillRect/>
          </a:stretch>
        </p:blipFill>
        <p:spPr>
          <a:xfrm>
            <a:off x="2697978" y="1289050"/>
            <a:ext cx="6796044" cy="5018617"/>
          </a:xfrm>
          <a:prstGeom prst="rect">
            <a:avLst/>
          </a:prstGeom>
        </p:spPr>
      </p:pic>
      <p:sp>
        <p:nvSpPr>
          <p:cNvPr id="6" name="Slide Number Placeholder 3">
            <a:extLst>
              <a:ext uri="{FF2B5EF4-FFF2-40B4-BE49-F238E27FC236}">
                <a16:creationId xmlns:a16="http://schemas.microsoft.com/office/drawing/2014/main" xmlns="" id="{76B51F2B-61DA-4993-B434-CFDB3BE98A00}"/>
              </a:ext>
            </a:extLst>
          </p:cNvPr>
          <p:cNvSpPr>
            <a:spLocks noGrp="1"/>
          </p:cNvSpPr>
          <p:nvPr>
            <p:ph type="sldNum" sz="quarter" idx="10"/>
          </p:nvPr>
        </p:nvSpPr>
        <p:spPr>
          <a:xfrm>
            <a:off x="267041" y="6393951"/>
            <a:ext cx="1234440" cy="366183"/>
          </a:xfrm>
        </p:spPr>
        <p:txBody>
          <a:bodyPr/>
          <a:lstStyle/>
          <a:p>
            <a:pPr algn="l" defTabSz="609585">
              <a:defRPr/>
            </a:pPr>
            <a:fld id="{DA05D499-8038-C642-91E0-FF7B8677CF19}" type="slidenum">
              <a:rPr lang="en-US" sz="1333">
                <a:solidFill>
                  <a:srgbClr val="452663"/>
                </a:solidFill>
                <a:latin typeface="Arial" charset="0"/>
                <a:cs typeface="Arial" charset="0"/>
              </a:rPr>
              <a:pPr algn="l" defTabSz="609585">
                <a:defRPr/>
              </a:pPr>
              <a:t>7</a:t>
            </a:fld>
            <a:endParaRPr lang="en-US" sz="1333" dirty="0">
              <a:solidFill>
                <a:srgbClr val="452663"/>
              </a:solidFill>
              <a:latin typeface="Arial" charset="0"/>
              <a:cs typeface="Arial" charset="0"/>
            </a:endParaRPr>
          </a:p>
        </p:txBody>
      </p:sp>
      <p:sp>
        <p:nvSpPr>
          <p:cNvPr id="7" name="Title 2">
            <a:extLst>
              <a:ext uri="{FF2B5EF4-FFF2-40B4-BE49-F238E27FC236}">
                <a16:creationId xmlns:a16="http://schemas.microsoft.com/office/drawing/2014/main" xmlns="" id="{AA6025E7-B9BA-45E7-8BB0-5A56789ABED5}"/>
              </a:ext>
            </a:extLst>
          </p:cNvPr>
          <p:cNvSpPr txBox="1">
            <a:spLocks/>
          </p:cNvSpPr>
          <p:nvPr/>
        </p:nvSpPr>
        <p:spPr>
          <a:xfrm>
            <a:off x="385710" y="-35983"/>
            <a:ext cx="11330801" cy="1325033"/>
          </a:xfrm>
          <a:prstGeom prst="rect">
            <a:avLst/>
          </a:prstGeom>
        </p:spPr>
        <p:txBody>
          <a:bodyPr vert="horz" lIns="121920" tIns="60960" rIns="121920" bIns="60960" rtlCol="0" anchor="ctr">
            <a:normAutofit/>
          </a:bodyPr>
          <a:lstStyle>
            <a:lvl1pPr algn="l" defTabSz="914400" rtl="0" eaLnBrk="1" latinLnBrk="0" hangingPunct="1">
              <a:lnSpc>
                <a:spcPct val="100000"/>
              </a:lnSpc>
              <a:spcBef>
                <a:spcPct val="0"/>
              </a:spcBef>
              <a:buNone/>
              <a:defRPr sz="2600" b="1" kern="1200">
                <a:solidFill>
                  <a:srgbClr val="46166B"/>
                </a:solidFill>
                <a:latin typeface="Arial" panose="020B0604020202020204" pitchFamily="34" charset="0"/>
                <a:ea typeface="Arial" panose="020B0604020202020204" pitchFamily="34" charset="0"/>
                <a:cs typeface="Arial" panose="020B0604020202020204" pitchFamily="34" charset="0"/>
              </a:defRPr>
            </a:lvl1pPr>
          </a:lstStyle>
          <a:p>
            <a:r>
              <a:rPr lang="en-US" sz="3467" dirty="0">
                <a:solidFill>
                  <a:srgbClr val="FFFFFF"/>
                </a:solidFill>
              </a:rPr>
              <a:t>COVID-19 Telehealth Impact Study: Research Team</a:t>
            </a:r>
          </a:p>
        </p:txBody>
      </p:sp>
    </p:spTree>
    <p:extLst>
      <p:ext uri="{BB962C8B-B14F-4D97-AF65-F5344CB8AC3E}">
        <p14:creationId xmlns:p14="http://schemas.microsoft.com/office/powerpoint/2010/main" xmlns="" val="1769579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hart, line chart&#10;&#10;Description automatically generated">
            <a:extLst>
              <a:ext uri="{FF2B5EF4-FFF2-40B4-BE49-F238E27FC236}">
                <a16:creationId xmlns:a16="http://schemas.microsoft.com/office/drawing/2014/main" xmlns="" id="{45635B80-3334-C249-9F00-B36776BE501E}"/>
              </a:ext>
            </a:extLst>
          </p:cNvPr>
          <p:cNvPicPr>
            <a:picLocks noGrp="1"/>
          </p:cNvPicPr>
          <p:nvPr>
            <p:ph idx="1"/>
          </p:nvPr>
        </p:nvPicPr>
        <p:blipFill>
          <a:blip r:embed="rId3"/>
          <a:stretch>
            <a:fillRect/>
          </a:stretch>
        </p:blipFill>
        <p:spPr>
          <a:xfrm>
            <a:off x="1772356" y="1162757"/>
            <a:ext cx="8647289" cy="5144911"/>
          </a:xfrm>
          <a:prstGeom prst="rect">
            <a:avLst/>
          </a:prstGeom>
        </p:spPr>
      </p:pic>
      <p:sp>
        <p:nvSpPr>
          <p:cNvPr id="6" name="Title 4">
            <a:extLst>
              <a:ext uri="{FF2B5EF4-FFF2-40B4-BE49-F238E27FC236}">
                <a16:creationId xmlns:a16="http://schemas.microsoft.com/office/drawing/2014/main" xmlns="" id="{91777FB7-39AF-427E-AEAE-A3E0068ABB13}"/>
              </a:ext>
            </a:extLst>
          </p:cNvPr>
          <p:cNvSpPr txBox="1">
            <a:spLocks/>
          </p:cNvSpPr>
          <p:nvPr/>
        </p:nvSpPr>
        <p:spPr>
          <a:xfrm>
            <a:off x="386147" y="14704"/>
            <a:ext cx="12354493" cy="1325033"/>
          </a:xfrm>
          <a:prstGeom prst="rect">
            <a:avLst/>
          </a:prstGeom>
        </p:spPr>
        <p:txBody>
          <a:bodyPr vert="horz" lIns="121920" tIns="60960" rIns="121920" bIns="60960" rtlCol="0" anchor="ctr">
            <a:normAutofit/>
          </a:bodyPr>
          <a:lstStyle>
            <a:lvl1pPr algn="l" defTabSz="914400" rtl="0" eaLnBrk="1" latinLnBrk="0" hangingPunct="1">
              <a:lnSpc>
                <a:spcPct val="100000"/>
              </a:lnSpc>
              <a:spcBef>
                <a:spcPct val="0"/>
              </a:spcBef>
              <a:buNone/>
              <a:defRPr sz="2600" b="1" kern="1200">
                <a:solidFill>
                  <a:srgbClr val="46166B"/>
                </a:solidFill>
                <a:latin typeface="Arial" panose="020B0604020202020204" pitchFamily="34" charset="0"/>
                <a:ea typeface="Arial" panose="020B0604020202020204" pitchFamily="34" charset="0"/>
                <a:cs typeface="Arial" panose="020B0604020202020204" pitchFamily="34" charset="0"/>
              </a:defRPr>
            </a:lvl1pPr>
          </a:lstStyle>
          <a:p>
            <a:r>
              <a:rPr lang="en-US" sz="3333" dirty="0">
                <a:solidFill>
                  <a:srgbClr val="FFFFFF"/>
                </a:solidFill>
              </a:rPr>
              <a:t>Telehealth Explosive Growth During COVID-19 Pandemic</a:t>
            </a:r>
          </a:p>
        </p:txBody>
      </p:sp>
      <p:sp>
        <p:nvSpPr>
          <p:cNvPr id="7" name="Slide Number Placeholder 3">
            <a:extLst>
              <a:ext uri="{FF2B5EF4-FFF2-40B4-BE49-F238E27FC236}">
                <a16:creationId xmlns:a16="http://schemas.microsoft.com/office/drawing/2014/main" xmlns="" id="{C6297953-2764-43ED-AD49-02E6AE0ACBE5}"/>
              </a:ext>
            </a:extLst>
          </p:cNvPr>
          <p:cNvSpPr>
            <a:spLocks noGrp="1"/>
          </p:cNvSpPr>
          <p:nvPr>
            <p:ph type="sldNum" sz="quarter" idx="10"/>
          </p:nvPr>
        </p:nvSpPr>
        <p:spPr>
          <a:xfrm>
            <a:off x="267041" y="6393951"/>
            <a:ext cx="1234440" cy="366183"/>
          </a:xfrm>
        </p:spPr>
        <p:txBody>
          <a:bodyPr/>
          <a:lstStyle/>
          <a:p>
            <a:pPr algn="l" defTabSz="609585">
              <a:defRPr/>
            </a:pPr>
            <a:fld id="{DA05D499-8038-C642-91E0-FF7B8677CF19}" type="slidenum">
              <a:rPr lang="en-US" sz="1333">
                <a:solidFill>
                  <a:srgbClr val="452663"/>
                </a:solidFill>
                <a:latin typeface="Arial" charset="0"/>
                <a:cs typeface="Arial" charset="0"/>
              </a:rPr>
              <a:pPr algn="l" defTabSz="609585">
                <a:defRPr/>
              </a:pPr>
              <a:t>8</a:t>
            </a:fld>
            <a:endParaRPr lang="en-US" sz="1333" dirty="0">
              <a:solidFill>
                <a:srgbClr val="452663"/>
              </a:solidFill>
              <a:latin typeface="Arial" charset="0"/>
              <a:cs typeface="Arial" charset="0"/>
            </a:endParaRPr>
          </a:p>
        </p:txBody>
      </p:sp>
    </p:spTree>
    <p:extLst>
      <p:ext uri="{BB962C8B-B14F-4D97-AF65-F5344CB8AC3E}">
        <p14:creationId xmlns:p14="http://schemas.microsoft.com/office/powerpoint/2010/main" xmlns="" val="1976319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D7CABFF-030C-6347-9786-6A4721BAF016}"/>
              </a:ext>
            </a:extLst>
          </p:cNvPr>
          <p:cNvSpPr>
            <a:spLocks noGrp="1"/>
          </p:cNvSpPr>
          <p:nvPr>
            <p:ph type="sldNum" sz="quarter" idx="4294967295"/>
          </p:nvPr>
        </p:nvSpPr>
        <p:spPr>
          <a:xfrm>
            <a:off x="11391901" y="6486526"/>
            <a:ext cx="800100" cy="252413"/>
          </a:xfrm>
        </p:spPr>
        <p:txBody>
          <a:bodyPr/>
          <a:lstStyle/>
          <a:p>
            <a:fld id="{2F2F552B-1952-B44E-8CAB-5705F0ACD2E2}" type="slidenum">
              <a:rPr lang="uk-UA" smtClean="0"/>
              <a:pPr/>
              <a:t>9</a:t>
            </a:fld>
            <a:endParaRPr lang="uk-UA" dirty="0"/>
          </a:p>
        </p:txBody>
      </p:sp>
      <p:sp>
        <p:nvSpPr>
          <p:cNvPr id="3" name="Rectangle 2">
            <a:extLst>
              <a:ext uri="{FF2B5EF4-FFF2-40B4-BE49-F238E27FC236}">
                <a16:creationId xmlns:a16="http://schemas.microsoft.com/office/drawing/2014/main" xmlns="" id="{C6862414-ACC9-4851-8C54-3330689B0AB9}"/>
              </a:ext>
            </a:extLst>
          </p:cNvPr>
          <p:cNvSpPr/>
          <p:nvPr/>
        </p:nvSpPr>
        <p:spPr>
          <a:xfrm>
            <a:off x="158169" y="102954"/>
            <a:ext cx="3532095" cy="6406443"/>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5F6101E3-2CC3-49B8-8B32-E7D7F2658C81}"/>
              </a:ext>
            </a:extLst>
          </p:cNvPr>
          <p:cNvSpPr txBox="1"/>
          <p:nvPr/>
        </p:nvSpPr>
        <p:spPr>
          <a:xfrm>
            <a:off x="609880" y="2245957"/>
            <a:ext cx="2148995" cy="1938992"/>
          </a:xfrm>
          <a:prstGeom prst="rect">
            <a:avLst/>
          </a:prstGeom>
          <a:ln>
            <a:noFill/>
          </a:ln>
        </p:spPr>
        <p:txBody>
          <a:bodyPr vert="horz" wrap="square" lIns="91440" tIns="45720" rIns="91440" bIns="45720" rtlCol="0">
            <a:spAutoFit/>
          </a:bodyPr>
          <a:lstStyle/>
          <a:p>
            <a:pPr algn="ctr"/>
            <a:r>
              <a:rPr lang="en-US" sz="2400" b="1" dirty="0">
                <a:solidFill>
                  <a:schemeClr val="bg2"/>
                </a:solidFill>
                <a:latin typeface="Arial Narrow" panose="020B0606020202030204" pitchFamily="34" charset="0"/>
              </a:rPr>
              <a:t>What medical problems are being addressed with telehealth? </a:t>
            </a:r>
            <a:endParaRPr lang="en-US" sz="2400" b="1" dirty="0">
              <a:solidFill>
                <a:schemeClr val="bg2"/>
              </a:solidFill>
            </a:endParaRPr>
          </a:p>
        </p:txBody>
      </p:sp>
      <p:sp>
        <p:nvSpPr>
          <p:cNvPr id="12" name="Rectangle 11">
            <a:extLst>
              <a:ext uri="{FF2B5EF4-FFF2-40B4-BE49-F238E27FC236}">
                <a16:creationId xmlns:a16="http://schemas.microsoft.com/office/drawing/2014/main" xmlns="" id="{9847FB6A-9DED-447B-9EF0-4CB4D8761BE6}"/>
              </a:ext>
            </a:extLst>
          </p:cNvPr>
          <p:cNvSpPr/>
          <p:nvPr/>
        </p:nvSpPr>
        <p:spPr>
          <a:xfrm>
            <a:off x="3733656" y="256699"/>
            <a:ext cx="8287475" cy="6149744"/>
          </a:xfrm>
          <a:prstGeom prst="rect">
            <a:avLst/>
          </a:prstGeom>
          <a:solidFill>
            <a:schemeClr val="bg1"/>
          </a:solidFill>
          <a:ln>
            <a:solidFill>
              <a:schemeClr val="accent1"/>
            </a:solidFill>
          </a:ln>
          <a:effectLst>
            <a:outerShdw blurRad="50800" dist="381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0E608AB8-863E-6142-9968-5583AC5A91BF}"/>
              </a:ext>
            </a:extLst>
          </p:cNvPr>
          <p:cNvPicPr>
            <a:picLocks noChangeAspect="1"/>
          </p:cNvPicPr>
          <p:nvPr/>
        </p:nvPicPr>
        <p:blipFill>
          <a:blip r:embed="rId3"/>
          <a:stretch>
            <a:fillRect/>
          </a:stretch>
        </p:blipFill>
        <p:spPr>
          <a:xfrm>
            <a:off x="4168740" y="529508"/>
            <a:ext cx="7417307" cy="5798985"/>
          </a:xfrm>
          <a:prstGeom prst="rect">
            <a:avLst/>
          </a:prstGeom>
        </p:spPr>
      </p:pic>
      <p:sp>
        <p:nvSpPr>
          <p:cNvPr id="9" name="Slide Number Placeholder 3">
            <a:extLst>
              <a:ext uri="{FF2B5EF4-FFF2-40B4-BE49-F238E27FC236}">
                <a16:creationId xmlns:a16="http://schemas.microsoft.com/office/drawing/2014/main" xmlns="" id="{69A5AE95-A15C-45A6-A780-DFD3DC4EF1EC}"/>
              </a:ext>
            </a:extLst>
          </p:cNvPr>
          <p:cNvSpPr txBox="1">
            <a:spLocks/>
          </p:cNvSpPr>
          <p:nvPr/>
        </p:nvSpPr>
        <p:spPr>
          <a:xfrm>
            <a:off x="267041" y="6393951"/>
            <a:ext cx="1234440" cy="36618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A05D499-8038-C642-91E0-FF7B8677CF19}" type="slidenum">
              <a:rPr lang="en-US" sz="1333">
                <a:solidFill>
                  <a:srgbClr val="452663"/>
                </a:solidFill>
                <a:latin typeface="Arial" charset="0"/>
                <a:cs typeface="Arial" charset="0"/>
              </a:rPr>
              <a:pPr/>
              <a:t>9</a:t>
            </a:fld>
            <a:endParaRPr lang="en-US" sz="1333" dirty="0">
              <a:solidFill>
                <a:srgbClr val="452663"/>
              </a:solidFill>
              <a:latin typeface="Arial" charset="0"/>
              <a:cs typeface="Arial" charset="0"/>
            </a:endParaRPr>
          </a:p>
        </p:txBody>
      </p:sp>
      <p:pic>
        <p:nvPicPr>
          <p:cNvPr id="4" name="Picture 3">
            <a:extLst>
              <a:ext uri="{FF2B5EF4-FFF2-40B4-BE49-F238E27FC236}">
                <a16:creationId xmlns:a16="http://schemas.microsoft.com/office/drawing/2014/main" xmlns="" id="{BD67AA36-3D7C-6A19-A4B3-29E3758819AC}"/>
              </a:ext>
            </a:extLst>
          </p:cNvPr>
          <p:cNvPicPr>
            <a:picLocks noChangeAspect="1"/>
          </p:cNvPicPr>
          <p:nvPr/>
        </p:nvPicPr>
        <p:blipFill rotWithShape="1">
          <a:blip r:embed="rId4">
            <a:duotone>
              <a:schemeClr val="accent3">
                <a:shade val="45000"/>
                <a:satMod val="135000"/>
              </a:schemeClr>
              <a:prstClr val="white"/>
            </a:duotone>
          </a:blip>
          <a:srcRect l="31005" t="16837" r="29609" b="48468"/>
          <a:stretch/>
        </p:blipFill>
        <p:spPr>
          <a:xfrm rot="10800000">
            <a:off x="1221126" y="4184949"/>
            <a:ext cx="818777" cy="890495"/>
          </a:xfrm>
          <a:prstGeom prst="rect">
            <a:avLst/>
          </a:prstGeom>
        </p:spPr>
      </p:pic>
      <p:pic>
        <p:nvPicPr>
          <p:cNvPr id="7" name="Picture 6">
            <a:extLst>
              <a:ext uri="{FF2B5EF4-FFF2-40B4-BE49-F238E27FC236}">
                <a16:creationId xmlns:a16="http://schemas.microsoft.com/office/drawing/2014/main" xmlns="" id="{B79588DF-56F3-EAAA-D67C-15D43BCB0535}"/>
              </a:ext>
            </a:extLst>
          </p:cNvPr>
          <p:cNvPicPr>
            <a:picLocks noChangeAspect="1"/>
          </p:cNvPicPr>
          <p:nvPr/>
        </p:nvPicPr>
        <p:blipFill rotWithShape="1">
          <a:blip r:embed="rId4">
            <a:duotone>
              <a:schemeClr val="accent3">
                <a:shade val="45000"/>
                <a:satMod val="135000"/>
              </a:schemeClr>
              <a:prstClr val="white"/>
            </a:duotone>
          </a:blip>
          <a:srcRect l="31005" t="16837" r="29609" b="48468"/>
          <a:stretch/>
        </p:blipFill>
        <p:spPr>
          <a:xfrm>
            <a:off x="1274988" y="1289022"/>
            <a:ext cx="818777" cy="956935"/>
          </a:xfrm>
          <a:prstGeom prst="rect">
            <a:avLst/>
          </a:prstGeom>
        </p:spPr>
      </p:pic>
    </p:spTree>
    <p:extLst>
      <p:ext uri="{BB962C8B-B14F-4D97-AF65-F5344CB8AC3E}">
        <p14:creationId xmlns:p14="http://schemas.microsoft.com/office/powerpoint/2010/main" xmlns="" val="1969395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heme/theme1.xml><?xml version="1.0" encoding="utf-8"?>
<a:theme xmlns:a="http://schemas.openxmlformats.org/drawingml/2006/main" name="Blue MITRE">
  <a:themeElements>
    <a:clrScheme name="DB_theme">
      <a:dk1>
        <a:srgbClr val="E6E6E6"/>
      </a:dk1>
      <a:lt1>
        <a:srgbClr val="0D2541"/>
      </a:lt1>
      <a:dk2>
        <a:srgbClr val="FFFFFF"/>
      </a:dk2>
      <a:lt2>
        <a:srgbClr val="000000"/>
      </a:lt2>
      <a:accent1>
        <a:srgbClr val="8FD8F8"/>
      </a:accent1>
      <a:accent2>
        <a:srgbClr val="FEFB00"/>
      </a:accent2>
      <a:accent3>
        <a:srgbClr val="488DC9"/>
      </a:accent3>
      <a:accent4>
        <a:srgbClr val="4FB96E"/>
      </a:accent4>
      <a:accent5>
        <a:srgbClr val="FF6D2B"/>
      </a:accent5>
      <a:accent6>
        <a:srgbClr val="8E7FB9"/>
      </a:accent6>
      <a:hlink>
        <a:srgbClr val="0068DA"/>
      </a:hlink>
      <a:folHlink>
        <a:srgbClr val="FF2D5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Public Health 1 Page.potx" id="{A4ABA3BB-C90E-4FCF-BD8F-5391E43B22F4}" vid="{FCD7B663-976B-4419-8B5D-FCEAADB27A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26600</TotalTime>
  <Words>1992</Words>
  <Application>Microsoft Macintosh PowerPoint</Application>
  <PresentationFormat>Custom</PresentationFormat>
  <Paragraphs>169</Paragraphs>
  <Slides>26</Slides>
  <Notes>22</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Blue MITRE</vt:lpstr>
      <vt:lpstr>Developing Evidence for Telehealth Effectiveness   Francis X. Campion, MD, FACP Group Leader, Health AI MITRE Corporation</vt:lpstr>
      <vt:lpstr>Outline</vt:lpstr>
      <vt:lpstr>What is Telehealth?</vt:lpstr>
      <vt:lpstr>Slide 4</vt:lpstr>
      <vt:lpstr>“Ideal study design” for telehealth effectiveness</vt:lpstr>
      <vt:lpstr>Telehealth Impact Study</vt:lpstr>
      <vt:lpstr>Slide 7</vt:lpstr>
      <vt:lpstr>Slide 8</vt:lpstr>
      <vt:lpstr>Slide 9</vt:lpstr>
      <vt:lpstr>Slide 10</vt:lpstr>
      <vt:lpstr>Slide 11</vt:lpstr>
      <vt:lpstr>Slide 12</vt:lpstr>
      <vt:lpstr>AHRQ: Effective Health Care Program –  Study of Telehealth During COVID-19</vt:lpstr>
      <vt:lpstr>Slide 14</vt:lpstr>
      <vt:lpstr>AHRQ: Schedule of Visits and Televisits for Routine Antenatal Care: A Systematic Review (June 2022)</vt:lpstr>
      <vt:lpstr>Slide 16</vt:lpstr>
      <vt:lpstr> AHRQ: Automated-Entry Patient-Generated Health Data for Chronic Conditions: The Evidence on Health Outcomes (March 2021)</vt:lpstr>
      <vt:lpstr>Patient-Generated Health Data for Chronic Conditions</vt:lpstr>
      <vt:lpstr>Slide 19</vt:lpstr>
      <vt:lpstr>Slide 20</vt:lpstr>
      <vt:lpstr>Slide 21</vt:lpstr>
      <vt:lpstr>Slide 22</vt:lpstr>
      <vt:lpstr>Slide 23</vt:lpstr>
      <vt:lpstr>Slide 24</vt:lpstr>
      <vt:lpstr>Notice of Proposed Rulemaking:  Nondiscrimination in the Delivery of Health Programs and Activities Through Telehealth Services (§ 92.211) (August 2022)</vt:lpstr>
      <vt:lpstr>Summary</vt:lpstr>
    </vt:vector>
  </TitlesOfParts>
  <Company>The MITRE Corporation</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 Capability Growth Strategy</dc:title>
  <dc:creator>Jacob Daniel Farrah</dc:creator>
  <cp:lastModifiedBy>Tory</cp:lastModifiedBy>
  <cp:revision>33</cp:revision>
  <cp:lastPrinted>2022-08-17T14:09:19Z</cp:lastPrinted>
  <dcterms:created xsi:type="dcterms:W3CDTF">2022-07-28T21:00:55Z</dcterms:created>
  <dcterms:modified xsi:type="dcterms:W3CDTF">2022-10-05T17:16:35Z</dcterms:modified>
</cp:coreProperties>
</file>