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jpg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4"/>
  </p:sldMasterIdLst>
  <p:notesMasterIdLst>
    <p:notesMasterId r:id="rId19"/>
  </p:notesMasterIdLst>
  <p:sldIdLst>
    <p:sldId id="2147468202" r:id="rId5"/>
    <p:sldId id="2147468166" r:id="rId6"/>
    <p:sldId id="2147468207" r:id="rId7"/>
    <p:sldId id="2147468231" r:id="rId8"/>
    <p:sldId id="2147468172" r:id="rId9"/>
    <p:sldId id="2147468200" r:id="rId10"/>
    <p:sldId id="2147468225" r:id="rId11"/>
    <p:sldId id="2147468209" r:id="rId12"/>
    <p:sldId id="2147468213" r:id="rId13"/>
    <p:sldId id="1067" r:id="rId14"/>
    <p:sldId id="2147468212" r:id="rId15"/>
    <p:sldId id="2147468227" r:id="rId16"/>
    <p:sldId id="2147468226" r:id="rId17"/>
    <p:sldId id="2147468232" r:id="rId18"/>
  </p:sldIdLst>
  <p:sldSz cx="9144000" cy="6858000" type="screen4x3"/>
  <p:notesSz cx="7023100" cy="93091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DA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278" autoAdjust="0"/>
    <p:restoredTop sz="93792" autoAdjust="0"/>
  </p:normalViewPr>
  <p:slideViewPr>
    <p:cSldViewPr snapToGrid="0">
      <p:cViewPr varScale="1">
        <p:scale>
          <a:sx n="64" d="100"/>
          <a:sy n="64" d="100"/>
        </p:scale>
        <p:origin x="18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43343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99" tIns="93299" rIns="93299" bIns="93299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78133" y="0"/>
            <a:ext cx="3043343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99" tIns="93299" rIns="93299" bIns="93299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2310" y="4421824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99" tIns="93299" rIns="93299" bIns="93299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842030"/>
            <a:ext cx="3043343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99" tIns="93299" rIns="93299" bIns="93299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78133" y="8842030"/>
            <a:ext cx="3043343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99" tIns="46636" rIns="93299" bIns="46636" anchor="b" anchorCtr="0">
            <a:noAutofit/>
          </a:bodyPr>
          <a:lstStyle/>
          <a:p>
            <a:pPr algn="r"/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9" tIns="46566" rIns="93159" bIns="46566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9" tIns="46566" rIns="93159" bIns="46566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9" tIns="46566" rIns="93159" bIns="46566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9" tIns="46566" rIns="93159" bIns="46566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6092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94F93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94F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39323" y="65225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50741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987461" y="649609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100371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94F93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94F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2146710"/>
            <a:ext cx="8229600" cy="3979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333737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333737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33373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39323" y="65225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650741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987461" y="649609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100371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94F93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94F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2174875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333737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333737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333737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333737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57200" y="2818581"/>
            <a:ext cx="4040188" cy="330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33373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333737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33737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33737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45025" y="2166017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333737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333737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333737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333737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45025" y="2818581"/>
            <a:ext cx="4041775" cy="330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33373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rgbClr val="333737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33737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33737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39323" y="65225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50741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987461" y="649609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39323" y="65225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50741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987461" y="649609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1225549"/>
            <a:ext cx="3008313" cy="419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94F93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94F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1225549"/>
            <a:ext cx="5111750" cy="4900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333737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333737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33373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950065"/>
            <a:ext cx="3008313" cy="4176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333737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333737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333737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333737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333737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39323" y="65225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50741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987461" y="649609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100371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94F93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94F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582273" y="21636"/>
            <a:ext cx="397945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333737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333737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33373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39323" y="65225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50741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987461" y="649609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5119405" y="2558769"/>
            <a:ext cx="5077389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94F93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94F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973470" y="622633"/>
            <a:ext cx="498726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333737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333737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33373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39323" y="65225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50741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987461" y="649609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7DE96-63B5-C347-81D3-1B1CBE1F1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8E08959E-5819-084A-870B-C055F67C3B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61E709C-7F6E-A745-BBF4-FCC072E14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447" y="133394"/>
            <a:ext cx="8084021" cy="861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16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505F5B6-2B56-5140-814D-9EF6E04B1F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8157" y="2120391"/>
            <a:ext cx="8084344" cy="3733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838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 and Subhea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428452"/>
            <a:ext cx="8080375" cy="769441"/>
          </a:xfrm>
        </p:spPr>
        <p:txBody>
          <a:bodyPr vert="horz" wrap="square" lIns="9144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marL="0" lvl="0"/>
            <a:r>
              <a:rPr lang="en-US" dirty="0"/>
              <a:t>Slide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45062" y="1011993"/>
            <a:ext cx="8077645" cy="383183"/>
          </a:xfrm>
        </p:spPr>
        <p:txBody>
          <a:bodyPr vert="horz" wrap="square" lIns="91440" tIns="45720" rIns="91440" bIns="45720" rtlCol="0" anchor="t">
            <a:noAutofit/>
          </a:bodyPr>
          <a:lstStyle>
            <a:lvl1pPr marL="168275" indent="-168275">
              <a:buNone/>
              <a:defRPr lang="en-US" dirty="0" smtClean="0"/>
            </a:lvl1pPr>
          </a:lstStyle>
          <a:p>
            <a:pPr marL="0" lvl="0" indent="0"/>
            <a:r>
              <a:rPr lang="en-US" dirty="0"/>
              <a:t>Subhead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106" y="6453505"/>
            <a:ext cx="246061" cy="155233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70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40926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100371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94F93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94F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2146710"/>
            <a:ext cx="8229600" cy="3979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333737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333737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333737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333737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33373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39323" y="652252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507419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987461" y="649609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4" r:id="rId4"/>
    <p:sldLayoutId id="2147483655" r:id="rId5"/>
    <p:sldLayoutId id="2147483657" r:id="rId6"/>
    <p:sldLayoutId id="2147483658" r:id="rId7"/>
    <p:sldLayoutId id="2147483776" r:id="rId8"/>
    <p:sldLayoutId id="2147483777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11" Type="http://schemas.openxmlformats.org/officeDocument/2006/relationships/image" Target="../media/image25.jpeg"/><Relationship Id="rId5" Type="http://schemas.microsoft.com/office/2007/relationships/hdphoto" Target="../media/hdphoto2.wdp"/><Relationship Id="rId15" Type="http://schemas.microsoft.com/office/2007/relationships/hdphoto" Target="../media/hdphoto4.wdp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12.jpeg"/><Relationship Id="rId7" Type="http://schemas.openxmlformats.org/officeDocument/2006/relationships/image" Target="../media/image9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38/s41591-022-01981-2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/>
        </p:nvSpPr>
        <p:spPr>
          <a:xfrm>
            <a:off x="208722" y="6041616"/>
            <a:ext cx="88060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1" u="none" strike="noStrike" kern="0" cap="all" spc="0" normalizeH="0" baseline="0" noProof="0" dirty="0">
                <a:ln>
                  <a:noFill/>
                </a:ln>
                <a:solidFill>
                  <a:srgbClr val="F9DA14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How Platforms Solve Problems and Ecosystems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1" u="none" strike="noStrike" kern="0" cap="all" spc="0" normalizeH="0" baseline="0" noProof="0" dirty="0">
                <a:ln>
                  <a:noFill/>
                </a:ln>
                <a:solidFill>
                  <a:srgbClr val="F9DA14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Transform Industries</a:t>
            </a:r>
          </a:p>
        </p:txBody>
      </p:sp>
      <p:pic>
        <p:nvPicPr>
          <p:cNvPr id="90" name="Shape 90" descr="UCI15_BrightPast_BrilliantFutureBlu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98386" y="3485902"/>
            <a:ext cx="3295938" cy="779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Shape 91" descr="UCI_MB_PI_WM_PMS7685_noTM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70952" y="2205671"/>
            <a:ext cx="2355234" cy="99927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89">
            <a:extLst>
              <a:ext uri="{FF2B5EF4-FFF2-40B4-BE49-F238E27FC236}">
                <a16:creationId xmlns:a16="http://schemas.microsoft.com/office/drawing/2014/main" id="{559ECD04-982B-557A-BB1D-C38F35CF9D5A}"/>
              </a:ext>
            </a:extLst>
          </p:cNvPr>
          <p:cNvSpPr txBox="1"/>
          <p:nvPr/>
        </p:nvSpPr>
        <p:spPr>
          <a:xfrm>
            <a:off x="168965" y="95362"/>
            <a:ext cx="88060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all" spc="0" normalizeH="0" baseline="0" noProof="0" dirty="0">
                <a:ln>
                  <a:noFill/>
                </a:ln>
                <a:solidFill>
                  <a:srgbClr val="F9DA14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Digital Mindset - Data as Strategy</a:t>
            </a:r>
            <a:endParaRPr lang="en-US" sz="2800" b="1" cap="all" dirty="0">
              <a:solidFill>
                <a:srgbClr val="F9DA14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55D6E68-CD4C-447D-8175-B04AD15110AC}"/>
              </a:ext>
            </a:extLst>
          </p:cNvPr>
          <p:cNvSpPr/>
          <p:nvPr/>
        </p:nvSpPr>
        <p:spPr>
          <a:xfrm>
            <a:off x="4642782" y="1038226"/>
            <a:ext cx="4396443" cy="3143250"/>
          </a:xfrm>
          <a:prstGeom prst="roundRect">
            <a:avLst/>
          </a:prstGeom>
          <a:solidFill>
            <a:srgbClr val="00B0F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7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9136" y="1421264"/>
            <a:ext cx="801043" cy="827585"/>
          </a:xfrm>
          <a:prstGeom prst="rect">
            <a:avLst/>
          </a:prstGeom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4403302" y="1546042"/>
            <a:ext cx="1385454" cy="1431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8249" y="3355945"/>
            <a:ext cx="138545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gla Sangam MN" panose="02000000000000000000" pitchFamily="2" charset="0"/>
                <a:ea typeface="Helvetica Neue" panose="02000503000000020004" pitchFamily="2" charset="0"/>
                <a:cs typeface="Bangla Sangam MN" panose="02000000000000000000" pitchFamily="2" charset="0"/>
                <a:sym typeface="Arial"/>
              </a:rPr>
              <a:t>Applied AI Research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7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203" y="2355729"/>
            <a:ext cx="1045657" cy="1045657"/>
          </a:xfrm>
          <a:prstGeom prst="rect">
            <a:avLst/>
          </a:prstGeom>
          <a:ln>
            <a:noFill/>
          </a:ln>
        </p:spPr>
      </p:pic>
      <p:sp>
        <p:nvSpPr>
          <p:cNvPr id="19" name="TextBox 18"/>
          <p:cNvSpPr txBox="1"/>
          <p:nvPr/>
        </p:nvSpPr>
        <p:spPr>
          <a:xfrm>
            <a:off x="7017201" y="5823938"/>
            <a:ext cx="143913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gla Sangam MN" panose="02000000000000000000" pitchFamily="2" charset="0"/>
                <a:ea typeface="Helvetica Neue" panose="02000503000000020004" pitchFamily="2" charset="0"/>
                <a:cs typeface="Bangla Sangam MN" panose="02000000000000000000" pitchFamily="2" charset="0"/>
                <a:sym typeface="Arial"/>
              </a:rPr>
              <a:t>Deployment</a:t>
            </a:r>
          </a:p>
        </p:txBody>
      </p:sp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829638" y="2282568"/>
            <a:ext cx="665787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7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203" y="1167499"/>
            <a:ext cx="1049088" cy="1049088"/>
          </a:xfrm>
          <a:prstGeom prst="rect">
            <a:avLst/>
          </a:prstGeom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DED5E68-CA01-094E-915E-59325410A43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grayscl/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871" y="1767998"/>
            <a:ext cx="1427981" cy="1427981"/>
          </a:xfrm>
          <a:prstGeom prst="rect">
            <a:avLst/>
          </a:prstGeom>
        </p:spPr>
      </p:pic>
      <p:sp>
        <p:nvSpPr>
          <p:cNvPr id="35" name="Slide Number Placeholder 4">
            <a:extLst>
              <a:ext uri="{FF2B5EF4-FFF2-40B4-BE49-F238E27FC236}">
                <a16:creationId xmlns:a16="http://schemas.microsoft.com/office/drawing/2014/main" id="{15DFEF95-6C4A-0640-AE5D-F4E4A488B230}"/>
              </a:ext>
            </a:extLst>
          </p:cNvPr>
          <p:cNvSpPr txBox="1">
            <a:spLocks/>
          </p:cNvSpPr>
          <p:nvPr/>
        </p:nvSpPr>
        <p:spPr>
          <a:xfrm>
            <a:off x="6629397" y="640080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5547" indent="1587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2680" indent="1587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69813" indent="1587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6947" indent="1587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5667" algn="l" defTabSz="45713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2800" algn="l" defTabSz="45713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199934" algn="l" defTabSz="45713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068" algn="l" defTabSz="45713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A60A826-9B03-F847-9FCE-59D121E286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  <a:sym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  <a:sym typeface="Arial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A7274CA4-D8EA-014A-8A7C-87BA9173383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grayscl/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256" y="4800600"/>
            <a:ext cx="899974" cy="89997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3F23928-B313-8E45-B500-5D1E2BCBF04A}"/>
              </a:ext>
            </a:extLst>
          </p:cNvPr>
          <p:cNvSpPr txBox="1"/>
          <p:nvPr/>
        </p:nvSpPr>
        <p:spPr>
          <a:xfrm>
            <a:off x="4617653" y="5696640"/>
            <a:ext cx="191715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gla Sangam MN" panose="02000000000000000000" pitchFamily="2" charset="0"/>
                <a:ea typeface="Helvetica Neue" panose="02000503000000020004" pitchFamily="2" charset="0"/>
                <a:cs typeface="Bangla Sangam MN" panose="02000000000000000000" pitchFamily="2" charset="0"/>
                <a:sym typeface="Arial"/>
              </a:rPr>
              <a:t>Validation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gla Sangam MN" panose="02000000000000000000" pitchFamily="2" charset="0"/>
                <a:ea typeface="Helvetica Neue" panose="02000503000000020004" pitchFamily="2" charset="0"/>
                <a:cs typeface="Bangla Sangam MN" panose="02000000000000000000" pitchFamily="2" charset="0"/>
                <a:sym typeface="Arial"/>
              </a:rPr>
              <a:t>Measurement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A7693E6-1487-FC4E-A4C1-E7CA2D3E0D7C}"/>
              </a:ext>
            </a:extLst>
          </p:cNvPr>
          <p:cNvCxnSpPr/>
          <p:nvPr/>
        </p:nvCxnSpPr>
        <p:spPr>
          <a:xfrm flipH="1">
            <a:off x="6222047" y="5441257"/>
            <a:ext cx="981768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10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2586" y="4944730"/>
            <a:ext cx="943705" cy="943705"/>
          </a:xfrm>
          <a:prstGeom prst="rect">
            <a:avLst/>
          </a:prstGeom>
          <a:ln>
            <a:noFill/>
          </a:ln>
        </p:spPr>
      </p:pic>
      <p:pic>
        <p:nvPicPr>
          <p:cNvPr id="1026" name="Picture 2" descr="What is a Database?">
            <a:extLst>
              <a:ext uri="{FF2B5EF4-FFF2-40B4-BE49-F238E27FC236}">
                <a16:creationId xmlns:a16="http://schemas.microsoft.com/office/drawing/2014/main" id="{93717D62-A8A1-4B62-8D1E-C925BAB87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83" y="1421264"/>
            <a:ext cx="546208" cy="57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What is a Database?">
            <a:extLst>
              <a:ext uri="{FF2B5EF4-FFF2-40B4-BE49-F238E27FC236}">
                <a16:creationId xmlns:a16="http://schemas.microsoft.com/office/drawing/2014/main" id="{21BDFAE0-4081-4336-97CC-0D669D1E0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83" y="2091327"/>
            <a:ext cx="546208" cy="57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What is a Database?">
            <a:extLst>
              <a:ext uri="{FF2B5EF4-FFF2-40B4-BE49-F238E27FC236}">
                <a16:creationId xmlns:a16="http://schemas.microsoft.com/office/drawing/2014/main" id="{E29F647A-B38E-4064-A45A-A149EACCC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83" y="2758711"/>
            <a:ext cx="546208" cy="57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nnecting AWS Lambda Node.JS to Redshift or PostgreSQL? Try AWS ...">
            <a:extLst>
              <a:ext uri="{FF2B5EF4-FFF2-40B4-BE49-F238E27FC236}">
                <a16:creationId xmlns:a16="http://schemas.microsoft.com/office/drawing/2014/main" id="{6B8566D3-35AB-4FB0-8B22-51AA1B3696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1" t="11317" r="61801" b="76408"/>
          <a:stretch/>
        </p:blipFill>
        <p:spPr bwMode="auto">
          <a:xfrm>
            <a:off x="1517012" y="1748880"/>
            <a:ext cx="1124498" cy="111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4C5C17-EB44-493C-927D-8BAF1D3B284E}"/>
              </a:ext>
            </a:extLst>
          </p:cNvPr>
          <p:cNvSpPr txBox="1"/>
          <p:nvPr/>
        </p:nvSpPr>
        <p:spPr>
          <a:xfrm>
            <a:off x="-228316" y="3347059"/>
            <a:ext cx="148260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gla Sangam MN" panose="02000000000000000000" pitchFamily="2" charset="0"/>
                <a:ea typeface="Helvetica Neue" panose="02000503000000020004" pitchFamily="2" charset="0"/>
                <a:cs typeface="Bangla Sangam MN" panose="02000000000000000000" pitchFamily="2" charset="0"/>
                <a:sym typeface="Arial"/>
              </a:rPr>
              <a:t>Data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gla Sangam MN" panose="02000000000000000000" pitchFamily="2" charset="0"/>
                <a:ea typeface="Helvetica Neue" panose="02000503000000020004" pitchFamily="2" charset="0"/>
                <a:cs typeface="Bangla Sangam MN" panose="02000000000000000000" pitchFamily="2" charset="0"/>
                <a:sym typeface="Arial"/>
              </a:rPr>
              <a:t>Sources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3A129F-ABDD-4F1F-BF33-129425918E36}"/>
              </a:ext>
            </a:extLst>
          </p:cNvPr>
          <p:cNvSpPr txBox="1"/>
          <p:nvPr/>
        </p:nvSpPr>
        <p:spPr>
          <a:xfrm>
            <a:off x="1351262" y="2890693"/>
            <a:ext cx="148260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gla Sangam MN" panose="02000000000000000000" pitchFamily="2" charset="0"/>
                <a:ea typeface="Helvetica Neue" panose="02000503000000020004" pitchFamily="2" charset="0"/>
                <a:cs typeface="Bangla Sangam MN" panose="02000000000000000000" pitchFamily="2" charset="0"/>
                <a:sym typeface="Arial"/>
              </a:rPr>
              <a:t>Curated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gla Sangam MN" panose="02000000000000000000" pitchFamily="2" charset="0"/>
                <a:ea typeface="Helvetica Neue" panose="02000503000000020004" pitchFamily="2" charset="0"/>
                <a:cs typeface="Bangla Sangam MN" panose="02000000000000000000" pitchFamily="2" charset="0"/>
                <a:sym typeface="Arial"/>
              </a:rPr>
              <a:t>Data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695137F-A10F-404A-869C-FF90F68F7D40}"/>
              </a:ext>
            </a:extLst>
          </p:cNvPr>
          <p:cNvCxnSpPr>
            <a:cxnSpLocks/>
          </p:cNvCxnSpPr>
          <p:nvPr/>
        </p:nvCxnSpPr>
        <p:spPr>
          <a:xfrm>
            <a:off x="2623941" y="2300921"/>
            <a:ext cx="886268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1FF9716-41E5-41F3-80F1-C9F166F624CE}"/>
              </a:ext>
            </a:extLst>
          </p:cNvPr>
          <p:cNvCxnSpPr>
            <a:cxnSpLocks/>
          </p:cNvCxnSpPr>
          <p:nvPr/>
        </p:nvCxnSpPr>
        <p:spPr>
          <a:xfrm>
            <a:off x="7736768" y="3929760"/>
            <a:ext cx="0" cy="87084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hape 101">
            <a:extLst>
              <a:ext uri="{FF2B5EF4-FFF2-40B4-BE49-F238E27FC236}">
                <a16:creationId xmlns:a16="http://schemas.microsoft.com/office/drawing/2014/main" id="{1773E484-5D38-4BFA-B27E-ECCC2EA6CCFC}"/>
              </a:ext>
            </a:extLst>
          </p:cNvPr>
          <p:cNvSpPr txBox="1"/>
          <p:nvPr/>
        </p:nvSpPr>
        <p:spPr>
          <a:xfrm>
            <a:off x="3428999" y="165263"/>
            <a:ext cx="5715001" cy="476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all" spc="0" normalizeH="0" baseline="0" noProof="0" dirty="0">
                <a:ln>
                  <a:noFill/>
                </a:ln>
                <a:solidFill>
                  <a:srgbClr val="F9DA14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Algorithm Development and Deployment methodology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C420EEE-6023-432B-8177-73B5EEAC6ECC}"/>
              </a:ext>
            </a:extLst>
          </p:cNvPr>
          <p:cNvSpPr txBox="1"/>
          <p:nvPr/>
        </p:nvSpPr>
        <p:spPr>
          <a:xfrm>
            <a:off x="4650746" y="3520540"/>
            <a:ext cx="43964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Capabilities to </a:t>
            </a:r>
            <a:r>
              <a:rPr lang="en-US" sz="1600" b="1" i="1" dirty="0"/>
              <a:t>s</a:t>
            </a:r>
            <a:r>
              <a:rPr kumimoji="0" lang="en-US" sz="16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upport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interdisciplinary problem solving</a:t>
            </a:r>
          </a:p>
        </p:txBody>
      </p:sp>
      <p:pic>
        <p:nvPicPr>
          <p:cNvPr id="1030" name="Picture 6" descr="Analytics Icon Vector Illustration. Creative Sign From Seo And ...">
            <a:extLst>
              <a:ext uri="{FF2B5EF4-FFF2-40B4-BE49-F238E27FC236}">
                <a16:creationId xmlns:a16="http://schemas.microsoft.com/office/drawing/2014/main" id="{47AC136D-B5A3-4986-89C2-927492D59D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2" t="21067" r="22557" b="8845"/>
          <a:stretch/>
        </p:blipFill>
        <p:spPr bwMode="auto">
          <a:xfrm>
            <a:off x="3628708" y="2255654"/>
            <a:ext cx="844536" cy="110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ealthy Living Icon #407211 - Free Icons Library">
            <a:extLst>
              <a:ext uri="{FF2B5EF4-FFF2-40B4-BE49-F238E27FC236}">
                <a16:creationId xmlns:a16="http://schemas.microsoft.com/office/drawing/2014/main" id="{0FD6E206-F1F7-4941-95D7-EF8E16C45B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89" t="14599" r="8231" b="13103"/>
          <a:stretch/>
        </p:blipFill>
        <p:spPr bwMode="auto">
          <a:xfrm>
            <a:off x="2847975" y="4822349"/>
            <a:ext cx="987492" cy="88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1637235-6B32-44D0-AE38-486A4225E357}"/>
              </a:ext>
            </a:extLst>
          </p:cNvPr>
          <p:cNvSpPr txBox="1"/>
          <p:nvPr/>
        </p:nvSpPr>
        <p:spPr>
          <a:xfrm>
            <a:off x="2270669" y="5706165"/>
            <a:ext cx="208292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gla Sangam MN" panose="02000000000000000000" pitchFamily="2" charset="0"/>
                <a:ea typeface="Helvetica Neue" panose="02000503000000020004" pitchFamily="2" charset="0"/>
                <a:cs typeface="Bangla Sangam MN" panose="02000000000000000000" pitchFamily="2" charset="0"/>
                <a:sym typeface="Arial"/>
              </a:rPr>
              <a:t>New Standard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angla Sangam MN" panose="02000000000000000000" pitchFamily="2" charset="0"/>
                <a:ea typeface="Helvetica Neue" panose="02000503000000020004" pitchFamily="2" charset="0"/>
                <a:cs typeface="Bangla Sangam MN" panose="02000000000000000000" pitchFamily="2" charset="0"/>
                <a:sym typeface="Arial"/>
              </a:rPr>
              <a:t>Of Care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618BC25-A856-402C-9BD0-4A5EC54FAC15}"/>
              </a:ext>
            </a:extLst>
          </p:cNvPr>
          <p:cNvCxnSpPr/>
          <p:nvPr/>
        </p:nvCxnSpPr>
        <p:spPr>
          <a:xfrm flipH="1">
            <a:off x="4046015" y="5426107"/>
            <a:ext cx="811378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4E7766A1-183C-4D03-8708-652F0504FE32}"/>
              </a:ext>
            </a:extLst>
          </p:cNvPr>
          <p:cNvSpPr txBox="1">
            <a:spLocks/>
          </p:cNvSpPr>
          <p:nvPr/>
        </p:nvSpPr>
        <p:spPr>
          <a:xfrm>
            <a:off x="158807" y="4849810"/>
            <a:ext cx="2190963" cy="141525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5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E.g.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COVID Vulnerability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Stroke Risk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Prostate Cancer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dirty="0"/>
              <a:t>Readmissions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5891169-C1C6-4FF6-A4BA-7D7A7B2911A3}"/>
              </a:ext>
            </a:extLst>
          </p:cNvPr>
          <p:cNvSpPr txBox="1"/>
          <p:nvPr/>
        </p:nvSpPr>
        <p:spPr>
          <a:xfrm>
            <a:off x="0" y="6550271"/>
            <a:ext cx="2225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Collaboratories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@ UCI ™</a:t>
            </a:r>
          </a:p>
        </p:txBody>
      </p:sp>
    </p:spTree>
    <p:extLst>
      <p:ext uri="{BB962C8B-B14F-4D97-AF65-F5344CB8AC3E}">
        <p14:creationId xmlns:p14="http://schemas.microsoft.com/office/powerpoint/2010/main" val="90596201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F9D6A-7CE5-8E47-6460-5882F8D99D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F6A5605-1B2C-512F-22B4-96976FD5F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51" y="906890"/>
            <a:ext cx="8189843" cy="32715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17ECE7-0B59-3493-B9A8-FD38C785E2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3688"/>
          <a:stretch/>
        </p:blipFill>
        <p:spPr>
          <a:xfrm>
            <a:off x="1192693" y="4415995"/>
            <a:ext cx="6669157" cy="2080103"/>
          </a:xfrm>
          <a:prstGeom prst="rect">
            <a:avLst/>
          </a:prstGeom>
        </p:spPr>
      </p:pic>
      <p:sp>
        <p:nvSpPr>
          <p:cNvPr id="6" name="Shape 101">
            <a:extLst>
              <a:ext uri="{FF2B5EF4-FFF2-40B4-BE49-F238E27FC236}">
                <a16:creationId xmlns:a16="http://schemas.microsoft.com/office/drawing/2014/main" id="{69A3BE9A-2217-2F91-5531-7DE6B3C96DD8}"/>
              </a:ext>
            </a:extLst>
          </p:cNvPr>
          <p:cNvSpPr txBox="1"/>
          <p:nvPr/>
        </p:nvSpPr>
        <p:spPr>
          <a:xfrm>
            <a:off x="3309730" y="113893"/>
            <a:ext cx="5862846" cy="476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r"/>
            <a:r>
              <a:rPr lang="en-US" sz="2000" b="1" cap="all" dirty="0">
                <a:solidFill>
                  <a:srgbClr val="F9DA14"/>
                </a:solidFill>
              </a:rPr>
              <a:t>Health Ecosystems through</a:t>
            </a:r>
          </a:p>
          <a:p>
            <a:pPr lvl="0" algn="r"/>
            <a:r>
              <a:rPr lang="en-US" sz="2000" b="1" cap="all" dirty="0">
                <a:solidFill>
                  <a:srgbClr val="F9DA14"/>
                </a:solidFill>
              </a:rPr>
              <a:t>Public Private Partnerships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DCF813-28AF-F3C4-8C1A-0C7AB97C2702}"/>
              </a:ext>
            </a:extLst>
          </p:cNvPr>
          <p:cNvSpPr txBox="1"/>
          <p:nvPr/>
        </p:nvSpPr>
        <p:spPr>
          <a:xfrm>
            <a:off x="-272709" y="4638022"/>
            <a:ext cx="1767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lgerian" panose="04020705040A02060702" pitchFamily="82" charset="0"/>
              </a:rPr>
              <a:t>Industry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60B1AB-C2E9-B6BB-0BDA-71B166C26CC6}"/>
              </a:ext>
            </a:extLst>
          </p:cNvPr>
          <p:cNvSpPr txBox="1"/>
          <p:nvPr/>
        </p:nvSpPr>
        <p:spPr>
          <a:xfrm>
            <a:off x="-180390" y="4105359"/>
            <a:ext cx="1583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lgerian" panose="04020705040A02060702" pitchFamily="82" charset="0"/>
              </a:rPr>
              <a:t>Academic</a:t>
            </a:r>
          </a:p>
          <a:p>
            <a:pPr algn="ctr"/>
            <a:r>
              <a:rPr lang="en-US" sz="1200" dirty="0">
                <a:latin typeface="Algerian" panose="04020705040A02060702" pitchFamily="82" charset="0"/>
              </a:rPr>
              <a:t>Partners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3EE6AE-320E-619A-48CB-6A295C24AA63}"/>
              </a:ext>
            </a:extLst>
          </p:cNvPr>
          <p:cNvSpPr txBox="1"/>
          <p:nvPr/>
        </p:nvSpPr>
        <p:spPr>
          <a:xfrm>
            <a:off x="-556799" y="5014898"/>
            <a:ext cx="23360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lgerian" panose="04020705040A02060702" pitchFamily="82" charset="0"/>
              </a:rPr>
              <a:t>government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8F20E5-252B-4630-DE2D-F8BB86AF1A52}"/>
              </a:ext>
            </a:extLst>
          </p:cNvPr>
          <p:cNvSpPr txBox="1"/>
          <p:nvPr/>
        </p:nvSpPr>
        <p:spPr>
          <a:xfrm>
            <a:off x="-556800" y="5354768"/>
            <a:ext cx="2336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lgerian" panose="04020705040A02060702" pitchFamily="82" charset="0"/>
              </a:rPr>
              <a:t>Community</a:t>
            </a:r>
          </a:p>
          <a:p>
            <a:pPr algn="ctr"/>
            <a:r>
              <a:rPr lang="en-US" sz="1200" dirty="0">
                <a:latin typeface="Algerian" panose="04020705040A02060702" pitchFamily="82" charset="0"/>
              </a:rPr>
              <a:t>Partners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AA9B26-0BDA-3C85-8380-FB3FFF82861F}"/>
              </a:ext>
            </a:extLst>
          </p:cNvPr>
          <p:cNvSpPr txBox="1"/>
          <p:nvPr/>
        </p:nvSpPr>
        <p:spPr>
          <a:xfrm>
            <a:off x="-272711" y="5874774"/>
            <a:ext cx="1767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lgerian" panose="04020705040A02060702" pitchFamily="82" charset="0"/>
              </a:rPr>
              <a:t>Regulators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AEA185-0514-0371-C1D3-72B06021ED6D}"/>
              </a:ext>
            </a:extLst>
          </p:cNvPr>
          <p:cNvSpPr txBox="1"/>
          <p:nvPr/>
        </p:nvSpPr>
        <p:spPr>
          <a:xfrm>
            <a:off x="15520" y="6185436"/>
            <a:ext cx="1767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lgerian" panose="04020705040A02060702" pitchFamily="82" charset="0"/>
              </a:rPr>
              <a:t>Patient Advocates</a:t>
            </a:r>
          </a:p>
        </p:txBody>
      </p:sp>
    </p:spTree>
    <p:extLst>
      <p:ext uri="{BB962C8B-B14F-4D97-AF65-F5344CB8AC3E}">
        <p14:creationId xmlns:p14="http://schemas.microsoft.com/office/powerpoint/2010/main" val="122046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76B2C-765B-49B2-B7DE-BB4F13D806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US" kern="0">
                <a:solidFill>
                  <a:srgbClr val="FFFFFF"/>
                </a:solidFill>
              </a:rPr>
              <a:pPr>
                <a:buClr>
                  <a:srgbClr val="000000"/>
                </a:buClr>
              </a:pPr>
              <a:t>12</a:t>
            </a:fld>
            <a:endParaRPr lang="en-US" kern="0">
              <a:solidFill>
                <a:srgbClr val="FFFFFF"/>
              </a:solidFill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3D93E9A-EB61-836F-CEB2-FAC5EC30051B}"/>
              </a:ext>
            </a:extLst>
          </p:cNvPr>
          <p:cNvSpPr/>
          <p:nvPr/>
        </p:nvSpPr>
        <p:spPr>
          <a:xfrm>
            <a:off x="2932043" y="2836442"/>
            <a:ext cx="3260035" cy="1185116"/>
          </a:xfrm>
          <a:custGeom>
            <a:avLst/>
            <a:gdLst>
              <a:gd name="connsiteX0" fmla="*/ 0 w 2620292"/>
              <a:gd name="connsiteY0" fmla="*/ 0 h 1185116"/>
              <a:gd name="connsiteX1" fmla="*/ 2620292 w 2620292"/>
              <a:gd name="connsiteY1" fmla="*/ 0 h 1185116"/>
              <a:gd name="connsiteX2" fmla="*/ 2620292 w 2620292"/>
              <a:gd name="connsiteY2" fmla="*/ 1185116 h 1185116"/>
              <a:gd name="connsiteX3" fmla="*/ 0 w 2620292"/>
              <a:gd name="connsiteY3" fmla="*/ 1185116 h 1185116"/>
              <a:gd name="connsiteX4" fmla="*/ 0 w 2620292"/>
              <a:gd name="connsiteY4" fmla="*/ 0 h 1185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292" h="1185116">
                <a:moveTo>
                  <a:pt x="0" y="0"/>
                </a:moveTo>
                <a:lnTo>
                  <a:pt x="2620292" y="0"/>
                </a:lnTo>
                <a:lnTo>
                  <a:pt x="2620292" y="1185116"/>
                </a:lnTo>
                <a:lnTo>
                  <a:pt x="0" y="11851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dirty="0"/>
              <a:t>Final thoughts</a:t>
            </a:r>
          </a:p>
        </p:txBody>
      </p:sp>
    </p:spTree>
    <p:extLst>
      <p:ext uri="{BB962C8B-B14F-4D97-AF65-F5344CB8AC3E}">
        <p14:creationId xmlns:p14="http://schemas.microsoft.com/office/powerpoint/2010/main" val="1188160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428236-BDFD-42D9-B289-F33E5226796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987461" y="6492875"/>
            <a:ext cx="2133600" cy="365125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/>
          </a:p>
        </p:txBody>
      </p:sp>
      <p:pic>
        <p:nvPicPr>
          <p:cNvPr id="1026" name="Picture 2" descr="What Employees Really Think About The Hybrid Work Model">
            <a:extLst>
              <a:ext uri="{FF2B5EF4-FFF2-40B4-BE49-F238E27FC236}">
                <a16:creationId xmlns:a16="http://schemas.microsoft.com/office/drawing/2014/main" id="{357D87BD-77EA-41F6-9A77-BF2D7AF78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68" y="1093597"/>
            <a:ext cx="1648341" cy="96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sometric Vector of a Businessman Switching To Digital Technology from Paper  Stock Vector - Illustration of electronic, business: 135713490">
            <a:extLst>
              <a:ext uri="{FF2B5EF4-FFF2-40B4-BE49-F238E27FC236}">
                <a16:creationId xmlns:a16="http://schemas.microsoft.com/office/drawing/2014/main" id="{2D80F6A6-8546-403C-9078-53197049AF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5" b="11076"/>
          <a:stretch/>
        </p:blipFill>
        <p:spPr bwMode="auto">
          <a:xfrm>
            <a:off x="94449" y="4731291"/>
            <a:ext cx="1707387" cy="109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Chatbots are Transforming Customer Service with AI">
            <a:extLst>
              <a:ext uri="{FF2B5EF4-FFF2-40B4-BE49-F238E27FC236}">
                <a16:creationId xmlns:a16="http://schemas.microsoft.com/office/drawing/2014/main" id="{69550582-B7E1-4051-AB9B-89E864D9B8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7" r="5506"/>
          <a:stretch/>
        </p:blipFill>
        <p:spPr bwMode="auto">
          <a:xfrm>
            <a:off x="6777047" y="1563334"/>
            <a:ext cx="1956993" cy="87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udy Reveals: Digital Healthcare Market Grows Faster Than Expected |  Telepaxx">
            <a:extLst>
              <a:ext uri="{FF2B5EF4-FFF2-40B4-BE49-F238E27FC236}">
                <a16:creationId xmlns:a16="http://schemas.microsoft.com/office/drawing/2014/main" id="{DA9544D4-EF4C-4246-8E90-33DD3DABF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106" y="5177683"/>
            <a:ext cx="1557323" cy="124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place Your Paper Documents Into An Electronic Document">
            <a:extLst>
              <a:ext uri="{FF2B5EF4-FFF2-40B4-BE49-F238E27FC236}">
                <a16:creationId xmlns:a16="http://schemas.microsoft.com/office/drawing/2014/main" id="{9D3B7BBA-5A62-4D69-A2E2-B73BFB6DE9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3"/>
          <a:stretch/>
        </p:blipFill>
        <p:spPr bwMode="auto">
          <a:xfrm>
            <a:off x="2160228" y="2778469"/>
            <a:ext cx="1527187" cy="1130961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97AB1CD-F4B7-4267-A5F8-5316B5C75C92}"/>
              </a:ext>
            </a:extLst>
          </p:cNvPr>
          <p:cNvSpPr txBox="1"/>
          <p:nvPr/>
        </p:nvSpPr>
        <p:spPr>
          <a:xfrm>
            <a:off x="2068781" y="1068105"/>
            <a:ext cx="19372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latin typeface="Aparajita" panose="02020603050405020304" pitchFamily="18" charset="0"/>
                <a:cs typeface="Aparajita" panose="02020603050405020304" pitchFamily="18" charset="0"/>
              </a:rPr>
              <a:t>How can we enable &amp; support the future workforce?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74B7F4-4415-4820-A1A5-8EAFB4C15128}"/>
              </a:ext>
            </a:extLst>
          </p:cNvPr>
          <p:cNvSpPr txBox="1"/>
          <p:nvPr/>
        </p:nvSpPr>
        <p:spPr>
          <a:xfrm>
            <a:off x="-39756" y="2682231"/>
            <a:ext cx="23093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latin typeface="Aparajita" panose="02020603050405020304" pitchFamily="18" charset="0"/>
                <a:cs typeface="Aparajita" panose="02020603050405020304" pitchFamily="18" charset="0"/>
              </a:rPr>
              <a:t>How can we work differently – no paper, automation, extreme personalization?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E7EF5A-A82E-43C9-95B1-60E23DCC025E}"/>
              </a:ext>
            </a:extLst>
          </p:cNvPr>
          <p:cNvSpPr txBox="1"/>
          <p:nvPr/>
        </p:nvSpPr>
        <p:spPr>
          <a:xfrm>
            <a:off x="1729724" y="4615668"/>
            <a:ext cx="27105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latin typeface="Aparajita" panose="02020603050405020304" pitchFamily="18" charset="0"/>
                <a:cs typeface="Aparajita" panose="02020603050405020304" pitchFamily="18" charset="0"/>
              </a:rPr>
              <a:t>How can the pedagogy evolve to provide more personalized learning journeys &amp; optionality for students?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67D793-E996-4CAF-9ABE-693ABC71F3A2}"/>
              </a:ext>
            </a:extLst>
          </p:cNvPr>
          <p:cNvSpPr txBox="1"/>
          <p:nvPr/>
        </p:nvSpPr>
        <p:spPr>
          <a:xfrm>
            <a:off x="4703748" y="5317045"/>
            <a:ext cx="28878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latin typeface="Aparajita" panose="02020603050405020304" pitchFamily="18" charset="0"/>
                <a:cs typeface="Aparajita" panose="02020603050405020304" pitchFamily="18" charset="0"/>
              </a:rPr>
              <a:t>How can we care for our patients anywhere and use data to transform the industry?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5D24F2-E6AF-4D80-AE73-55FFF881B620}"/>
              </a:ext>
            </a:extLst>
          </p:cNvPr>
          <p:cNvSpPr txBox="1"/>
          <p:nvPr/>
        </p:nvSpPr>
        <p:spPr>
          <a:xfrm>
            <a:off x="4724024" y="1478738"/>
            <a:ext cx="21508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latin typeface="Aparajita" panose="02020603050405020304" pitchFamily="18" charset="0"/>
                <a:cs typeface="Aparajita" panose="02020603050405020304" pitchFamily="18" charset="0"/>
              </a:rPr>
              <a:t>How can we elevate &amp; personalize the UCI student experience?</a:t>
            </a:r>
          </a:p>
        </p:txBody>
      </p:sp>
      <p:pic>
        <p:nvPicPr>
          <p:cNvPr id="2050" name="Picture 2" descr="Do authors comply when funders enforce open access to research?">
            <a:extLst>
              <a:ext uri="{FF2B5EF4-FFF2-40B4-BE49-F238E27FC236}">
                <a16:creationId xmlns:a16="http://schemas.microsoft.com/office/drawing/2014/main" id="{AEF2254D-0FCB-F587-85AE-D86B5A63F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628" y="3239759"/>
            <a:ext cx="1791972" cy="100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B74F0AA-A913-FB29-BF57-AAAC661D60D4}"/>
              </a:ext>
            </a:extLst>
          </p:cNvPr>
          <p:cNvSpPr txBox="1"/>
          <p:nvPr/>
        </p:nvSpPr>
        <p:spPr>
          <a:xfrm>
            <a:off x="6639717" y="3079991"/>
            <a:ext cx="20142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latin typeface="Aparajita" panose="02020603050405020304" pitchFamily="18" charset="0"/>
                <a:cs typeface="Aparajita" panose="02020603050405020304" pitchFamily="18" charset="0"/>
              </a:rPr>
              <a:t>How can we grow the research enterprise in a more scalable manner?</a:t>
            </a:r>
          </a:p>
        </p:txBody>
      </p:sp>
    </p:spTree>
    <p:extLst>
      <p:ext uri="{BB962C8B-B14F-4D97-AF65-F5344CB8AC3E}">
        <p14:creationId xmlns:p14="http://schemas.microsoft.com/office/powerpoint/2010/main" val="1836562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 descr="UCI15_BrightPast_BrilliantFutureBlu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8386" y="3485902"/>
            <a:ext cx="3295938" cy="779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Shape 91" descr="UCI_MB_PI_WM_PMS7685_noTM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0952" y="2205671"/>
            <a:ext cx="2355234" cy="999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267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1">
            <a:extLst>
              <a:ext uri="{FF2B5EF4-FFF2-40B4-BE49-F238E27FC236}">
                <a16:creationId xmlns:a16="http://schemas.microsoft.com/office/drawing/2014/main" id="{86753652-4947-4AAA-8F80-FD13D722083D}"/>
              </a:ext>
            </a:extLst>
          </p:cNvPr>
          <p:cNvSpPr txBox="1"/>
          <p:nvPr/>
        </p:nvSpPr>
        <p:spPr>
          <a:xfrm>
            <a:off x="2764043" y="152657"/>
            <a:ext cx="6370085" cy="41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08" tIns="39743" rIns="79508" bIns="39743" anchor="t" anchorCtr="0">
            <a:noAutofit/>
          </a:bodyPr>
          <a:lstStyle/>
          <a:p>
            <a:pPr algn="r"/>
            <a:r>
              <a:rPr lang="en-US" sz="2000" b="1" cap="all" dirty="0">
                <a:solidFill>
                  <a:srgbClr val="F9DA14"/>
                </a:solidFill>
              </a:rPr>
              <a:t>What the data explosion means for understand each unique person/patient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E62AFDD6-FBE9-418F-A151-93501ABBDF8B}"/>
              </a:ext>
            </a:extLst>
          </p:cNvPr>
          <p:cNvSpPr txBox="1">
            <a:spLocks/>
          </p:cNvSpPr>
          <p:nvPr/>
        </p:nvSpPr>
        <p:spPr>
          <a:xfrm>
            <a:off x="288234" y="5668487"/>
            <a:ext cx="8458201" cy="5455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4F93"/>
              </a:buClr>
              <a:buSzPts val="3600"/>
              <a:buFont typeface="Arial"/>
              <a:buNone/>
              <a:defRPr sz="1695" b="1" i="0" u="none" strike="noStrike" cap="none">
                <a:solidFill>
                  <a:srgbClr val="094F9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/>
              <a:t>Data deepens the phenotypic, genotypic, multi-</a:t>
            </a:r>
            <a:r>
              <a:rPr lang="en-US" sz="1800" dirty="0" err="1"/>
              <a:t>omic</a:t>
            </a:r>
            <a:r>
              <a:rPr lang="en-US" sz="1800" dirty="0"/>
              <a:t>, molecular, behavioral and environmental understanding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5BB803D-0808-204D-7C52-CB4F25DF1D6A}"/>
              </a:ext>
            </a:extLst>
          </p:cNvPr>
          <p:cNvSpPr/>
          <p:nvPr/>
        </p:nvSpPr>
        <p:spPr>
          <a:xfrm>
            <a:off x="6576590" y="1596100"/>
            <a:ext cx="1632499" cy="329979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1B6CE0-37F6-4974-1FB0-9A606E793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33" y="1808214"/>
            <a:ext cx="5874886" cy="28419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0E8575-BC57-B585-DDE7-4ADE30A846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506" r="2407"/>
          <a:stretch/>
        </p:blipFill>
        <p:spPr>
          <a:xfrm>
            <a:off x="6884705" y="1825008"/>
            <a:ext cx="1003853" cy="28419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13C48D-CF3B-079A-5DA6-7D0ACEBB956B}"/>
              </a:ext>
            </a:extLst>
          </p:cNvPr>
          <p:cNvSpPr txBox="1"/>
          <p:nvPr/>
        </p:nvSpPr>
        <p:spPr>
          <a:xfrm>
            <a:off x="6361110" y="1029502"/>
            <a:ext cx="27730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0" i="0" dirty="0">
                <a:solidFill>
                  <a:srgbClr val="222222"/>
                </a:solidFill>
                <a:effectLst/>
                <a:latin typeface="-apple-system"/>
              </a:rPr>
              <a:t>Source: Gartner 2022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933822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56773-EB57-487C-BD05-5AE7A92EF4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  <p:grpSp>
        <p:nvGrpSpPr>
          <p:cNvPr id="5" name="object 5">
            <a:extLst>
              <a:ext uri="{FF2B5EF4-FFF2-40B4-BE49-F238E27FC236}">
                <a16:creationId xmlns:a16="http://schemas.microsoft.com/office/drawing/2014/main" id="{2BA627BE-194E-4131-98D4-1E3C2FFF674A}"/>
              </a:ext>
            </a:extLst>
          </p:cNvPr>
          <p:cNvGrpSpPr/>
          <p:nvPr/>
        </p:nvGrpSpPr>
        <p:grpSpPr>
          <a:xfrm>
            <a:off x="198783" y="1632747"/>
            <a:ext cx="8756374" cy="3833775"/>
            <a:chOff x="330708" y="5562600"/>
            <a:chExt cx="11216640" cy="3558540"/>
          </a:xfrm>
        </p:grpSpPr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9FC6ECE4-5CF3-4BF5-B882-A8C104608EF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708" y="5562600"/>
              <a:ext cx="2261616" cy="3558540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B8D9B341-D9D4-4AA1-AE5D-670523D4532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708" y="5562600"/>
              <a:ext cx="6708648" cy="3558540"/>
            </a:xfrm>
            <a:prstGeom prst="rect">
              <a:avLst/>
            </a:prstGeom>
          </p:spPr>
        </p:pic>
        <p:pic>
          <p:nvPicPr>
            <p:cNvPr id="8" name="object 8">
              <a:extLst>
                <a:ext uri="{FF2B5EF4-FFF2-40B4-BE49-F238E27FC236}">
                  <a16:creationId xmlns:a16="http://schemas.microsoft.com/office/drawing/2014/main" id="{A265407B-B006-4F56-A503-B4F0FF7B293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0708" y="5562600"/>
              <a:ext cx="8889492" cy="3558540"/>
            </a:xfrm>
            <a:prstGeom prst="rect">
              <a:avLst/>
            </a:prstGeom>
          </p:spPr>
        </p:pic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A2EDCE1C-6FA1-42E1-A203-18512CB5FD7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0708" y="5562600"/>
              <a:ext cx="11216640" cy="3558540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4B44A9AC-356A-4406-81DD-A94F9BF636E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0708" y="5562600"/>
              <a:ext cx="4506468" cy="3558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394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8EC851-0904-4EDC-9BE9-8268C0FEE7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13578A-A5DD-4853-AC96-11F2722484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54" r="2" b="2"/>
          <a:stretch/>
        </p:blipFill>
        <p:spPr>
          <a:xfrm>
            <a:off x="4224130" y="10"/>
            <a:ext cx="4919870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8" name="Picture 2" descr="10 Tools That Will Bring a Digital Transformation to Your Small Business">
            <a:extLst>
              <a:ext uri="{FF2B5EF4-FFF2-40B4-BE49-F238E27FC236}">
                <a16:creationId xmlns:a16="http://schemas.microsoft.com/office/drawing/2014/main" id="{32F803B2-ED05-4A72-9E81-A03DEA6A8F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1" r="-2" b="183"/>
          <a:stretch/>
        </p:blipFill>
        <p:spPr bwMode="auto">
          <a:xfrm>
            <a:off x="4224130" y="3493008"/>
            <a:ext cx="4919870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317AF1-554B-4F11-8E71-90FDC00B7EA1}"/>
              </a:ext>
            </a:extLst>
          </p:cNvPr>
          <p:cNvSpPr txBox="1"/>
          <p:nvPr/>
        </p:nvSpPr>
        <p:spPr>
          <a:xfrm>
            <a:off x="4588814" y="40493"/>
            <a:ext cx="1295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</a:rPr>
              <a:t>Internal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FD7E96-D67B-4510-AB0E-3A93800BF0F7}"/>
              </a:ext>
            </a:extLst>
          </p:cNvPr>
          <p:cNvSpPr txBox="1"/>
          <p:nvPr/>
        </p:nvSpPr>
        <p:spPr>
          <a:xfrm>
            <a:off x="7692311" y="6341031"/>
            <a:ext cx="1399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</a:rPr>
              <a:t>External</a:t>
            </a:r>
          </a:p>
        </p:txBody>
      </p:sp>
      <p:grpSp>
        <p:nvGrpSpPr>
          <p:cNvPr id="12" name="object 5">
            <a:extLst>
              <a:ext uri="{FF2B5EF4-FFF2-40B4-BE49-F238E27FC236}">
                <a16:creationId xmlns:a16="http://schemas.microsoft.com/office/drawing/2014/main" id="{56A457DE-E118-43F7-8F2A-BF6AC9EC9A17}"/>
              </a:ext>
            </a:extLst>
          </p:cNvPr>
          <p:cNvGrpSpPr/>
          <p:nvPr/>
        </p:nvGrpSpPr>
        <p:grpSpPr>
          <a:xfrm>
            <a:off x="7454" y="2584282"/>
            <a:ext cx="4919869" cy="1878388"/>
            <a:chOff x="330708" y="5562600"/>
            <a:chExt cx="11216640" cy="3558540"/>
          </a:xfrm>
        </p:grpSpPr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580C9C70-9519-420E-843A-5599F71147D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0708" y="5562600"/>
              <a:ext cx="2261616" cy="3558540"/>
            </a:xfrm>
            <a:prstGeom prst="rect">
              <a:avLst/>
            </a:prstGeom>
          </p:spPr>
        </p:pic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C2E1FF6E-9224-471F-8EF4-CE89478FA30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0708" y="5562600"/>
              <a:ext cx="6708648" cy="3558540"/>
            </a:xfrm>
            <a:prstGeom prst="rect">
              <a:avLst/>
            </a:prstGeom>
          </p:spPr>
        </p:pic>
        <p:pic>
          <p:nvPicPr>
            <p:cNvPr id="15" name="object 8">
              <a:extLst>
                <a:ext uri="{FF2B5EF4-FFF2-40B4-BE49-F238E27FC236}">
                  <a16:creationId xmlns:a16="http://schemas.microsoft.com/office/drawing/2014/main" id="{9E918A4A-4B4B-427A-BC03-AACBA0EDB93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0708" y="5562600"/>
              <a:ext cx="8889492" cy="3558540"/>
            </a:xfrm>
            <a:prstGeom prst="rect">
              <a:avLst/>
            </a:prstGeom>
          </p:spPr>
        </p:pic>
        <p:pic>
          <p:nvPicPr>
            <p:cNvPr id="16" name="object 9">
              <a:extLst>
                <a:ext uri="{FF2B5EF4-FFF2-40B4-BE49-F238E27FC236}">
                  <a16:creationId xmlns:a16="http://schemas.microsoft.com/office/drawing/2014/main" id="{D207883C-4076-48C0-B81F-140F0C40FC7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0708" y="5562600"/>
              <a:ext cx="11216640" cy="3558540"/>
            </a:xfrm>
            <a:prstGeom prst="rect">
              <a:avLst/>
            </a:prstGeom>
          </p:spPr>
        </p:pic>
        <p:pic>
          <p:nvPicPr>
            <p:cNvPr id="17" name="object 10">
              <a:extLst>
                <a:ext uri="{FF2B5EF4-FFF2-40B4-BE49-F238E27FC236}">
                  <a16:creationId xmlns:a16="http://schemas.microsoft.com/office/drawing/2014/main" id="{921B77AC-A06D-438B-88CC-2CDD5F8B639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0708" y="5562600"/>
              <a:ext cx="4506468" cy="3558540"/>
            </a:xfrm>
            <a:prstGeom prst="rect">
              <a:avLst/>
            </a:prstGeom>
          </p:spPr>
        </p:pic>
      </p:grp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36A57CD5-6089-4DB3-B699-1F0E33D53AE9}"/>
              </a:ext>
            </a:extLst>
          </p:cNvPr>
          <p:cNvSpPr txBox="1">
            <a:spLocks/>
          </p:cNvSpPr>
          <p:nvPr/>
        </p:nvSpPr>
        <p:spPr>
          <a:xfrm>
            <a:off x="-72290" y="4940931"/>
            <a:ext cx="4391004" cy="58159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88" lvl="1" algn="ctr"/>
            <a:r>
              <a:rPr lang="en-US" sz="2400" b="1" i="1" dirty="0">
                <a:solidFill>
                  <a:srgbClr val="0070C0"/>
                </a:solidFill>
              </a:rPr>
              <a:t>Achieving Goals</a:t>
            </a:r>
          </a:p>
          <a:p>
            <a:pPr marL="1588" lvl="1" algn="ctr"/>
            <a:r>
              <a:rPr lang="en-US" sz="2400" b="1" i="1" dirty="0">
                <a:solidFill>
                  <a:srgbClr val="0070C0"/>
                </a:solidFill>
              </a:rPr>
              <a:t>Competitive Advantage</a:t>
            </a:r>
          </a:p>
          <a:p>
            <a:pPr marL="1588" lvl="1" algn="ctr"/>
            <a:r>
              <a:rPr lang="en-US" sz="2400" b="1" i="1" dirty="0">
                <a:solidFill>
                  <a:srgbClr val="0070C0"/>
                </a:solidFill>
              </a:rPr>
              <a:t>Spawn New Opportunities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8DCF276E-BCAF-4B59-B189-1F97BFEC2ABA}"/>
              </a:ext>
            </a:extLst>
          </p:cNvPr>
          <p:cNvSpPr txBox="1">
            <a:spLocks/>
          </p:cNvSpPr>
          <p:nvPr/>
        </p:nvSpPr>
        <p:spPr>
          <a:xfrm>
            <a:off x="57150" y="1061155"/>
            <a:ext cx="3955175" cy="58159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88" lvl="1" algn="ctr"/>
            <a:r>
              <a:rPr lang="en-US" sz="2400" b="1" i="1" dirty="0">
                <a:solidFill>
                  <a:srgbClr val="0070C0"/>
                </a:solidFill>
              </a:rPr>
              <a:t>Best-in-class organizations excel at strategic use of “Digital”</a:t>
            </a:r>
          </a:p>
        </p:txBody>
      </p:sp>
    </p:spTree>
    <p:extLst>
      <p:ext uri="{BB962C8B-B14F-4D97-AF65-F5344CB8AC3E}">
        <p14:creationId xmlns:p14="http://schemas.microsoft.com/office/powerpoint/2010/main" val="2150832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499CFFC-2764-46FF-A112-3CC2C333F8CC}"/>
              </a:ext>
            </a:extLst>
          </p:cNvPr>
          <p:cNvSpPr/>
          <p:nvPr/>
        </p:nvSpPr>
        <p:spPr>
          <a:xfrm>
            <a:off x="848455" y="1341081"/>
            <a:ext cx="1401853" cy="512761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Research</a:t>
            </a:r>
          </a:p>
          <a:p>
            <a:pPr algn="ctr"/>
            <a:r>
              <a:rPr lang="en-US" sz="1600" dirty="0"/>
              <a:t>Excellence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5D1C7C-F538-483A-A9C3-F8B98FE122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4B65E9-85F6-4DFF-8900-D4B0A9265EC6}"/>
              </a:ext>
            </a:extLst>
          </p:cNvPr>
          <p:cNvSpPr txBox="1"/>
          <p:nvPr/>
        </p:nvSpPr>
        <p:spPr>
          <a:xfrm>
            <a:off x="-117231" y="3290106"/>
            <a:ext cx="1860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lgerian" panose="04020705040A02060702" pitchFamily="82" charset="0"/>
              </a:rPr>
              <a:t>Symbiotic Collaboration</a:t>
            </a:r>
          </a:p>
          <a:p>
            <a:pPr algn="ctr"/>
            <a:r>
              <a:rPr lang="en-US" sz="1600" dirty="0">
                <a:latin typeface="Algerian" panose="04020705040A02060702" pitchFamily="82" charset="0"/>
              </a:rPr>
              <a:t>With UCI Units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7C88378-BFB9-4F74-85D4-9FB9727F2D67}"/>
              </a:ext>
            </a:extLst>
          </p:cNvPr>
          <p:cNvSpPr/>
          <p:nvPr/>
        </p:nvSpPr>
        <p:spPr>
          <a:xfrm>
            <a:off x="6896999" y="1348010"/>
            <a:ext cx="1476716" cy="512761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Strategic Partnerships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706F23D-C478-4C37-B6E1-014DC0A760AC}"/>
              </a:ext>
            </a:extLst>
          </p:cNvPr>
          <p:cNvSpPr txBox="1"/>
          <p:nvPr/>
        </p:nvSpPr>
        <p:spPr>
          <a:xfrm>
            <a:off x="2106925" y="5679895"/>
            <a:ext cx="176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lgerian" panose="04020705040A02060702" pitchFamily="82" charset="0"/>
              </a:rPr>
              <a:t>Industry</a:t>
            </a:r>
          </a:p>
          <a:p>
            <a:pPr algn="ctr"/>
            <a:r>
              <a:rPr lang="en-US" sz="1800" dirty="0">
                <a:latin typeface="Algerian" panose="04020705040A02060702" pitchFamily="82" charset="0"/>
              </a:rPr>
              <a:t>Partners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42DB83D-B782-4906-8413-9322416943B2}"/>
              </a:ext>
            </a:extLst>
          </p:cNvPr>
          <p:cNvSpPr/>
          <p:nvPr/>
        </p:nvSpPr>
        <p:spPr>
          <a:xfrm>
            <a:off x="2751656" y="1323182"/>
            <a:ext cx="1604864" cy="53066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Transformation w/in Living Lab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B5ECCAF-8963-4755-86B2-901AAEF9F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911" y="2102092"/>
            <a:ext cx="6275789" cy="302394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08AFD40-D5AE-4E78-BFF0-A35AD9C27880}"/>
              </a:ext>
            </a:extLst>
          </p:cNvPr>
          <p:cNvSpPr txBox="1"/>
          <p:nvPr/>
        </p:nvSpPr>
        <p:spPr>
          <a:xfrm>
            <a:off x="7686673" y="3290900"/>
            <a:ext cx="1583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lgerian" panose="04020705040A02060702" pitchFamily="82" charset="0"/>
              </a:rPr>
              <a:t>Academic</a:t>
            </a:r>
          </a:p>
          <a:p>
            <a:pPr algn="ctr"/>
            <a:r>
              <a:rPr lang="en-US" sz="1800" dirty="0">
                <a:latin typeface="Algerian" panose="04020705040A02060702" pitchFamily="82" charset="0"/>
              </a:rPr>
              <a:t>Partners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4B97A8C-5FFF-4424-881A-46ACFFB7ECA5}"/>
              </a:ext>
            </a:extLst>
          </p:cNvPr>
          <p:cNvSpPr/>
          <p:nvPr/>
        </p:nvSpPr>
        <p:spPr>
          <a:xfrm>
            <a:off x="1742974" y="5135950"/>
            <a:ext cx="5943699" cy="36512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/>
              <a:t>Data Operating System and Ecosystem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D76C03-5B17-41B8-A0BE-5438C6AE944E}"/>
              </a:ext>
            </a:extLst>
          </p:cNvPr>
          <p:cNvSpPr txBox="1"/>
          <p:nvPr/>
        </p:nvSpPr>
        <p:spPr>
          <a:xfrm>
            <a:off x="7930050" y="5388876"/>
            <a:ext cx="1191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lgerian" panose="04020705040A02060702" pitchFamily="82" charset="0"/>
              </a:rPr>
              <a:t>Citizen Science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409D82-31C6-44E1-AB06-3D1B61995093}"/>
              </a:ext>
            </a:extLst>
          </p:cNvPr>
          <p:cNvSpPr txBox="1"/>
          <p:nvPr/>
        </p:nvSpPr>
        <p:spPr>
          <a:xfrm>
            <a:off x="4826771" y="5675421"/>
            <a:ext cx="2336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lgerian" panose="04020705040A02060702" pitchFamily="82" charset="0"/>
              </a:rPr>
              <a:t>GOVT &amp; Community</a:t>
            </a:r>
          </a:p>
          <a:p>
            <a:pPr algn="ctr"/>
            <a:r>
              <a:rPr lang="en-US" sz="1800" dirty="0">
                <a:latin typeface="Algerian" panose="04020705040A02060702" pitchFamily="82" charset="0"/>
              </a:rPr>
              <a:t>Partners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553FFF-0106-44BE-B512-C731EAAC3C46}"/>
              </a:ext>
            </a:extLst>
          </p:cNvPr>
          <p:cNvSpPr txBox="1"/>
          <p:nvPr/>
        </p:nvSpPr>
        <p:spPr>
          <a:xfrm>
            <a:off x="0" y="5164738"/>
            <a:ext cx="176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lgerian" panose="04020705040A02060702" pitchFamily="82" charset="0"/>
              </a:rPr>
              <a:t>Investment</a:t>
            </a:r>
          </a:p>
          <a:p>
            <a:pPr algn="ctr"/>
            <a:r>
              <a:rPr lang="en-US" sz="1800" dirty="0">
                <a:latin typeface="Algerian" panose="04020705040A02060702" pitchFamily="82" charset="0"/>
              </a:rPr>
              <a:t>Partners</a:t>
            </a:r>
          </a:p>
        </p:txBody>
      </p:sp>
      <p:sp>
        <p:nvSpPr>
          <p:cNvPr id="5" name="Shape 101">
            <a:extLst>
              <a:ext uri="{FF2B5EF4-FFF2-40B4-BE49-F238E27FC236}">
                <a16:creationId xmlns:a16="http://schemas.microsoft.com/office/drawing/2014/main" id="{D1875D69-40A2-B685-573F-74B1707A2593}"/>
              </a:ext>
            </a:extLst>
          </p:cNvPr>
          <p:cNvSpPr txBox="1"/>
          <p:nvPr/>
        </p:nvSpPr>
        <p:spPr>
          <a:xfrm>
            <a:off x="2762250" y="113893"/>
            <a:ext cx="6410326" cy="476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r"/>
            <a:r>
              <a:rPr lang="en-US" sz="2000" b="1" cap="all" dirty="0">
                <a:solidFill>
                  <a:srgbClr val="F9DA14"/>
                </a:solidFill>
              </a:rPr>
              <a:t>The </a:t>
            </a:r>
            <a:r>
              <a:rPr lang="en-US" sz="2000" b="1" cap="all" dirty="0" err="1">
                <a:solidFill>
                  <a:srgbClr val="F9DA14"/>
                </a:solidFill>
              </a:rPr>
              <a:t>Collaboratories</a:t>
            </a:r>
            <a:r>
              <a:rPr lang="en-US" sz="2000" b="1" cap="all" dirty="0">
                <a:solidFill>
                  <a:srgbClr val="F9DA14"/>
                </a:solidFill>
              </a:rPr>
              <a:t> @ UCI™ </a:t>
            </a:r>
          </a:p>
          <a:p>
            <a:pPr lvl="0" algn="r"/>
            <a:r>
              <a:rPr lang="en-US" sz="2000" b="1" cap="all" dirty="0">
                <a:solidFill>
                  <a:srgbClr val="F9DA14"/>
                </a:solidFill>
              </a:rPr>
              <a:t>i.e., Data as strategy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F05BAF-3582-25D8-F245-E414398B2FB3}"/>
              </a:ext>
            </a:extLst>
          </p:cNvPr>
          <p:cNvSpPr/>
          <p:nvPr/>
        </p:nvSpPr>
        <p:spPr>
          <a:xfrm>
            <a:off x="4818108" y="1339060"/>
            <a:ext cx="1604864" cy="53066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Individual Empowerment</a:t>
            </a:r>
          </a:p>
        </p:txBody>
      </p:sp>
    </p:spTree>
    <p:extLst>
      <p:ext uri="{BB962C8B-B14F-4D97-AF65-F5344CB8AC3E}">
        <p14:creationId xmlns:p14="http://schemas.microsoft.com/office/powerpoint/2010/main" val="2987844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6648E-C894-5031-0452-D490DCBEE10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556B2A6C-B899-010E-F63C-20EEDFC66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347" y="950146"/>
            <a:ext cx="7997306" cy="5742544"/>
          </a:xfrm>
          <a:prstGeom prst="rect">
            <a:avLst/>
          </a:prstGeom>
        </p:spPr>
      </p:pic>
      <p:sp>
        <p:nvSpPr>
          <p:cNvPr id="5" name="Shape 101">
            <a:extLst>
              <a:ext uri="{FF2B5EF4-FFF2-40B4-BE49-F238E27FC236}">
                <a16:creationId xmlns:a16="http://schemas.microsoft.com/office/drawing/2014/main" id="{8DCCC985-063B-AD05-5908-BB35CED25A2B}"/>
              </a:ext>
            </a:extLst>
          </p:cNvPr>
          <p:cNvSpPr txBox="1"/>
          <p:nvPr/>
        </p:nvSpPr>
        <p:spPr>
          <a:xfrm>
            <a:off x="2762250" y="113893"/>
            <a:ext cx="6410326" cy="476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r"/>
            <a:r>
              <a:rPr lang="en-US" sz="2000" b="1" cap="all" dirty="0">
                <a:solidFill>
                  <a:srgbClr val="F9DA14"/>
                </a:solidFill>
              </a:rPr>
              <a:t>The </a:t>
            </a:r>
            <a:r>
              <a:rPr lang="en-US" sz="2000" b="1" cap="all" dirty="0" err="1">
                <a:solidFill>
                  <a:srgbClr val="F9DA14"/>
                </a:solidFill>
              </a:rPr>
              <a:t>Collaboratories</a:t>
            </a:r>
            <a:r>
              <a:rPr lang="en-US" sz="2000" b="1" cap="all" dirty="0">
                <a:solidFill>
                  <a:srgbClr val="F9DA14"/>
                </a:solidFill>
              </a:rPr>
              <a:t> @ UCI™ </a:t>
            </a:r>
          </a:p>
          <a:p>
            <a:pPr lvl="0" algn="r"/>
            <a:r>
              <a:rPr lang="en-US" sz="2000" b="1" cap="all" dirty="0">
                <a:solidFill>
                  <a:srgbClr val="F9DA14"/>
                </a:solidFill>
              </a:rPr>
              <a:t>i.e., Data as strategy</a:t>
            </a:r>
          </a:p>
        </p:txBody>
      </p:sp>
    </p:spTree>
    <p:extLst>
      <p:ext uri="{BB962C8B-B14F-4D97-AF65-F5344CB8AC3E}">
        <p14:creationId xmlns:p14="http://schemas.microsoft.com/office/powerpoint/2010/main" val="4033702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 1">
            <a:extLst>
              <a:ext uri="{FF2B5EF4-FFF2-40B4-BE49-F238E27FC236}">
                <a16:creationId xmlns:a16="http://schemas.microsoft.com/office/drawing/2014/main" id="{90DF4B62-CEA6-2711-F013-31E18FD30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87" y="1049893"/>
            <a:ext cx="6614491" cy="512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17390F-EB1D-03D7-3792-98EF05723B0B}"/>
              </a:ext>
            </a:extLst>
          </p:cNvPr>
          <p:cNvSpPr txBox="1"/>
          <p:nvPr/>
        </p:nvSpPr>
        <p:spPr>
          <a:xfrm>
            <a:off x="6410736" y="5765590"/>
            <a:ext cx="277301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b="0" i="0" dirty="0">
                <a:solidFill>
                  <a:srgbClr val="222222"/>
                </a:solidFill>
                <a:effectLst/>
                <a:latin typeface="-apple-system"/>
              </a:rPr>
              <a:t>Acosta, J.N., Falcone, G.J., </a:t>
            </a:r>
            <a:r>
              <a:rPr lang="en-US" sz="1100" b="0" i="0" dirty="0" err="1">
                <a:solidFill>
                  <a:srgbClr val="222222"/>
                </a:solidFill>
                <a:effectLst/>
                <a:latin typeface="-apple-system"/>
              </a:rPr>
              <a:t>Rajpurkar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-apple-system"/>
              </a:rPr>
              <a:t>, P. </a:t>
            </a:r>
            <a:r>
              <a:rPr lang="en-US" sz="1100" b="0" i="1" dirty="0">
                <a:solidFill>
                  <a:srgbClr val="222222"/>
                </a:solidFill>
                <a:effectLst/>
                <a:latin typeface="-apple-system"/>
              </a:rPr>
              <a:t>et al.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-apple-system"/>
              </a:rPr>
              <a:t> Multimodal biomedical AI. </a:t>
            </a:r>
            <a:r>
              <a:rPr lang="en-US" sz="1100" b="0" i="1" dirty="0">
                <a:solidFill>
                  <a:srgbClr val="222222"/>
                </a:solidFill>
                <a:effectLst/>
                <a:latin typeface="-apple-system"/>
              </a:rPr>
              <a:t>Nat Med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-apple-system"/>
              </a:rPr>
              <a:t> (2022). </a:t>
            </a:r>
            <a:r>
              <a:rPr lang="en-US" sz="1100" b="0" i="0" dirty="0">
                <a:solidFill>
                  <a:srgbClr val="222222"/>
                </a:solidFill>
                <a:effectLst/>
                <a:latin typeface="-apple-system"/>
                <a:hlinkClick r:id="rId3"/>
              </a:rPr>
              <a:t>https://doi.org/10.1038/s41591-022-01981-2</a:t>
            </a:r>
            <a:endParaRPr lang="en-US" sz="1100" b="0" i="0" dirty="0">
              <a:solidFill>
                <a:srgbClr val="222222"/>
              </a:solidFill>
              <a:effectLst/>
              <a:latin typeface="-apple-system"/>
            </a:endParaRPr>
          </a:p>
          <a:p>
            <a:pPr algn="r"/>
            <a:endParaRPr lang="en-US" sz="1100" dirty="0"/>
          </a:p>
        </p:txBody>
      </p:sp>
      <p:sp>
        <p:nvSpPr>
          <p:cNvPr id="6" name="Shape 101">
            <a:extLst>
              <a:ext uri="{FF2B5EF4-FFF2-40B4-BE49-F238E27FC236}">
                <a16:creationId xmlns:a16="http://schemas.microsoft.com/office/drawing/2014/main" id="{6EBEC9AC-14EC-DE84-1D94-39256F79B97F}"/>
              </a:ext>
            </a:extLst>
          </p:cNvPr>
          <p:cNvSpPr txBox="1"/>
          <p:nvPr/>
        </p:nvSpPr>
        <p:spPr>
          <a:xfrm>
            <a:off x="2130066" y="233482"/>
            <a:ext cx="7013225" cy="476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all" spc="0" normalizeH="0" baseline="0" noProof="0" dirty="0">
                <a:ln>
                  <a:noFill/>
                </a:ln>
                <a:solidFill>
                  <a:srgbClr val="F9DA14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multi-modal data of human health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E761B1-5068-1446-497F-0FA4DB62BF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559" y="3298322"/>
            <a:ext cx="367806" cy="7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21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8C1601E-9229-ED35-2CE5-7AD9F47858F5}"/>
              </a:ext>
            </a:extLst>
          </p:cNvPr>
          <p:cNvSpPr/>
          <p:nvPr/>
        </p:nvSpPr>
        <p:spPr>
          <a:xfrm>
            <a:off x="5864087" y="2842592"/>
            <a:ext cx="2405269" cy="8448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5E100F-1679-8933-5661-FBEA772B80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8E08959E-5819-084A-870B-C055F67C3B2F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B66E0B-DF2E-7571-6170-1F0D93152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37" y="1456772"/>
            <a:ext cx="7831389" cy="4753198"/>
          </a:xfrm>
          <a:prstGeom prst="rect">
            <a:avLst/>
          </a:prstGeom>
        </p:spPr>
      </p:pic>
      <p:sp>
        <p:nvSpPr>
          <p:cNvPr id="4" name="Shape 101">
            <a:extLst>
              <a:ext uri="{FF2B5EF4-FFF2-40B4-BE49-F238E27FC236}">
                <a16:creationId xmlns:a16="http://schemas.microsoft.com/office/drawing/2014/main" id="{4E6B37CC-CCE8-5A8C-E32C-E3F8BE1DA108}"/>
              </a:ext>
            </a:extLst>
          </p:cNvPr>
          <p:cNvSpPr txBox="1"/>
          <p:nvPr/>
        </p:nvSpPr>
        <p:spPr>
          <a:xfrm>
            <a:off x="1819175" y="221566"/>
            <a:ext cx="7324826" cy="476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all" spc="0" normalizeH="0" baseline="0" noProof="0" dirty="0">
                <a:ln>
                  <a:noFill/>
                </a:ln>
                <a:solidFill>
                  <a:srgbClr val="F9DA14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UC Irvine’s institute for precision Health</a:t>
            </a:r>
          </a:p>
        </p:txBody>
      </p:sp>
    </p:spTree>
    <p:extLst>
      <p:ext uri="{BB962C8B-B14F-4D97-AF65-F5344CB8AC3E}">
        <p14:creationId xmlns:p14="http://schemas.microsoft.com/office/powerpoint/2010/main" val="2379633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149D4-D325-ECCB-1B6E-220E57B205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03B2876-3866-3A9F-D948-77698EDE6A6C}"/>
              </a:ext>
            </a:extLst>
          </p:cNvPr>
          <p:cNvSpPr/>
          <p:nvPr/>
        </p:nvSpPr>
        <p:spPr>
          <a:xfrm>
            <a:off x="1504434" y="1130479"/>
            <a:ext cx="5943699" cy="47625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/>
              <a:t>Data Operating System and Ecosystem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5E492FD9-58B5-F39C-1BE0-9A5AED5B9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2" y="2083624"/>
            <a:ext cx="8955157" cy="421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47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CI 2015 Powerpoint Colo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C4674EFA40CD478993C2CAAB180F74" ma:contentTypeVersion="13" ma:contentTypeDescription="Create a new document." ma:contentTypeScope="" ma:versionID="472d68c38a1fd8ec5c2fd6a99693bdb7">
  <xsd:schema xmlns:xsd="http://www.w3.org/2001/XMLSchema" xmlns:xs="http://www.w3.org/2001/XMLSchema" xmlns:p="http://schemas.microsoft.com/office/2006/metadata/properties" xmlns:ns3="869671bc-5d32-4a6b-bd5f-5b95f925b78a" xmlns:ns4="47cdd91d-f6fc-4bdc-83a7-3bb42144e56a" targetNamespace="http://schemas.microsoft.com/office/2006/metadata/properties" ma:root="true" ma:fieldsID="6016990bedc9e04eddb139834dd23150" ns3:_="" ns4:_="">
    <xsd:import namespace="869671bc-5d32-4a6b-bd5f-5b95f925b78a"/>
    <xsd:import namespace="47cdd91d-f6fc-4bdc-83a7-3bb42144e56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9671bc-5d32-4a6b-bd5f-5b95f925b7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cdd91d-f6fc-4bdc-83a7-3bb42144e5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24C2ED-588D-4DBB-A195-0603CC332E29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869671bc-5d32-4a6b-bd5f-5b95f925b78a"/>
    <ds:schemaRef ds:uri="http://purl.org/dc/dcmitype/"/>
    <ds:schemaRef ds:uri="47cdd91d-f6fc-4bdc-83a7-3bb42144e56a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611E2BE-42FD-4B34-8B7E-F8D3F58AD2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799DC1-3B20-4407-98D1-D3DD0CE9C0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9671bc-5d32-4a6b-bd5f-5b95f925b78a"/>
    <ds:schemaRef ds:uri="47cdd91d-f6fc-4bdc-83a7-3bb42144e5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75302</TotalTime>
  <Words>329</Words>
  <Application>Microsoft Office PowerPoint</Application>
  <PresentationFormat>On-screen Show (4:3)</PresentationFormat>
  <Paragraphs>84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Algerian</vt:lpstr>
      <vt:lpstr>Aparajita</vt:lpstr>
      <vt:lpstr>-apple-system</vt:lpstr>
      <vt:lpstr>Arial</vt:lpstr>
      <vt:lpstr>Bangla Sangam MN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Andriola</dc:creator>
  <cp:lastModifiedBy>Thomas Andriola</cp:lastModifiedBy>
  <cp:revision>328</cp:revision>
  <cp:lastPrinted>2021-11-30T15:41:30Z</cp:lastPrinted>
  <dcterms:created xsi:type="dcterms:W3CDTF">2020-01-08T04:24:24Z</dcterms:created>
  <dcterms:modified xsi:type="dcterms:W3CDTF">2022-09-30T17:10:38Z</dcterms:modified>
</cp:coreProperties>
</file>