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360" r:id="rId2"/>
    <p:sldId id="539" r:id="rId3"/>
    <p:sldId id="301" r:id="rId4"/>
    <p:sldId id="305" r:id="rId5"/>
    <p:sldId id="308" r:id="rId6"/>
    <p:sldId id="311" r:id="rId7"/>
    <p:sldId id="302" r:id="rId8"/>
    <p:sldId id="306" r:id="rId9"/>
    <p:sldId id="313" r:id="rId10"/>
    <p:sldId id="312" r:id="rId11"/>
    <p:sldId id="314" r:id="rId12"/>
    <p:sldId id="353" r:id="rId13"/>
    <p:sldId id="541" r:id="rId14"/>
    <p:sldId id="335" r:id="rId15"/>
    <p:sldId id="354" r:id="rId16"/>
    <p:sldId id="357" r:id="rId17"/>
    <p:sldId id="355" r:id="rId18"/>
    <p:sldId id="316" r:id="rId19"/>
    <p:sldId id="315" r:id="rId20"/>
    <p:sldId id="317" r:id="rId21"/>
    <p:sldId id="318" r:id="rId22"/>
    <p:sldId id="320" r:id="rId23"/>
    <p:sldId id="330" r:id="rId24"/>
    <p:sldId id="348" r:id="rId25"/>
    <p:sldId id="333" r:id="rId26"/>
    <p:sldId id="325" r:id="rId27"/>
    <p:sldId id="542" r:id="rId28"/>
    <p:sldId id="334" r:id="rId29"/>
    <p:sldId id="356" r:id="rId30"/>
    <p:sldId id="358" r:id="rId31"/>
    <p:sldId id="336" r:id="rId32"/>
    <p:sldId id="337" r:id="rId33"/>
    <p:sldId id="338" r:id="rId34"/>
    <p:sldId id="339" r:id="rId35"/>
    <p:sldId id="340" r:id="rId36"/>
    <p:sldId id="341" r:id="rId37"/>
    <p:sldId id="342" r:id="rId38"/>
    <p:sldId id="343" r:id="rId39"/>
    <p:sldId id="344"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1DD"/>
    <a:srgbClr val="6FC1E7"/>
    <a:srgbClr val="CBAF60"/>
    <a:srgbClr val="988246"/>
    <a:srgbClr val="BE9B39"/>
    <a:srgbClr val="60B1D6"/>
    <a:srgbClr val="B2DE82"/>
    <a:srgbClr val="93D3F2"/>
    <a:srgbClr val="4A4A4A"/>
    <a:srgbClr val="FAFA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9216" autoAdjust="0"/>
  </p:normalViewPr>
  <p:slideViewPr>
    <p:cSldViewPr snapToGrid="0" snapToObjects="1">
      <p:cViewPr varScale="1">
        <p:scale>
          <a:sx n="52" d="100"/>
          <a:sy n="52" d="100"/>
        </p:scale>
        <p:origin x="64" y="6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73" d="100"/>
          <a:sy n="73"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gif"/><Relationship Id="rId4"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gif"/><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35ACC164-FE9E-4E9E-A76C-667970AA8046}" type="doc">
      <dgm:prSet loTypeId="urn:microsoft.com/office/officeart/2005/8/layout/chevron1" loCatId="process" qsTypeId="urn:microsoft.com/office/officeart/2005/8/quickstyle/simple1" qsCatId="simple" csTypeId="urn:microsoft.com/office/officeart/2005/8/colors/accent1_1" csCatId="accent1" phldr="1"/>
      <dgm:spPr/>
      <dgm:t>
        <a:bodyPr/>
        <a:lstStyle/>
        <a:p>
          <a:endParaRPr lang="en-US"/>
        </a:p>
      </dgm:t>
    </dgm:pt>
    <dgm:pt modelId="{737E0E7E-B2B9-47A8-81C0-5BBABB01668C}">
      <dgm:prSet phldrT="[Text]"/>
      <dgm:spPr>
        <a:solidFill>
          <a:srgbClr val="2B6FC9"/>
        </a:solidFill>
        <a:ln>
          <a:solidFill>
            <a:srgbClr val="2B6FC9"/>
          </a:solidFill>
        </a:ln>
      </dgm:spPr>
      <dgm:t>
        <a:bodyPr/>
        <a:lstStyle/>
        <a:p>
          <a:r>
            <a:rPr lang="en-US" dirty="0">
              <a:solidFill>
                <a:schemeClr val="bg1"/>
              </a:solidFill>
              <a:latin typeface="Arial" panose="020B0604020202020204" pitchFamily="34" charset="0"/>
              <a:cs typeface="Arial" panose="020B0604020202020204" pitchFamily="34" charset="0"/>
            </a:rPr>
            <a:t>May 25, 2018</a:t>
          </a:r>
        </a:p>
      </dgm:t>
    </dgm:pt>
    <dgm:pt modelId="{A86C2EBB-0F8F-485A-A7BB-C18C2A711C97}" type="parTrans" cxnId="{172DE53A-6F8D-4C37-95D5-856918BA81F8}">
      <dgm:prSet/>
      <dgm:spPr/>
      <dgm:t>
        <a:bodyPr/>
        <a:lstStyle/>
        <a:p>
          <a:endParaRPr lang="en-US"/>
        </a:p>
      </dgm:t>
    </dgm:pt>
    <dgm:pt modelId="{A2A0A3F2-8BAC-437F-B083-0FB3E6143055}" type="sibTrans" cxnId="{172DE53A-6F8D-4C37-95D5-856918BA81F8}">
      <dgm:prSet/>
      <dgm:spPr/>
      <dgm:t>
        <a:bodyPr/>
        <a:lstStyle/>
        <a:p>
          <a:endParaRPr lang="en-US"/>
        </a:p>
      </dgm:t>
    </dgm:pt>
    <dgm:pt modelId="{57B85362-93BC-4BA6-B1C0-0BF754039751}">
      <dgm:prSet phldrT="[Text]"/>
      <dgm:spPr>
        <a:solidFill>
          <a:srgbClr val="2BB6C9"/>
        </a:solidFill>
        <a:ln>
          <a:solidFill>
            <a:srgbClr val="2BB6C9"/>
          </a:solidFill>
        </a:ln>
      </dgm:spPr>
      <dgm:t>
        <a:bodyPr/>
        <a:lstStyle/>
        <a:p>
          <a:r>
            <a:rPr lang="en-US" dirty="0">
              <a:solidFill>
                <a:schemeClr val="bg1"/>
              </a:solidFill>
              <a:latin typeface="Arial" panose="020B0604020202020204" pitchFamily="34" charset="0"/>
              <a:cs typeface="Arial" panose="020B0604020202020204" pitchFamily="34" charset="0"/>
            </a:rPr>
            <a:t>Jan 1, 2020</a:t>
          </a:r>
        </a:p>
      </dgm:t>
    </dgm:pt>
    <dgm:pt modelId="{EB771D26-95B9-4D19-8F7B-00D5C692CBDA}" type="parTrans" cxnId="{F6C355AA-71BF-46DD-B10D-3582C5BBE9DA}">
      <dgm:prSet/>
      <dgm:spPr/>
      <dgm:t>
        <a:bodyPr/>
        <a:lstStyle/>
        <a:p>
          <a:endParaRPr lang="en-US"/>
        </a:p>
      </dgm:t>
    </dgm:pt>
    <dgm:pt modelId="{872EA495-0754-4777-9535-114189E5DC17}" type="sibTrans" cxnId="{F6C355AA-71BF-46DD-B10D-3582C5BBE9DA}">
      <dgm:prSet/>
      <dgm:spPr/>
      <dgm:t>
        <a:bodyPr/>
        <a:lstStyle/>
        <a:p>
          <a:endParaRPr lang="en-US"/>
        </a:p>
      </dgm:t>
    </dgm:pt>
    <dgm:pt modelId="{0967E905-C4EA-48FE-809E-D57058ACF29A}">
      <dgm:prSet phldrT="[Text]"/>
      <dgm:spPr>
        <a:solidFill>
          <a:srgbClr val="2BB6C9"/>
        </a:solidFill>
        <a:ln>
          <a:solidFill>
            <a:srgbClr val="2BB6C9"/>
          </a:solidFill>
        </a:ln>
      </dgm:spPr>
      <dgm:t>
        <a:bodyPr/>
        <a:lstStyle/>
        <a:p>
          <a:r>
            <a:rPr lang="en-US" dirty="0">
              <a:solidFill>
                <a:schemeClr val="bg1"/>
              </a:solidFill>
              <a:latin typeface="Arial" panose="020B0604020202020204" pitchFamily="34" charset="0"/>
              <a:cs typeface="Arial" panose="020B0604020202020204" pitchFamily="34" charset="0"/>
            </a:rPr>
            <a:t>July 1, 2020</a:t>
          </a:r>
        </a:p>
      </dgm:t>
    </dgm:pt>
    <dgm:pt modelId="{37FA5926-0F4C-408E-876E-F0C0BA0286A4}" type="parTrans" cxnId="{BE75AB19-52C9-479E-876E-C71CD7C15E9B}">
      <dgm:prSet/>
      <dgm:spPr/>
      <dgm:t>
        <a:bodyPr/>
        <a:lstStyle/>
        <a:p>
          <a:endParaRPr lang="en-US"/>
        </a:p>
      </dgm:t>
    </dgm:pt>
    <dgm:pt modelId="{8A46F400-4639-409E-ABE5-26C9CC513B0B}" type="sibTrans" cxnId="{BE75AB19-52C9-479E-876E-C71CD7C15E9B}">
      <dgm:prSet/>
      <dgm:spPr/>
      <dgm:t>
        <a:bodyPr/>
        <a:lstStyle/>
        <a:p>
          <a:endParaRPr lang="en-US"/>
        </a:p>
      </dgm:t>
    </dgm:pt>
    <dgm:pt modelId="{09187905-4508-4167-8CFA-6B8914ABC20D}">
      <dgm:prSet phldrT="[Text]"/>
      <dgm:spPr>
        <a:solidFill>
          <a:srgbClr val="33CC99"/>
        </a:solidFill>
        <a:ln>
          <a:solidFill>
            <a:srgbClr val="33CC99"/>
          </a:solidFill>
        </a:ln>
      </dgm:spPr>
      <dgm:t>
        <a:bodyPr/>
        <a:lstStyle/>
        <a:p>
          <a:r>
            <a:rPr lang="en-US" dirty="0">
              <a:solidFill>
                <a:schemeClr val="bg1"/>
              </a:solidFill>
              <a:latin typeface="Arial" panose="020B0604020202020204" pitchFamily="34" charset="0"/>
              <a:cs typeface="Arial" panose="020B0604020202020204" pitchFamily="34" charset="0"/>
            </a:rPr>
            <a:t>Nov 3, 2020</a:t>
          </a:r>
        </a:p>
      </dgm:t>
    </dgm:pt>
    <dgm:pt modelId="{84E92A8D-93BE-4469-B431-063EDF264016}" type="parTrans" cxnId="{DB08B4B6-7C4A-436C-B66C-C0687BE6C802}">
      <dgm:prSet/>
      <dgm:spPr/>
      <dgm:t>
        <a:bodyPr/>
        <a:lstStyle/>
        <a:p>
          <a:endParaRPr lang="en-US"/>
        </a:p>
      </dgm:t>
    </dgm:pt>
    <dgm:pt modelId="{B19E635C-AE87-4B8F-B4B1-3A657844AAA2}" type="sibTrans" cxnId="{DB08B4B6-7C4A-436C-B66C-C0687BE6C802}">
      <dgm:prSet/>
      <dgm:spPr/>
      <dgm:t>
        <a:bodyPr/>
        <a:lstStyle/>
        <a:p>
          <a:endParaRPr lang="en-US"/>
        </a:p>
      </dgm:t>
    </dgm:pt>
    <dgm:pt modelId="{DCA01858-2146-4CBB-81B1-2FA972E9A1DD}">
      <dgm:prSet phldrT="[Text]"/>
      <dgm:spPr>
        <a:solidFill>
          <a:srgbClr val="2BB6C9"/>
        </a:solidFill>
        <a:ln>
          <a:solidFill>
            <a:srgbClr val="2BB6C9"/>
          </a:solidFill>
        </a:ln>
      </dgm:spPr>
      <dgm:t>
        <a:bodyPr/>
        <a:lstStyle/>
        <a:p>
          <a:r>
            <a:rPr lang="en-US" dirty="0">
              <a:solidFill>
                <a:schemeClr val="bg1"/>
              </a:solidFill>
              <a:latin typeface="Arial" panose="020B0604020202020204" pitchFamily="34" charset="0"/>
              <a:cs typeface="Arial" panose="020B0604020202020204" pitchFamily="34" charset="0"/>
            </a:rPr>
            <a:t>Jun 28, 2018</a:t>
          </a:r>
        </a:p>
      </dgm:t>
    </dgm:pt>
    <dgm:pt modelId="{118F33ED-3FA8-4632-B4F0-119C9E2E3205}" type="parTrans" cxnId="{D334C26C-23DA-4B38-9C3E-3897AB2A6568}">
      <dgm:prSet/>
      <dgm:spPr/>
      <dgm:t>
        <a:bodyPr/>
        <a:lstStyle/>
        <a:p>
          <a:endParaRPr lang="en-US"/>
        </a:p>
      </dgm:t>
    </dgm:pt>
    <dgm:pt modelId="{0407482D-123B-4AEE-AAB5-6F3326996C18}" type="sibTrans" cxnId="{D334C26C-23DA-4B38-9C3E-3897AB2A6568}">
      <dgm:prSet/>
      <dgm:spPr/>
      <dgm:t>
        <a:bodyPr/>
        <a:lstStyle/>
        <a:p>
          <a:endParaRPr lang="en-US"/>
        </a:p>
      </dgm:t>
    </dgm:pt>
    <dgm:pt modelId="{CC24C8F9-7752-4E37-AE8B-9ABDA446B79F}">
      <dgm:prSet phldrT="[Text]"/>
      <dgm:spPr>
        <a:solidFill>
          <a:srgbClr val="66CC33"/>
        </a:solidFill>
        <a:ln>
          <a:solidFill>
            <a:srgbClr val="66CC33"/>
          </a:solidFill>
        </a:ln>
      </dgm:spPr>
      <dgm:t>
        <a:bodyPr/>
        <a:lstStyle/>
        <a:p>
          <a:r>
            <a:rPr lang="en-US" dirty="0">
              <a:solidFill>
                <a:schemeClr val="bg1"/>
              </a:solidFill>
              <a:latin typeface="Arial" panose="020B0604020202020204" pitchFamily="34" charset="0"/>
              <a:cs typeface="Arial" panose="020B0604020202020204" pitchFamily="34" charset="0"/>
            </a:rPr>
            <a:t>Mar 2, 2021</a:t>
          </a:r>
        </a:p>
      </dgm:t>
    </dgm:pt>
    <dgm:pt modelId="{8A541623-6812-4F0B-B86D-21C23C50A806}" type="parTrans" cxnId="{BFCAD160-37A4-47B8-9856-7F084E40BD9A}">
      <dgm:prSet/>
      <dgm:spPr/>
      <dgm:t>
        <a:bodyPr/>
        <a:lstStyle/>
        <a:p>
          <a:endParaRPr lang="en-US"/>
        </a:p>
      </dgm:t>
    </dgm:pt>
    <dgm:pt modelId="{8A75E016-1C7B-4030-B974-61545E6C881F}" type="sibTrans" cxnId="{BFCAD160-37A4-47B8-9856-7F084E40BD9A}">
      <dgm:prSet/>
      <dgm:spPr/>
      <dgm:t>
        <a:bodyPr/>
        <a:lstStyle/>
        <a:p>
          <a:endParaRPr lang="en-US"/>
        </a:p>
      </dgm:t>
    </dgm:pt>
    <dgm:pt modelId="{0B7DD718-F060-4A53-A870-751DC04F3CAD}">
      <dgm:prSet phldrT="[Text]"/>
      <dgm:spPr>
        <a:solidFill>
          <a:srgbClr val="FFCC33"/>
        </a:solidFill>
        <a:ln>
          <a:solidFill>
            <a:srgbClr val="FFCC33"/>
          </a:solidFill>
        </a:ln>
      </dgm:spPr>
      <dgm:t>
        <a:bodyPr/>
        <a:lstStyle/>
        <a:p>
          <a:r>
            <a:rPr lang="en-US" dirty="0">
              <a:solidFill>
                <a:schemeClr val="bg1"/>
              </a:solidFill>
              <a:latin typeface="Arial" panose="020B0604020202020204" pitchFamily="34" charset="0"/>
              <a:cs typeface="Arial" panose="020B0604020202020204" pitchFamily="34" charset="0"/>
            </a:rPr>
            <a:t>Jul 7, 2021</a:t>
          </a:r>
        </a:p>
      </dgm:t>
    </dgm:pt>
    <dgm:pt modelId="{FB9580BD-0811-4B38-9582-97B5BC707220}" type="parTrans" cxnId="{A6E55E5D-C90A-40E4-A237-7F55CEEE2B0F}">
      <dgm:prSet/>
      <dgm:spPr/>
      <dgm:t>
        <a:bodyPr/>
        <a:lstStyle/>
        <a:p>
          <a:endParaRPr lang="en-US"/>
        </a:p>
      </dgm:t>
    </dgm:pt>
    <dgm:pt modelId="{DCA7ED33-F66F-4F3F-BE9C-30AF96FA1F66}" type="sibTrans" cxnId="{A6E55E5D-C90A-40E4-A237-7F55CEEE2B0F}">
      <dgm:prSet/>
      <dgm:spPr/>
      <dgm:t>
        <a:bodyPr/>
        <a:lstStyle/>
        <a:p>
          <a:endParaRPr lang="en-US"/>
        </a:p>
      </dgm:t>
    </dgm:pt>
    <dgm:pt modelId="{549D5E6C-A738-4FB0-8B7C-45A564241B35}">
      <dgm:prSet phldrT="[Text]"/>
      <dgm:spPr>
        <a:solidFill>
          <a:srgbClr val="EE3637"/>
        </a:solidFill>
        <a:ln>
          <a:solidFill>
            <a:srgbClr val="EE3637"/>
          </a:solidFill>
        </a:ln>
      </dgm:spPr>
      <dgm:t>
        <a:bodyPr/>
        <a:lstStyle/>
        <a:p>
          <a:r>
            <a:rPr lang="en-US" dirty="0">
              <a:solidFill>
                <a:schemeClr val="bg1"/>
              </a:solidFill>
              <a:latin typeface="Arial" panose="020B0604020202020204" pitchFamily="34" charset="0"/>
              <a:cs typeface="Arial" panose="020B0604020202020204" pitchFamily="34" charset="0"/>
            </a:rPr>
            <a:t>Mar 24, 2022</a:t>
          </a:r>
        </a:p>
      </dgm:t>
    </dgm:pt>
    <dgm:pt modelId="{7D0C5B74-AF94-4C63-B4D9-DC470CAF4CDC}" type="parTrans" cxnId="{D2AF2BDE-7F92-4951-AA8B-34ADDC6B95D2}">
      <dgm:prSet/>
      <dgm:spPr/>
      <dgm:t>
        <a:bodyPr/>
        <a:lstStyle/>
        <a:p>
          <a:endParaRPr lang="en-US"/>
        </a:p>
      </dgm:t>
    </dgm:pt>
    <dgm:pt modelId="{975B03C9-54A9-485B-9B13-04EF13A66327}" type="sibTrans" cxnId="{D2AF2BDE-7F92-4951-AA8B-34ADDC6B95D2}">
      <dgm:prSet/>
      <dgm:spPr/>
      <dgm:t>
        <a:bodyPr/>
        <a:lstStyle/>
        <a:p>
          <a:endParaRPr lang="en-US"/>
        </a:p>
      </dgm:t>
    </dgm:pt>
    <dgm:pt modelId="{4E42D300-AD8E-44C6-BC9F-B094E0973B12}">
      <dgm:prSet phldrT="[Text]"/>
      <dgm:spPr>
        <a:ln>
          <a:solidFill>
            <a:schemeClr val="tx1"/>
          </a:solidFill>
        </a:ln>
      </dgm:spPr>
      <dgm:t>
        <a:bodyPr/>
        <a:lstStyle/>
        <a:p>
          <a:r>
            <a:rPr lang="en-US" dirty="0">
              <a:latin typeface="Arial" panose="020B0604020202020204" pitchFamily="34" charset="0"/>
              <a:cs typeface="Arial" panose="020B0604020202020204" pitchFamily="34" charset="0"/>
            </a:rPr>
            <a:t>Jan 1, 2023</a:t>
          </a:r>
        </a:p>
      </dgm:t>
    </dgm:pt>
    <dgm:pt modelId="{499B7D36-BE2B-494F-8EFA-47436EE1FE3C}" type="parTrans" cxnId="{FF3B0E41-F435-40BD-8880-2D8356387274}">
      <dgm:prSet/>
      <dgm:spPr/>
      <dgm:t>
        <a:bodyPr/>
        <a:lstStyle/>
        <a:p>
          <a:endParaRPr lang="en-US"/>
        </a:p>
      </dgm:t>
    </dgm:pt>
    <dgm:pt modelId="{1343427D-345F-4DE5-A111-485868FEFB40}" type="sibTrans" cxnId="{FF3B0E41-F435-40BD-8880-2D8356387274}">
      <dgm:prSet/>
      <dgm:spPr/>
      <dgm:t>
        <a:bodyPr/>
        <a:lstStyle/>
        <a:p>
          <a:endParaRPr lang="en-US"/>
        </a:p>
      </dgm:t>
    </dgm:pt>
    <dgm:pt modelId="{FF7C6FD5-EECE-42BF-BAE6-DFEFE9CA9C95}">
      <dgm:prSet phldrT="[Text]"/>
      <dgm:spPr>
        <a:ln>
          <a:solidFill>
            <a:schemeClr val="tx1"/>
          </a:solidFill>
        </a:ln>
      </dgm:spPr>
      <dgm:t>
        <a:bodyPr/>
        <a:lstStyle/>
        <a:p>
          <a:r>
            <a:rPr lang="en-US" dirty="0">
              <a:latin typeface="Arial" panose="020B0604020202020204" pitchFamily="34" charset="0"/>
              <a:cs typeface="Arial" panose="020B0604020202020204" pitchFamily="34" charset="0"/>
            </a:rPr>
            <a:t>Jul 1, 2023</a:t>
          </a:r>
        </a:p>
      </dgm:t>
    </dgm:pt>
    <dgm:pt modelId="{C8E30A2E-1E0B-4A75-B123-88B4D8859A6C}" type="parTrans" cxnId="{44EC525F-87CD-4F8F-A8D6-14F33456AF27}">
      <dgm:prSet/>
      <dgm:spPr/>
      <dgm:t>
        <a:bodyPr/>
        <a:lstStyle/>
        <a:p>
          <a:endParaRPr lang="en-US"/>
        </a:p>
      </dgm:t>
    </dgm:pt>
    <dgm:pt modelId="{C7426E93-99B6-4128-8784-37D49170D98A}" type="sibTrans" cxnId="{44EC525F-87CD-4F8F-A8D6-14F33456AF27}">
      <dgm:prSet/>
      <dgm:spPr/>
      <dgm:t>
        <a:bodyPr/>
        <a:lstStyle/>
        <a:p>
          <a:endParaRPr lang="en-US"/>
        </a:p>
      </dgm:t>
    </dgm:pt>
    <dgm:pt modelId="{BCCE5C8F-27FF-4AD2-9130-43A181625917}">
      <dgm:prSet phldrT="[Text]"/>
      <dgm:spPr>
        <a:solidFill>
          <a:srgbClr val="EE3637"/>
        </a:solidFill>
        <a:ln>
          <a:solidFill>
            <a:srgbClr val="EE3637"/>
          </a:solidFill>
        </a:ln>
      </dgm:spPr>
      <dgm:t>
        <a:bodyPr/>
        <a:lstStyle/>
        <a:p>
          <a:r>
            <a:rPr lang="en-US" dirty="0">
              <a:solidFill>
                <a:schemeClr val="bg1"/>
              </a:solidFill>
              <a:latin typeface="Arial" panose="020B0604020202020204" pitchFamily="34" charset="0"/>
              <a:cs typeface="Arial" panose="020B0604020202020204" pitchFamily="34" charset="0"/>
            </a:rPr>
            <a:t>Dec 31, 2023</a:t>
          </a:r>
        </a:p>
      </dgm:t>
    </dgm:pt>
    <dgm:pt modelId="{3E361A36-06E8-4EE5-9C0D-DBBD32C2334F}" type="parTrans" cxnId="{C2294C12-7261-44BB-A8D6-7C0ED72DB3CC}">
      <dgm:prSet/>
      <dgm:spPr/>
      <dgm:t>
        <a:bodyPr/>
        <a:lstStyle/>
        <a:p>
          <a:endParaRPr lang="en-US"/>
        </a:p>
      </dgm:t>
    </dgm:pt>
    <dgm:pt modelId="{7C2B149B-9993-4EAF-9F3D-681BBBCADEE2}" type="sibTrans" cxnId="{C2294C12-7261-44BB-A8D6-7C0ED72DB3CC}">
      <dgm:prSet/>
      <dgm:spPr/>
      <dgm:t>
        <a:bodyPr/>
        <a:lstStyle/>
        <a:p>
          <a:endParaRPr lang="en-US"/>
        </a:p>
      </dgm:t>
    </dgm:pt>
    <dgm:pt modelId="{4E0FF751-3656-4D40-8D1F-B2A03224CE07}">
      <dgm:prSet phldrT="[Text]"/>
      <dgm:spPr>
        <a:solidFill>
          <a:schemeClr val="accent4"/>
        </a:solidFill>
        <a:ln>
          <a:solidFill>
            <a:schemeClr val="accent4"/>
          </a:solidFill>
        </a:ln>
      </dgm:spPr>
      <dgm:t>
        <a:bodyPr/>
        <a:lstStyle/>
        <a:p>
          <a:r>
            <a:rPr lang="en-US" dirty="0">
              <a:solidFill>
                <a:schemeClr val="bg1"/>
              </a:solidFill>
              <a:latin typeface="Arial" panose="020B0604020202020204" pitchFamily="34" charset="0"/>
              <a:cs typeface="Arial" panose="020B0604020202020204" pitchFamily="34" charset="0"/>
            </a:rPr>
            <a:t>May 10, 2022</a:t>
          </a:r>
        </a:p>
      </dgm:t>
    </dgm:pt>
    <dgm:pt modelId="{B1281EE1-1EA1-44A3-B5A6-D8D5CEFBE5D3}" type="parTrans" cxnId="{50B8B72E-06A8-40FB-ACFA-423B29534DBD}">
      <dgm:prSet/>
      <dgm:spPr/>
      <dgm:t>
        <a:bodyPr/>
        <a:lstStyle/>
        <a:p>
          <a:endParaRPr lang="en-US"/>
        </a:p>
      </dgm:t>
    </dgm:pt>
    <dgm:pt modelId="{5A647C52-4EA6-4C9D-A022-2F7FCF4AF2B9}" type="sibTrans" cxnId="{50B8B72E-06A8-40FB-ACFA-423B29534DBD}">
      <dgm:prSet/>
      <dgm:spPr/>
      <dgm:t>
        <a:bodyPr/>
        <a:lstStyle/>
        <a:p>
          <a:endParaRPr lang="en-US"/>
        </a:p>
      </dgm:t>
    </dgm:pt>
    <dgm:pt modelId="{C5CB4935-32D7-4C45-B2E0-B658A90957F2}" type="pres">
      <dgm:prSet presAssocID="{35ACC164-FE9E-4E9E-A76C-667970AA8046}" presName="Name0" presStyleCnt="0">
        <dgm:presLayoutVars>
          <dgm:dir/>
          <dgm:animLvl val="lvl"/>
          <dgm:resizeHandles val="exact"/>
        </dgm:presLayoutVars>
      </dgm:prSet>
      <dgm:spPr/>
    </dgm:pt>
    <dgm:pt modelId="{DCB89406-3716-4D66-9716-2E65166C3C9F}" type="pres">
      <dgm:prSet presAssocID="{737E0E7E-B2B9-47A8-81C0-5BBABB01668C}" presName="parTxOnly" presStyleLbl="node1" presStyleIdx="0" presStyleCnt="12" custLinFactNeighborY="4816">
        <dgm:presLayoutVars>
          <dgm:chMax val="0"/>
          <dgm:chPref val="0"/>
          <dgm:bulletEnabled val="1"/>
        </dgm:presLayoutVars>
      </dgm:prSet>
      <dgm:spPr/>
    </dgm:pt>
    <dgm:pt modelId="{FDEDE223-4D6E-425E-B312-CBAE582FCCFB}" type="pres">
      <dgm:prSet presAssocID="{A2A0A3F2-8BAC-437F-B083-0FB3E6143055}" presName="parTxOnlySpace" presStyleCnt="0"/>
      <dgm:spPr/>
    </dgm:pt>
    <dgm:pt modelId="{5D24ABBF-9223-4F6A-B606-11E8683B1ABC}" type="pres">
      <dgm:prSet presAssocID="{DCA01858-2146-4CBB-81B1-2FA972E9A1DD}" presName="parTxOnly" presStyleLbl="node1" presStyleIdx="1" presStyleCnt="12">
        <dgm:presLayoutVars>
          <dgm:chMax val="0"/>
          <dgm:chPref val="0"/>
          <dgm:bulletEnabled val="1"/>
        </dgm:presLayoutVars>
      </dgm:prSet>
      <dgm:spPr/>
    </dgm:pt>
    <dgm:pt modelId="{0BFAAC3D-7BD5-4589-970A-B87F9EC25B17}" type="pres">
      <dgm:prSet presAssocID="{0407482D-123B-4AEE-AAB5-6F3326996C18}" presName="parTxOnlySpace" presStyleCnt="0"/>
      <dgm:spPr/>
    </dgm:pt>
    <dgm:pt modelId="{E4CFCBEA-AFAF-4BD5-8162-89353037133A}" type="pres">
      <dgm:prSet presAssocID="{57B85362-93BC-4BA6-B1C0-0BF754039751}" presName="parTxOnly" presStyleLbl="node1" presStyleIdx="2" presStyleCnt="12">
        <dgm:presLayoutVars>
          <dgm:chMax val="0"/>
          <dgm:chPref val="0"/>
          <dgm:bulletEnabled val="1"/>
        </dgm:presLayoutVars>
      </dgm:prSet>
      <dgm:spPr/>
    </dgm:pt>
    <dgm:pt modelId="{161F3289-7975-44DC-82EE-248EF5DCE22D}" type="pres">
      <dgm:prSet presAssocID="{872EA495-0754-4777-9535-114189E5DC17}" presName="parTxOnlySpace" presStyleCnt="0"/>
      <dgm:spPr/>
    </dgm:pt>
    <dgm:pt modelId="{9AA4D3BB-905F-4E2C-B72D-0DA73353B0A1}" type="pres">
      <dgm:prSet presAssocID="{0967E905-C4EA-48FE-809E-D57058ACF29A}" presName="parTxOnly" presStyleLbl="node1" presStyleIdx="3" presStyleCnt="12">
        <dgm:presLayoutVars>
          <dgm:chMax val="0"/>
          <dgm:chPref val="0"/>
          <dgm:bulletEnabled val="1"/>
        </dgm:presLayoutVars>
      </dgm:prSet>
      <dgm:spPr/>
    </dgm:pt>
    <dgm:pt modelId="{D281BDC9-7807-4623-8190-7D48B331FAB6}" type="pres">
      <dgm:prSet presAssocID="{8A46F400-4639-409E-ABE5-26C9CC513B0B}" presName="parTxOnlySpace" presStyleCnt="0"/>
      <dgm:spPr/>
    </dgm:pt>
    <dgm:pt modelId="{44591EF3-1A35-4CFC-9327-7895941861FC}" type="pres">
      <dgm:prSet presAssocID="{09187905-4508-4167-8CFA-6B8914ABC20D}" presName="parTxOnly" presStyleLbl="node1" presStyleIdx="4" presStyleCnt="12" custLinFactNeighborX="0" custLinFactNeighborY="2232">
        <dgm:presLayoutVars>
          <dgm:chMax val="0"/>
          <dgm:chPref val="0"/>
          <dgm:bulletEnabled val="1"/>
        </dgm:presLayoutVars>
      </dgm:prSet>
      <dgm:spPr/>
    </dgm:pt>
    <dgm:pt modelId="{33B144F9-B6C6-4A1C-AA28-9466BBF191E6}" type="pres">
      <dgm:prSet presAssocID="{B19E635C-AE87-4B8F-B4B1-3A657844AAA2}" presName="parTxOnlySpace" presStyleCnt="0"/>
      <dgm:spPr/>
    </dgm:pt>
    <dgm:pt modelId="{34A29075-4F9B-4F15-8F49-A86767E5AF6C}" type="pres">
      <dgm:prSet presAssocID="{CC24C8F9-7752-4E37-AE8B-9ABDA446B79F}" presName="parTxOnly" presStyleLbl="node1" presStyleIdx="5" presStyleCnt="12">
        <dgm:presLayoutVars>
          <dgm:chMax val="0"/>
          <dgm:chPref val="0"/>
          <dgm:bulletEnabled val="1"/>
        </dgm:presLayoutVars>
      </dgm:prSet>
      <dgm:spPr/>
    </dgm:pt>
    <dgm:pt modelId="{48FD6BC4-6DA7-4C7F-8E0B-A59EFAE2FA1D}" type="pres">
      <dgm:prSet presAssocID="{8A75E016-1C7B-4030-B974-61545E6C881F}" presName="parTxOnlySpace" presStyleCnt="0"/>
      <dgm:spPr/>
    </dgm:pt>
    <dgm:pt modelId="{0E9B48C7-7AD0-4291-B835-5E3F8D045C47}" type="pres">
      <dgm:prSet presAssocID="{0B7DD718-F060-4A53-A870-751DC04F3CAD}" presName="parTxOnly" presStyleLbl="node1" presStyleIdx="6" presStyleCnt="12">
        <dgm:presLayoutVars>
          <dgm:chMax val="0"/>
          <dgm:chPref val="0"/>
          <dgm:bulletEnabled val="1"/>
        </dgm:presLayoutVars>
      </dgm:prSet>
      <dgm:spPr/>
    </dgm:pt>
    <dgm:pt modelId="{4D8A0289-8FE5-45B1-A1D8-7381F761D03B}" type="pres">
      <dgm:prSet presAssocID="{DCA7ED33-F66F-4F3F-BE9C-30AF96FA1F66}" presName="parTxOnlySpace" presStyleCnt="0"/>
      <dgm:spPr/>
    </dgm:pt>
    <dgm:pt modelId="{B0C2A36D-BE56-4BC4-B800-B0599D6C44B2}" type="pres">
      <dgm:prSet presAssocID="{549D5E6C-A738-4FB0-8B7C-45A564241B35}" presName="parTxOnly" presStyleLbl="node1" presStyleIdx="7" presStyleCnt="12">
        <dgm:presLayoutVars>
          <dgm:chMax val="0"/>
          <dgm:chPref val="0"/>
          <dgm:bulletEnabled val="1"/>
        </dgm:presLayoutVars>
      </dgm:prSet>
      <dgm:spPr/>
    </dgm:pt>
    <dgm:pt modelId="{3FA9BE59-7DAF-4F7A-A0B3-41A65B6A3B7B}" type="pres">
      <dgm:prSet presAssocID="{975B03C9-54A9-485B-9B13-04EF13A66327}" presName="parTxOnlySpace" presStyleCnt="0"/>
      <dgm:spPr/>
    </dgm:pt>
    <dgm:pt modelId="{8622E182-7C3E-4346-BF3E-84A071B65DBB}" type="pres">
      <dgm:prSet presAssocID="{4E0FF751-3656-4D40-8D1F-B2A03224CE07}" presName="parTxOnly" presStyleLbl="node1" presStyleIdx="8" presStyleCnt="12">
        <dgm:presLayoutVars>
          <dgm:chMax val="0"/>
          <dgm:chPref val="0"/>
          <dgm:bulletEnabled val="1"/>
        </dgm:presLayoutVars>
      </dgm:prSet>
      <dgm:spPr/>
    </dgm:pt>
    <dgm:pt modelId="{C0C446D2-9C2A-4C67-8FC6-A8BE055A84A6}" type="pres">
      <dgm:prSet presAssocID="{5A647C52-4EA6-4C9D-A022-2F7FCF4AF2B9}" presName="parTxOnlySpace" presStyleCnt="0"/>
      <dgm:spPr/>
    </dgm:pt>
    <dgm:pt modelId="{0641C980-436F-498D-9E7D-3FD8BC60ED7F}" type="pres">
      <dgm:prSet presAssocID="{4E42D300-AD8E-44C6-BC9F-B094E0973B12}" presName="parTxOnly" presStyleLbl="node1" presStyleIdx="9" presStyleCnt="12">
        <dgm:presLayoutVars>
          <dgm:chMax val="0"/>
          <dgm:chPref val="0"/>
          <dgm:bulletEnabled val="1"/>
        </dgm:presLayoutVars>
      </dgm:prSet>
      <dgm:spPr/>
    </dgm:pt>
    <dgm:pt modelId="{5C72BB8E-1CD5-48F6-9248-0898E0F6AD74}" type="pres">
      <dgm:prSet presAssocID="{1343427D-345F-4DE5-A111-485868FEFB40}" presName="parTxOnlySpace" presStyleCnt="0"/>
      <dgm:spPr/>
    </dgm:pt>
    <dgm:pt modelId="{675E13D3-0EA4-440A-86C9-4848A8DD12C9}" type="pres">
      <dgm:prSet presAssocID="{FF7C6FD5-EECE-42BF-BAE6-DFEFE9CA9C95}" presName="parTxOnly" presStyleLbl="node1" presStyleIdx="10" presStyleCnt="12">
        <dgm:presLayoutVars>
          <dgm:chMax val="0"/>
          <dgm:chPref val="0"/>
          <dgm:bulletEnabled val="1"/>
        </dgm:presLayoutVars>
      </dgm:prSet>
      <dgm:spPr/>
    </dgm:pt>
    <dgm:pt modelId="{F8461B60-45DA-48AA-B55A-B2D40917F2AF}" type="pres">
      <dgm:prSet presAssocID="{C7426E93-99B6-4128-8784-37D49170D98A}" presName="parTxOnlySpace" presStyleCnt="0"/>
      <dgm:spPr/>
    </dgm:pt>
    <dgm:pt modelId="{F91DC517-67DF-4D5E-AAD2-6BC0CB15DFF7}" type="pres">
      <dgm:prSet presAssocID="{BCCE5C8F-27FF-4AD2-9130-43A181625917}" presName="parTxOnly" presStyleLbl="node1" presStyleIdx="11" presStyleCnt="12">
        <dgm:presLayoutVars>
          <dgm:chMax val="0"/>
          <dgm:chPref val="0"/>
          <dgm:bulletEnabled val="1"/>
        </dgm:presLayoutVars>
      </dgm:prSet>
      <dgm:spPr/>
    </dgm:pt>
  </dgm:ptLst>
  <dgm:cxnLst>
    <dgm:cxn modelId="{C2294C12-7261-44BB-A8D6-7C0ED72DB3CC}" srcId="{35ACC164-FE9E-4E9E-A76C-667970AA8046}" destId="{BCCE5C8F-27FF-4AD2-9130-43A181625917}" srcOrd="11" destOrd="0" parTransId="{3E361A36-06E8-4EE5-9C0D-DBBD32C2334F}" sibTransId="{7C2B149B-9993-4EAF-9F3D-681BBBCADEE2}"/>
    <dgm:cxn modelId="{BE75AB19-52C9-479E-876E-C71CD7C15E9B}" srcId="{35ACC164-FE9E-4E9E-A76C-667970AA8046}" destId="{0967E905-C4EA-48FE-809E-D57058ACF29A}" srcOrd="3" destOrd="0" parTransId="{37FA5926-0F4C-408E-876E-F0C0BA0286A4}" sibTransId="{8A46F400-4639-409E-ABE5-26C9CC513B0B}"/>
    <dgm:cxn modelId="{E8816127-D08D-4DC0-B509-343F53709862}" type="presOf" srcId="{549D5E6C-A738-4FB0-8B7C-45A564241B35}" destId="{B0C2A36D-BE56-4BC4-B800-B0599D6C44B2}" srcOrd="0" destOrd="0" presId="urn:microsoft.com/office/officeart/2005/8/layout/chevron1"/>
    <dgm:cxn modelId="{50B8B72E-06A8-40FB-ACFA-423B29534DBD}" srcId="{35ACC164-FE9E-4E9E-A76C-667970AA8046}" destId="{4E0FF751-3656-4D40-8D1F-B2A03224CE07}" srcOrd="8" destOrd="0" parTransId="{B1281EE1-1EA1-44A3-B5A6-D8D5CEFBE5D3}" sibTransId="{5A647C52-4EA6-4C9D-A022-2F7FCF4AF2B9}"/>
    <dgm:cxn modelId="{438C1A37-18CC-40FC-A89D-53618AA8BBBC}" type="presOf" srcId="{737E0E7E-B2B9-47A8-81C0-5BBABB01668C}" destId="{DCB89406-3716-4D66-9716-2E65166C3C9F}" srcOrd="0" destOrd="0" presId="urn:microsoft.com/office/officeart/2005/8/layout/chevron1"/>
    <dgm:cxn modelId="{172DE53A-6F8D-4C37-95D5-856918BA81F8}" srcId="{35ACC164-FE9E-4E9E-A76C-667970AA8046}" destId="{737E0E7E-B2B9-47A8-81C0-5BBABB01668C}" srcOrd="0" destOrd="0" parTransId="{A86C2EBB-0F8F-485A-A7BB-C18C2A711C97}" sibTransId="{A2A0A3F2-8BAC-437F-B083-0FB3E6143055}"/>
    <dgm:cxn modelId="{A6E55E5D-C90A-40E4-A237-7F55CEEE2B0F}" srcId="{35ACC164-FE9E-4E9E-A76C-667970AA8046}" destId="{0B7DD718-F060-4A53-A870-751DC04F3CAD}" srcOrd="6" destOrd="0" parTransId="{FB9580BD-0811-4B38-9582-97B5BC707220}" sibTransId="{DCA7ED33-F66F-4F3F-BE9C-30AF96FA1F66}"/>
    <dgm:cxn modelId="{44EC525F-87CD-4F8F-A8D6-14F33456AF27}" srcId="{35ACC164-FE9E-4E9E-A76C-667970AA8046}" destId="{FF7C6FD5-EECE-42BF-BAE6-DFEFE9CA9C95}" srcOrd="10" destOrd="0" parTransId="{C8E30A2E-1E0B-4A75-B123-88B4D8859A6C}" sibTransId="{C7426E93-99B6-4128-8784-37D49170D98A}"/>
    <dgm:cxn modelId="{BFCAD160-37A4-47B8-9856-7F084E40BD9A}" srcId="{35ACC164-FE9E-4E9E-A76C-667970AA8046}" destId="{CC24C8F9-7752-4E37-AE8B-9ABDA446B79F}" srcOrd="5" destOrd="0" parTransId="{8A541623-6812-4F0B-B86D-21C23C50A806}" sibTransId="{8A75E016-1C7B-4030-B974-61545E6C881F}"/>
    <dgm:cxn modelId="{FF3B0E41-F435-40BD-8880-2D8356387274}" srcId="{35ACC164-FE9E-4E9E-A76C-667970AA8046}" destId="{4E42D300-AD8E-44C6-BC9F-B094E0973B12}" srcOrd="9" destOrd="0" parTransId="{499B7D36-BE2B-494F-8EFA-47436EE1FE3C}" sibTransId="{1343427D-345F-4DE5-A111-485868FEFB40}"/>
    <dgm:cxn modelId="{D334C26C-23DA-4B38-9C3E-3897AB2A6568}" srcId="{35ACC164-FE9E-4E9E-A76C-667970AA8046}" destId="{DCA01858-2146-4CBB-81B1-2FA972E9A1DD}" srcOrd="1" destOrd="0" parTransId="{118F33ED-3FA8-4632-B4F0-119C9E2E3205}" sibTransId="{0407482D-123B-4AEE-AAB5-6F3326996C18}"/>
    <dgm:cxn modelId="{18D7F54D-49A9-40F4-A0A3-B715F2856793}" type="presOf" srcId="{35ACC164-FE9E-4E9E-A76C-667970AA8046}" destId="{C5CB4935-32D7-4C45-B2E0-B658A90957F2}" srcOrd="0" destOrd="0" presId="urn:microsoft.com/office/officeart/2005/8/layout/chevron1"/>
    <dgm:cxn modelId="{C993C179-D9DB-4B5A-9D90-7A9F9E44D401}" type="presOf" srcId="{09187905-4508-4167-8CFA-6B8914ABC20D}" destId="{44591EF3-1A35-4CFC-9327-7895941861FC}" srcOrd="0" destOrd="0" presId="urn:microsoft.com/office/officeart/2005/8/layout/chevron1"/>
    <dgm:cxn modelId="{2E31448D-3076-4B43-9F3D-36605371DF27}" type="presOf" srcId="{FF7C6FD5-EECE-42BF-BAE6-DFEFE9CA9C95}" destId="{675E13D3-0EA4-440A-86C9-4848A8DD12C9}" srcOrd="0" destOrd="0" presId="urn:microsoft.com/office/officeart/2005/8/layout/chevron1"/>
    <dgm:cxn modelId="{FE49AE9C-EEDB-4A9B-8DD1-984FC155DB1E}" type="presOf" srcId="{DCA01858-2146-4CBB-81B1-2FA972E9A1DD}" destId="{5D24ABBF-9223-4F6A-B606-11E8683B1ABC}" srcOrd="0" destOrd="0" presId="urn:microsoft.com/office/officeart/2005/8/layout/chevron1"/>
    <dgm:cxn modelId="{07F6D0A8-D51E-4A6A-9262-1909F81F1FE5}" type="presOf" srcId="{4E42D300-AD8E-44C6-BC9F-B094E0973B12}" destId="{0641C980-436F-498D-9E7D-3FD8BC60ED7F}" srcOrd="0" destOrd="0" presId="urn:microsoft.com/office/officeart/2005/8/layout/chevron1"/>
    <dgm:cxn modelId="{F6C355AA-71BF-46DD-B10D-3582C5BBE9DA}" srcId="{35ACC164-FE9E-4E9E-A76C-667970AA8046}" destId="{57B85362-93BC-4BA6-B1C0-0BF754039751}" srcOrd="2" destOrd="0" parTransId="{EB771D26-95B9-4D19-8F7B-00D5C692CBDA}" sibTransId="{872EA495-0754-4777-9535-114189E5DC17}"/>
    <dgm:cxn modelId="{8E3E87AF-6861-4BC8-B0A5-394CD55F3245}" type="presOf" srcId="{4E0FF751-3656-4D40-8D1F-B2A03224CE07}" destId="{8622E182-7C3E-4346-BF3E-84A071B65DBB}" srcOrd="0" destOrd="0" presId="urn:microsoft.com/office/officeart/2005/8/layout/chevron1"/>
    <dgm:cxn modelId="{DB08B4B6-7C4A-436C-B66C-C0687BE6C802}" srcId="{35ACC164-FE9E-4E9E-A76C-667970AA8046}" destId="{09187905-4508-4167-8CFA-6B8914ABC20D}" srcOrd="4" destOrd="0" parTransId="{84E92A8D-93BE-4469-B431-063EDF264016}" sibTransId="{B19E635C-AE87-4B8F-B4B1-3A657844AAA2}"/>
    <dgm:cxn modelId="{CB6C2AC0-F6D8-4CB3-904B-07D51CF300E7}" type="presOf" srcId="{0967E905-C4EA-48FE-809E-D57058ACF29A}" destId="{9AA4D3BB-905F-4E2C-B72D-0DA73353B0A1}" srcOrd="0" destOrd="0" presId="urn:microsoft.com/office/officeart/2005/8/layout/chevron1"/>
    <dgm:cxn modelId="{B2D2D7D9-1B70-49CC-AD72-42F7769338CE}" type="presOf" srcId="{0B7DD718-F060-4A53-A870-751DC04F3CAD}" destId="{0E9B48C7-7AD0-4291-B835-5E3F8D045C47}" srcOrd="0" destOrd="0" presId="urn:microsoft.com/office/officeart/2005/8/layout/chevron1"/>
    <dgm:cxn modelId="{D2AF2BDE-7F92-4951-AA8B-34ADDC6B95D2}" srcId="{35ACC164-FE9E-4E9E-A76C-667970AA8046}" destId="{549D5E6C-A738-4FB0-8B7C-45A564241B35}" srcOrd="7" destOrd="0" parTransId="{7D0C5B74-AF94-4C63-B4D9-DC470CAF4CDC}" sibTransId="{975B03C9-54A9-485B-9B13-04EF13A66327}"/>
    <dgm:cxn modelId="{1D1CABE1-AEEA-421F-B983-5931A1177BBC}" type="presOf" srcId="{BCCE5C8F-27FF-4AD2-9130-43A181625917}" destId="{F91DC517-67DF-4D5E-AAD2-6BC0CB15DFF7}" srcOrd="0" destOrd="0" presId="urn:microsoft.com/office/officeart/2005/8/layout/chevron1"/>
    <dgm:cxn modelId="{00ED85ED-67F7-47B1-9B0C-C805C30E05CE}" type="presOf" srcId="{57B85362-93BC-4BA6-B1C0-0BF754039751}" destId="{E4CFCBEA-AFAF-4BD5-8162-89353037133A}" srcOrd="0" destOrd="0" presId="urn:microsoft.com/office/officeart/2005/8/layout/chevron1"/>
    <dgm:cxn modelId="{0592BCF1-CA3A-459A-9621-DB5D489E0778}" type="presOf" srcId="{CC24C8F9-7752-4E37-AE8B-9ABDA446B79F}" destId="{34A29075-4F9B-4F15-8F49-A86767E5AF6C}" srcOrd="0" destOrd="0" presId="urn:microsoft.com/office/officeart/2005/8/layout/chevron1"/>
    <dgm:cxn modelId="{CB056BB8-D17B-41D5-9D4E-6EE21451A520}" type="presParOf" srcId="{C5CB4935-32D7-4C45-B2E0-B658A90957F2}" destId="{DCB89406-3716-4D66-9716-2E65166C3C9F}" srcOrd="0" destOrd="0" presId="urn:microsoft.com/office/officeart/2005/8/layout/chevron1"/>
    <dgm:cxn modelId="{DCEB6B88-ABC1-4E35-B158-305063AA4367}" type="presParOf" srcId="{C5CB4935-32D7-4C45-B2E0-B658A90957F2}" destId="{FDEDE223-4D6E-425E-B312-CBAE582FCCFB}" srcOrd="1" destOrd="0" presId="urn:microsoft.com/office/officeart/2005/8/layout/chevron1"/>
    <dgm:cxn modelId="{98831D53-2C90-4D3C-B496-3122CAD175FA}" type="presParOf" srcId="{C5CB4935-32D7-4C45-B2E0-B658A90957F2}" destId="{5D24ABBF-9223-4F6A-B606-11E8683B1ABC}" srcOrd="2" destOrd="0" presId="urn:microsoft.com/office/officeart/2005/8/layout/chevron1"/>
    <dgm:cxn modelId="{8321BE97-8B48-4921-9776-D16E5D79E41F}" type="presParOf" srcId="{C5CB4935-32D7-4C45-B2E0-B658A90957F2}" destId="{0BFAAC3D-7BD5-4589-970A-B87F9EC25B17}" srcOrd="3" destOrd="0" presId="urn:microsoft.com/office/officeart/2005/8/layout/chevron1"/>
    <dgm:cxn modelId="{75AF6F3B-E006-486D-88AD-74F2A3EEE61B}" type="presParOf" srcId="{C5CB4935-32D7-4C45-B2E0-B658A90957F2}" destId="{E4CFCBEA-AFAF-4BD5-8162-89353037133A}" srcOrd="4" destOrd="0" presId="urn:microsoft.com/office/officeart/2005/8/layout/chevron1"/>
    <dgm:cxn modelId="{723A763F-8870-4BD4-AB3E-AC32B58D9316}" type="presParOf" srcId="{C5CB4935-32D7-4C45-B2E0-B658A90957F2}" destId="{161F3289-7975-44DC-82EE-248EF5DCE22D}" srcOrd="5" destOrd="0" presId="urn:microsoft.com/office/officeart/2005/8/layout/chevron1"/>
    <dgm:cxn modelId="{87B789E7-06F0-4E34-B4F1-EBFD95D03F28}" type="presParOf" srcId="{C5CB4935-32D7-4C45-B2E0-B658A90957F2}" destId="{9AA4D3BB-905F-4E2C-B72D-0DA73353B0A1}" srcOrd="6" destOrd="0" presId="urn:microsoft.com/office/officeart/2005/8/layout/chevron1"/>
    <dgm:cxn modelId="{25A16AA1-2460-4788-A87E-C65D4A4894D9}" type="presParOf" srcId="{C5CB4935-32D7-4C45-B2E0-B658A90957F2}" destId="{D281BDC9-7807-4623-8190-7D48B331FAB6}" srcOrd="7" destOrd="0" presId="urn:microsoft.com/office/officeart/2005/8/layout/chevron1"/>
    <dgm:cxn modelId="{944C2D75-1F2E-46DC-973F-D3A92677F67A}" type="presParOf" srcId="{C5CB4935-32D7-4C45-B2E0-B658A90957F2}" destId="{44591EF3-1A35-4CFC-9327-7895941861FC}" srcOrd="8" destOrd="0" presId="urn:microsoft.com/office/officeart/2005/8/layout/chevron1"/>
    <dgm:cxn modelId="{76DEC79B-3AA4-41AC-8788-14A83D5A829B}" type="presParOf" srcId="{C5CB4935-32D7-4C45-B2E0-B658A90957F2}" destId="{33B144F9-B6C6-4A1C-AA28-9466BBF191E6}" srcOrd="9" destOrd="0" presId="urn:microsoft.com/office/officeart/2005/8/layout/chevron1"/>
    <dgm:cxn modelId="{7C1B3965-9432-454B-BA18-703F4950B3B0}" type="presParOf" srcId="{C5CB4935-32D7-4C45-B2E0-B658A90957F2}" destId="{34A29075-4F9B-4F15-8F49-A86767E5AF6C}" srcOrd="10" destOrd="0" presId="urn:microsoft.com/office/officeart/2005/8/layout/chevron1"/>
    <dgm:cxn modelId="{BD3E64EB-44BF-42F0-8C79-3119DABC0B2D}" type="presParOf" srcId="{C5CB4935-32D7-4C45-B2E0-B658A90957F2}" destId="{48FD6BC4-6DA7-4C7F-8E0B-A59EFAE2FA1D}" srcOrd="11" destOrd="0" presId="urn:microsoft.com/office/officeart/2005/8/layout/chevron1"/>
    <dgm:cxn modelId="{990048F8-B1D2-43B7-9567-513DCA292FDA}" type="presParOf" srcId="{C5CB4935-32D7-4C45-B2E0-B658A90957F2}" destId="{0E9B48C7-7AD0-4291-B835-5E3F8D045C47}" srcOrd="12" destOrd="0" presId="urn:microsoft.com/office/officeart/2005/8/layout/chevron1"/>
    <dgm:cxn modelId="{829E76E7-4EBA-48E9-A099-CD23CFB8936A}" type="presParOf" srcId="{C5CB4935-32D7-4C45-B2E0-B658A90957F2}" destId="{4D8A0289-8FE5-45B1-A1D8-7381F761D03B}" srcOrd="13" destOrd="0" presId="urn:microsoft.com/office/officeart/2005/8/layout/chevron1"/>
    <dgm:cxn modelId="{FAED8682-B580-4DE2-BA13-4B39C2E09850}" type="presParOf" srcId="{C5CB4935-32D7-4C45-B2E0-B658A90957F2}" destId="{B0C2A36D-BE56-4BC4-B800-B0599D6C44B2}" srcOrd="14" destOrd="0" presId="urn:microsoft.com/office/officeart/2005/8/layout/chevron1"/>
    <dgm:cxn modelId="{B6009604-907B-4249-8A1F-35C553C47057}" type="presParOf" srcId="{C5CB4935-32D7-4C45-B2E0-B658A90957F2}" destId="{3FA9BE59-7DAF-4F7A-A0B3-41A65B6A3B7B}" srcOrd="15" destOrd="0" presId="urn:microsoft.com/office/officeart/2005/8/layout/chevron1"/>
    <dgm:cxn modelId="{39DCE806-52B1-48CF-9F33-BEA130A5142F}" type="presParOf" srcId="{C5CB4935-32D7-4C45-B2E0-B658A90957F2}" destId="{8622E182-7C3E-4346-BF3E-84A071B65DBB}" srcOrd="16" destOrd="0" presId="urn:microsoft.com/office/officeart/2005/8/layout/chevron1"/>
    <dgm:cxn modelId="{257A1533-2447-49A7-BC2D-D1B1A886B8A4}" type="presParOf" srcId="{C5CB4935-32D7-4C45-B2E0-B658A90957F2}" destId="{C0C446D2-9C2A-4C67-8FC6-A8BE055A84A6}" srcOrd="17" destOrd="0" presId="urn:microsoft.com/office/officeart/2005/8/layout/chevron1"/>
    <dgm:cxn modelId="{362EFDFB-0D6A-48B6-A819-AEC977705F57}" type="presParOf" srcId="{C5CB4935-32D7-4C45-B2E0-B658A90957F2}" destId="{0641C980-436F-498D-9E7D-3FD8BC60ED7F}" srcOrd="18" destOrd="0" presId="urn:microsoft.com/office/officeart/2005/8/layout/chevron1"/>
    <dgm:cxn modelId="{965AA47D-AA0F-4BBB-8649-0D629FCA6078}" type="presParOf" srcId="{C5CB4935-32D7-4C45-B2E0-B658A90957F2}" destId="{5C72BB8E-1CD5-48F6-9248-0898E0F6AD74}" srcOrd="19" destOrd="0" presId="urn:microsoft.com/office/officeart/2005/8/layout/chevron1"/>
    <dgm:cxn modelId="{CA4D1C25-FDF9-4220-881B-12FB2B4AC486}" type="presParOf" srcId="{C5CB4935-32D7-4C45-B2E0-B658A90957F2}" destId="{675E13D3-0EA4-440A-86C9-4848A8DD12C9}" srcOrd="20" destOrd="0" presId="urn:microsoft.com/office/officeart/2005/8/layout/chevron1"/>
    <dgm:cxn modelId="{DE4C120D-9E8A-4B5E-B6F3-8D50FBC83BBD}" type="presParOf" srcId="{C5CB4935-32D7-4C45-B2E0-B658A90957F2}" destId="{F8461B60-45DA-48AA-B55A-B2D40917F2AF}" srcOrd="21" destOrd="0" presId="urn:microsoft.com/office/officeart/2005/8/layout/chevron1"/>
    <dgm:cxn modelId="{E93CB517-9767-4F03-AE21-FFC971D2BE32}" type="presParOf" srcId="{C5CB4935-32D7-4C45-B2E0-B658A90957F2}" destId="{F91DC517-67DF-4D5E-AAD2-6BC0CB15DFF7}" srcOrd="2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BE9B39"/>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988246"/>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CBAF60"/>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6FC1E7"/>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r="http://schemas.openxmlformats.org/officeDocument/2006/relationships" xmlns:a14="http://schemas.microsoft.com/office/drawing/2010/main" xmlns:dsp="http://schemas.microsoft.com/office/drawing/2008/diagram" xmlns:dgm="http://schemas.openxmlformats.org/drawingml/2006/diagram" xmlns:a="http://schemas.openxmlformats.org/drawingml/2006/main">
  <dgm:ptLst>
    <dgm:pt modelId="{613B6C30-5DC3-4AC4-B1E1-BF6947071149}" type="doc">
      <dgm:prSet loTypeId="urn:microsoft.com/office/officeart/2005/8/layout/vList3" loCatId="list" qsTypeId="urn:microsoft.com/office/officeart/2005/8/quickstyle/simple1" qsCatId="simple" csTypeId="urn:microsoft.com/office/officeart/2005/8/colors/accent0_1" csCatId="mainScheme" phldr="1"/>
      <dgm:spPr/>
    </dgm:pt>
    <dgm:pt modelId="{60C0FD05-5DE1-4791-AAB3-9668DDE7421E}">
      <dgm:prSet phldrT="[Text]" custT="1"/>
      <dgm:spPr/>
      <dgm:t>
        <a:bodyPr/>
        <a:lstStyle/>
        <a:p>
          <a:pPr>
            <a:spcAft>
              <a:spcPts val="0"/>
            </a:spcAft>
          </a:pPr>
          <a:r>
            <a:rPr lang="en-US" sz="1600" dirty="0">
              <a:latin typeface="Georgia" panose="02040502050405020303" pitchFamily="18" charset="0"/>
            </a:rPr>
            <a:t>Virginia Consumer </a:t>
          </a:r>
        </a:p>
        <a:p>
          <a:pPr>
            <a:spcAft>
              <a:spcPct val="35000"/>
            </a:spcAft>
          </a:pPr>
          <a:r>
            <a:rPr lang="en-US" sz="1600" dirty="0">
              <a:latin typeface="Georgia" panose="02040502050405020303" pitchFamily="18" charset="0"/>
            </a:rPr>
            <a:t>Data Protection Act (VCDPA)</a:t>
          </a:r>
        </a:p>
      </dgm:t>
    </dgm:pt>
    <dgm:pt modelId="{1F2E8B95-EF02-4CD6-B60A-80751D13C0B9}" type="parTrans" cxnId="{3FF957B0-6EB9-4221-9634-EE18D46AB80E}">
      <dgm:prSet/>
      <dgm:spPr/>
      <dgm:t>
        <a:bodyPr/>
        <a:lstStyle/>
        <a:p>
          <a:endParaRPr lang="en-US"/>
        </a:p>
      </dgm:t>
    </dgm:pt>
    <dgm:pt modelId="{F16BD966-3A85-4572-97E8-F0D6F1588BFC}" type="sibTrans" cxnId="{3FF957B0-6EB9-4221-9634-EE18D46AB80E}">
      <dgm:prSet/>
      <dgm:spPr/>
      <dgm:t>
        <a:bodyPr/>
        <a:lstStyle/>
        <a:p>
          <a:endParaRPr lang="en-US"/>
        </a:p>
      </dgm:t>
    </dgm:pt>
    <dgm:pt modelId="{0B2F57D1-DB05-4961-8445-395A5F22628B}">
      <dgm:prSet phldrT="[Text]" custT="1"/>
      <dgm:spPr/>
      <dgm:t>
        <a:bodyPr/>
        <a:lstStyle/>
        <a:p>
          <a:r>
            <a:rPr lang="en-US" sz="1600" dirty="0">
              <a:latin typeface="Georgia" panose="02040502050405020303" pitchFamily="18" charset="0"/>
            </a:rPr>
            <a:t> Colorado Privacy Act (CPA)</a:t>
          </a:r>
        </a:p>
      </dgm:t>
    </dgm:pt>
    <dgm:pt modelId="{5222289E-2408-4D99-BEB8-3B86EC6F4CFA}" type="parTrans" cxnId="{1D94223E-DFBA-48DB-96F7-6466508E8337}">
      <dgm:prSet/>
      <dgm:spPr/>
      <dgm:t>
        <a:bodyPr/>
        <a:lstStyle/>
        <a:p>
          <a:endParaRPr lang="en-US"/>
        </a:p>
      </dgm:t>
    </dgm:pt>
    <dgm:pt modelId="{AFD25CC9-17EA-4E52-B2F3-8537A326FA6B}" type="sibTrans" cxnId="{1D94223E-DFBA-48DB-96F7-6466508E8337}">
      <dgm:prSet/>
      <dgm:spPr/>
      <dgm:t>
        <a:bodyPr/>
        <a:lstStyle/>
        <a:p>
          <a:endParaRPr lang="en-US"/>
        </a:p>
      </dgm:t>
    </dgm:pt>
    <dgm:pt modelId="{A36BAC41-E025-4D66-913F-E3A3CD7D05BA}">
      <dgm:prSet phldrT="[Text]" custT="1"/>
      <dgm:spPr/>
      <dgm:t>
        <a:bodyPr/>
        <a:lstStyle/>
        <a:p>
          <a:r>
            <a:rPr lang="en-US" sz="1600" dirty="0">
              <a:latin typeface="Georgia" panose="02040502050405020303" pitchFamily="18" charset="0"/>
            </a:rPr>
            <a:t>Utah Consumer</a:t>
          </a:r>
          <a:br>
            <a:rPr lang="en-US" sz="1600" dirty="0">
              <a:latin typeface="Georgia" panose="02040502050405020303" pitchFamily="18" charset="0"/>
            </a:rPr>
          </a:br>
          <a:r>
            <a:rPr lang="en-US" sz="1600" dirty="0">
              <a:latin typeface="Georgia" panose="02040502050405020303" pitchFamily="18" charset="0"/>
            </a:rPr>
            <a:t>Protection Act (</a:t>
          </a:r>
          <a:r>
            <a:rPr lang="en-US" sz="1600" dirty="0" err="1">
              <a:latin typeface="Georgia" panose="02040502050405020303" pitchFamily="18" charset="0"/>
            </a:rPr>
            <a:t>UCPA</a:t>
          </a:r>
          <a:r>
            <a:rPr lang="en-US" sz="1600" dirty="0">
              <a:latin typeface="Georgia" panose="02040502050405020303" pitchFamily="18" charset="0"/>
            </a:rPr>
            <a:t>)</a:t>
          </a:r>
        </a:p>
      </dgm:t>
    </dgm:pt>
    <dgm:pt modelId="{193FDBF9-E81F-4831-9D1B-C8AD907FA900}" type="parTrans" cxnId="{2E8D67FF-0244-4365-8067-BF31145F5E62}">
      <dgm:prSet/>
      <dgm:spPr/>
      <dgm:t>
        <a:bodyPr/>
        <a:lstStyle/>
        <a:p>
          <a:endParaRPr lang="en-US"/>
        </a:p>
      </dgm:t>
    </dgm:pt>
    <dgm:pt modelId="{4FF52741-477E-4241-B605-8C66202DD552}" type="sibTrans" cxnId="{2E8D67FF-0244-4365-8067-BF31145F5E62}">
      <dgm:prSet/>
      <dgm:spPr/>
      <dgm:t>
        <a:bodyPr/>
        <a:lstStyle/>
        <a:p>
          <a:endParaRPr lang="en-US"/>
        </a:p>
      </dgm:t>
    </dgm:pt>
    <dgm:pt modelId="{AC7AE481-61CB-4ED1-93B2-D0AE74D2019F}">
      <dgm:prSet phldrT="[Text]" custT="1"/>
      <dgm:spPr/>
      <dgm:t>
        <a:bodyPr/>
        <a:lstStyle/>
        <a:p>
          <a:r>
            <a:rPr lang="en-US" sz="1600" dirty="0">
              <a:latin typeface="Georgia" panose="02040502050405020303" pitchFamily="18" charset="0"/>
            </a:rPr>
            <a:t>Connecticut Data Privacy Act</a:t>
          </a:r>
        </a:p>
      </dgm:t>
    </dgm:pt>
    <dgm:pt modelId="{1B3AF31B-0E02-4DD8-87F0-C7B391DDB7CF}" type="parTrans" cxnId="{1553D38E-A748-4D1C-BB93-1FDF6CEE1C04}">
      <dgm:prSet/>
      <dgm:spPr/>
      <dgm:t>
        <a:bodyPr/>
        <a:lstStyle/>
        <a:p>
          <a:endParaRPr lang="en-US"/>
        </a:p>
      </dgm:t>
    </dgm:pt>
    <dgm:pt modelId="{B414542A-908E-4841-8D9E-9D95A950E654}" type="sibTrans" cxnId="{1553D38E-A748-4D1C-BB93-1FDF6CEE1C04}">
      <dgm:prSet/>
      <dgm:spPr/>
      <dgm:t>
        <a:bodyPr/>
        <a:lstStyle/>
        <a:p>
          <a:endParaRPr lang="en-US"/>
        </a:p>
      </dgm:t>
    </dgm:pt>
    <dgm:pt modelId="{C42BA85C-9CB2-4BF5-8047-5CDE5EAFF1BA}" type="pres">
      <dgm:prSet presAssocID="{613B6C30-5DC3-4AC4-B1E1-BF6947071149}" presName="linearFlow" presStyleCnt="0">
        <dgm:presLayoutVars>
          <dgm:dir/>
          <dgm:resizeHandles val="exact"/>
        </dgm:presLayoutVars>
      </dgm:prSet>
      <dgm:spPr/>
    </dgm:pt>
    <dgm:pt modelId="{A669FF32-A9E7-4DDB-AA2D-3BA572106169}" type="pres">
      <dgm:prSet presAssocID="{0B2F57D1-DB05-4961-8445-395A5F22628B}" presName="composite" presStyleCnt="0"/>
      <dgm:spPr/>
    </dgm:pt>
    <dgm:pt modelId="{4546B3D9-EE58-4F09-9962-A071B5D7CBC1}" type="pres">
      <dgm:prSet presAssocID="{0B2F57D1-DB05-4961-8445-395A5F22628B}"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ACEC0531-7FB4-402D-BC5D-A5C6D737A68C}" type="pres">
      <dgm:prSet presAssocID="{0B2F57D1-DB05-4961-8445-395A5F22628B}" presName="txShp" presStyleLbl="node1" presStyleIdx="0" presStyleCnt="4" custScaleX="113930">
        <dgm:presLayoutVars>
          <dgm:bulletEnabled val="1"/>
        </dgm:presLayoutVars>
      </dgm:prSet>
      <dgm:spPr/>
    </dgm:pt>
    <dgm:pt modelId="{ED669E07-9E0E-4597-B9E4-6E3B51843D78}" type="pres">
      <dgm:prSet presAssocID="{AFD25CC9-17EA-4E52-B2F3-8537A326FA6B}" presName="spacing" presStyleCnt="0"/>
      <dgm:spPr/>
    </dgm:pt>
    <dgm:pt modelId="{B5FAA3BE-D987-4D00-8092-95459D4DD3B8}" type="pres">
      <dgm:prSet presAssocID="{AC7AE481-61CB-4ED1-93B2-D0AE74D2019F}" presName="composite" presStyleCnt="0"/>
      <dgm:spPr/>
    </dgm:pt>
    <dgm:pt modelId="{72FBE806-982C-41E1-B1D0-6B45A3024661}" type="pres">
      <dgm:prSet presAssocID="{AC7AE481-61CB-4ED1-93B2-D0AE74D2019F}" presName="imgShp" presStyleLbl="fgImgPlace1" presStyleIdx="1" presStyleCnt="4" custLinFactNeighborX="280" custLinFactNeighborY="830"/>
      <dgm:spPr>
        <a:blipFill>
          <a:blip xmlns:r="http://schemas.openxmlformats.org/officeDocument/2006/relationships" r:embed="rId2"/>
          <a:srcRect/>
          <a:stretch>
            <a:fillRect l="-15000" r="-15000"/>
          </a:stretch>
        </a:blipFill>
      </dgm:spPr>
    </dgm:pt>
    <dgm:pt modelId="{E9B856CF-0A56-432A-8E38-1D7448AE7F58}" type="pres">
      <dgm:prSet presAssocID="{AC7AE481-61CB-4ED1-93B2-D0AE74D2019F}" presName="txShp" presStyleLbl="node1" presStyleIdx="1" presStyleCnt="4" custScaleX="115158">
        <dgm:presLayoutVars>
          <dgm:bulletEnabled val="1"/>
        </dgm:presLayoutVars>
      </dgm:prSet>
      <dgm:spPr/>
    </dgm:pt>
    <dgm:pt modelId="{22119BEF-9906-4503-8BE0-B162F4DEF3C3}" type="pres">
      <dgm:prSet presAssocID="{B414542A-908E-4841-8D9E-9D95A950E654}" presName="spacing" presStyleCnt="0"/>
      <dgm:spPr/>
    </dgm:pt>
    <dgm:pt modelId="{6AA084C7-3744-4385-B9BE-D10771489F18}" type="pres">
      <dgm:prSet presAssocID="{A36BAC41-E025-4D66-913F-E3A3CD7D05BA}" presName="composite" presStyleCnt="0"/>
      <dgm:spPr/>
    </dgm:pt>
    <dgm:pt modelId="{08DB466D-A1EB-417A-9FF9-83CF6BE0B901}" type="pres">
      <dgm:prSet presAssocID="{A36BAC41-E025-4D66-913F-E3A3CD7D05BA}"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pt>
    <dgm:pt modelId="{F11F0A7A-B175-4203-A780-1FCFDD20B0C9}" type="pres">
      <dgm:prSet presAssocID="{A36BAC41-E025-4D66-913F-E3A3CD7D05BA}" presName="txShp" presStyleLbl="node1" presStyleIdx="2" presStyleCnt="4" custScaleX="113930">
        <dgm:presLayoutVars>
          <dgm:bulletEnabled val="1"/>
        </dgm:presLayoutVars>
      </dgm:prSet>
      <dgm:spPr/>
    </dgm:pt>
    <dgm:pt modelId="{DE6E8A53-BFA4-4543-90CF-D5B25BF5DECC}" type="pres">
      <dgm:prSet presAssocID="{4FF52741-477E-4241-B605-8C66202DD552}" presName="spacing" presStyleCnt="0"/>
      <dgm:spPr/>
    </dgm:pt>
    <dgm:pt modelId="{A1CED01B-985A-4A2B-BB2E-273E4F5AE7D2}" type="pres">
      <dgm:prSet presAssocID="{60C0FD05-5DE1-4791-AAB3-9668DDE7421E}" presName="composite" presStyleCnt="0"/>
      <dgm:spPr/>
    </dgm:pt>
    <dgm:pt modelId="{19382A5D-4C8E-4698-9A79-2723B2F19D0B}" type="pres">
      <dgm:prSet presAssocID="{60C0FD05-5DE1-4791-AAB3-9668DDE7421E}"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297CC3A2-F5D9-4793-917C-C07385DFF833}" type="pres">
      <dgm:prSet presAssocID="{60C0FD05-5DE1-4791-AAB3-9668DDE7421E}" presName="txShp" presStyleLbl="node1" presStyleIdx="3" presStyleCnt="4" custScaleX="113930">
        <dgm:presLayoutVars>
          <dgm:bulletEnabled val="1"/>
        </dgm:presLayoutVars>
      </dgm:prSet>
      <dgm:spPr/>
    </dgm:pt>
  </dgm:ptLst>
  <dgm:cxnLst>
    <dgm:cxn modelId="{3F12D812-7C7F-4C39-98A5-FCE15CB6628F}" type="presOf" srcId="{0B2F57D1-DB05-4961-8445-395A5F22628B}" destId="{ACEC0531-7FB4-402D-BC5D-A5C6D737A68C}" srcOrd="0" destOrd="0" presId="urn:microsoft.com/office/officeart/2005/8/layout/vList3"/>
    <dgm:cxn modelId="{1D94223E-DFBA-48DB-96F7-6466508E8337}" srcId="{613B6C30-5DC3-4AC4-B1E1-BF6947071149}" destId="{0B2F57D1-DB05-4961-8445-395A5F22628B}" srcOrd="0" destOrd="0" parTransId="{5222289E-2408-4D99-BEB8-3B86EC6F4CFA}" sibTransId="{AFD25CC9-17EA-4E52-B2F3-8537A326FA6B}"/>
    <dgm:cxn modelId="{06625645-95F0-45AE-9BBC-92CDA189D6C8}" type="presOf" srcId="{A36BAC41-E025-4D66-913F-E3A3CD7D05BA}" destId="{F11F0A7A-B175-4203-A780-1FCFDD20B0C9}" srcOrd="0" destOrd="0" presId="urn:microsoft.com/office/officeart/2005/8/layout/vList3"/>
    <dgm:cxn modelId="{69EF4866-A0DB-4B58-BAEB-BE5673FA7DB8}" type="presOf" srcId="{613B6C30-5DC3-4AC4-B1E1-BF6947071149}" destId="{C42BA85C-9CB2-4BF5-8047-5CDE5EAFF1BA}" srcOrd="0" destOrd="0" presId="urn:microsoft.com/office/officeart/2005/8/layout/vList3"/>
    <dgm:cxn modelId="{DEE5CF6D-E4F0-4E32-B62C-39F162D84EE5}" type="presOf" srcId="{60C0FD05-5DE1-4791-AAB3-9668DDE7421E}" destId="{297CC3A2-F5D9-4793-917C-C07385DFF833}" srcOrd="0" destOrd="0" presId="urn:microsoft.com/office/officeart/2005/8/layout/vList3"/>
    <dgm:cxn modelId="{1553D38E-A748-4D1C-BB93-1FDF6CEE1C04}" srcId="{613B6C30-5DC3-4AC4-B1E1-BF6947071149}" destId="{AC7AE481-61CB-4ED1-93B2-D0AE74D2019F}" srcOrd="1" destOrd="0" parTransId="{1B3AF31B-0E02-4DD8-87F0-C7B391DDB7CF}" sibTransId="{B414542A-908E-4841-8D9E-9D95A950E654}"/>
    <dgm:cxn modelId="{052648A6-9C4B-4988-853D-6F973D44096C}" type="presOf" srcId="{AC7AE481-61CB-4ED1-93B2-D0AE74D2019F}" destId="{E9B856CF-0A56-432A-8E38-1D7448AE7F58}" srcOrd="0" destOrd="0" presId="urn:microsoft.com/office/officeart/2005/8/layout/vList3"/>
    <dgm:cxn modelId="{3FF957B0-6EB9-4221-9634-EE18D46AB80E}" srcId="{613B6C30-5DC3-4AC4-B1E1-BF6947071149}" destId="{60C0FD05-5DE1-4791-AAB3-9668DDE7421E}" srcOrd="3" destOrd="0" parTransId="{1F2E8B95-EF02-4CD6-B60A-80751D13C0B9}" sibTransId="{F16BD966-3A85-4572-97E8-F0D6F1588BFC}"/>
    <dgm:cxn modelId="{2E8D67FF-0244-4365-8067-BF31145F5E62}" srcId="{613B6C30-5DC3-4AC4-B1E1-BF6947071149}" destId="{A36BAC41-E025-4D66-913F-E3A3CD7D05BA}" srcOrd="2" destOrd="0" parTransId="{193FDBF9-E81F-4831-9D1B-C8AD907FA900}" sibTransId="{4FF52741-477E-4241-B605-8C66202DD552}"/>
    <dgm:cxn modelId="{CAC0A963-25D9-4545-B0C4-4F7195B15900}" type="presParOf" srcId="{C42BA85C-9CB2-4BF5-8047-5CDE5EAFF1BA}" destId="{A669FF32-A9E7-4DDB-AA2D-3BA572106169}" srcOrd="0" destOrd="0" presId="urn:microsoft.com/office/officeart/2005/8/layout/vList3"/>
    <dgm:cxn modelId="{3DAD371B-A339-4B6B-9B07-017F8E89D3BC}" type="presParOf" srcId="{A669FF32-A9E7-4DDB-AA2D-3BA572106169}" destId="{4546B3D9-EE58-4F09-9962-A071B5D7CBC1}" srcOrd="0" destOrd="0" presId="urn:microsoft.com/office/officeart/2005/8/layout/vList3"/>
    <dgm:cxn modelId="{C30DA62E-3EC3-469D-8B9E-06AB068DF58F}" type="presParOf" srcId="{A669FF32-A9E7-4DDB-AA2D-3BA572106169}" destId="{ACEC0531-7FB4-402D-BC5D-A5C6D737A68C}" srcOrd="1" destOrd="0" presId="urn:microsoft.com/office/officeart/2005/8/layout/vList3"/>
    <dgm:cxn modelId="{5BFD27D2-9FB2-4278-A7B3-70E52B60200C}" type="presParOf" srcId="{C42BA85C-9CB2-4BF5-8047-5CDE5EAFF1BA}" destId="{ED669E07-9E0E-4597-B9E4-6E3B51843D78}" srcOrd="1" destOrd="0" presId="urn:microsoft.com/office/officeart/2005/8/layout/vList3"/>
    <dgm:cxn modelId="{B3D43305-E18C-48F1-8D33-86D82A914734}" type="presParOf" srcId="{C42BA85C-9CB2-4BF5-8047-5CDE5EAFF1BA}" destId="{B5FAA3BE-D987-4D00-8092-95459D4DD3B8}" srcOrd="2" destOrd="0" presId="urn:microsoft.com/office/officeart/2005/8/layout/vList3"/>
    <dgm:cxn modelId="{6E89F08D-3D55-4733-9ADF-4A8D1FBA21AB}" type="presParOf" srcId="{B5FAA3BE-D987-4D00-8092-95459D4DD3B8}" destId="{72FBE806-982C-41E1-B1D0-6B45A3024661}" srcOrd="0" destOrd="0" presId="urn:microsoft.com/office/officeart/2005/8/layout/vList3"/>
    <dgm:cxn modelId="{10E2FA48-DE18-4E35-818D-09BC3C1F3F63}" type="presParOf" srcId="{B5FAA3BE-D987-4D00-8092-95459D4DD3B8}" destId="{E9B856CF-0A56-432A-8E38-1D7448AE7F58}" srcOrd="1" destOrd="0" presId="urn:microsoft.com/office/officeart/2005/8/layout/vList3"/>
    <dgm:cxn modelId="{D1F4D7FA-FC97-4E2D-B506-1E77487DBB9D}" type="presParOf" srcId="{C42BA85C-9CB2-4BF5-8047-5CDE5EAFF1BA}" destId="{22119BEF-9906-4503-8BE0-B162F4DEF3C3}" srcOrd="3" destOrd="0" presId="urn:microsoft.com/office/officeart/2005/8/layout/vList3"/>
    <dgm:cxn modelId="{9F91DCC2-0A05-451F-9E1B-0C2F27A4E11A}" type="presParOf" srcId="{C42BA85C-9CB2-4BF5-8047-5CDE5EAFF1BA}" destId="{6AA084C7-3744-4385-B9BE-D10771489F18}" srcOrd="4" destOrd="0" presId="urn:microsoft.com/office/officeart/2005/8/layout/vList3"/>
    <dgm:cxn modelId="{999A6A39-349E-48A4-AA32-7C07C543AD73}" type="presParOf" srcId="{6AA084C7-3744-4385-B9BE-D10771489F18}" destId="{08DB466D-A1EB-417A-9FF9-83CF6BE0B901}" srcOrd="0" destOrd="0" presId="urn:microsoft.com/office/officeart/2005/8/layout/vList3"/>
    <dgm:cxn modelId="{8560444D-870C-4CE7-8DE0-2AFC7025E5E5}" type="presParOf" srcId="{6AA084C7-3744-4385-B9BE-D10771489F18}" destId="{F11F0A7A-B175-4203-A780-1FCFDD20B0C9}" srcOrd="1" destOrd="0" presId="urn:microsoft.com/office/officeart/2005/8/layout/vList3"/>
    <dgm:cxn modelId="{D6B7604E-ACCB-4870-8F88-1513BD2BE3AF}" type="presParOf" srcId="{C42BA85C-9CB2-4BF5-8047-5CDE5EAFF1BA}" destId="{DE6E8A53-BFA4-4543-90CF-D5B25BF5DECC}" srcOrd="5" destOrd="0" presId="urn:microsoft.com/office/officeart/2005/8/layout/vList3"/>
    <dgm:cxn modelId="{6B16D286-D7A7-459C-B648-0CEAB4D7945C}" type="presParOf" srcId="{C42BA85C-9CB2-4BF5-8047-5CDE5EAFF1BA}" destId="{A1CED01B-985A-4A2B-BB2E-273E4F5AE7D2}" srcOrd="6" destOrd="0" presId="urn:microsoft.com/office/officeart/2005/8/layout/vList3"/>
    <dgm:cxn modelId="{7B7CC61D-FFA9-4CC1-AB7C-B726EEEDCC3D}" type="presParOf" srcId="{A1CED01B-985A-4A2B-BB2E-273E4F5AE7D2}" destId="{19382A5D-4C8E-4698-9A79-2723B2F19D0B}" srcOrd="0" destOrd="0" presId="urn:microsoft.com/office/officeart/2005/8/layout/vList3"/>
    <dgm:cxn modelId="{C9C165D3-B9A9-44B7-986A-3A4E89ABC996}" type="presParOf" srcId="{A1CED01B-985A-4A2B-BB2E-273E4F5AE7D2}" destId="{297CC3A2-F5D9-4793-917C-C07385DFF83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C454F6A4-545D-44DC-94E6-575886469B3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62893E6-E34C-4515-87E0-FB281CAFA7A9}">
      <dgm:prSet phldrT="[Text]" custT="1"/>
      <dgm:spPr>
        <a:solidFill>
          <a:srgbClr val="223E92"/>
        </a:solidFill>
      </dgm:spPr>
      <dgm:t>
        <a:bodyPr/>
        <a:lstStyle/>
        <a:p>
          <a:r>
            <a:rPr lang="en-US" sz="1800" b="1" dirty="0">
              <a:latin typeface="Georgia" panose="02040502050405020303" pitchFamily="18" charset="0"/>
            </a:rPr>
            <a:t>7 Key Data Protection Principles </a:t>
          </a:r>
        </a:p>
      </dgm:t>
    </dgm:pt>
    <dgm:pt modelId="{CA97F078-79E3-4900-9CF4-473137D6C1B0}" type="parTrans" cxnId="{F85C8B40-752C-40C1-83CA-4FDD32D55DF2}">
      <dgm:prSet/>
      <dgm:spPr/>
      <dgm:t>
        <a:bodyPr/>
        <a:lstStyle/>
        <a:p>
          <a:endParaRPr lang="en-US"/>
        </a:p>
      </dgm:t>
    </dgm:pt>
    <dgm:pt modelId="{4281D60E-1F28-4BFB-895F-2B06F47A19CF}" type="sibTrans" cxnId="{F85C8B40-752C-40C1-83CA-4FDD32D55DF2}">
      <dgm:prSet/>
      <dgm:spPr/>
      <dgm:t>
        <a:bodyPr/>
        <a:lstStyle/>
        <a:p>
          <a:endParaRPr lang="en-US"/>
        </a:p>
      </dgm:t>
    </dgm:pt>
    <dgm:pt modelId="{38345A61-EB45-4CCB-B88F-A76F91BB2D17}">
      <dgm:prSet phldrT="[Text]"/>
      <dgm:spPr>
        <a:ln>
          <a:solidFill>
            <a:srgbClr val="223E92"/>
          </a:solidFill>
        </a:ln>
      </dgm:spPr>
      <dgm:t>
        <a:bodyPr/>
        <a:lstStyle/>
        <a:p>
          <a:r>
            <a:rPr lang="en-US" dirty="0">
              <a:latin typeface="Georgia" panose="02040502050405020303" pitchFamily="18" charset="0"/>
            </a:rPr>
            <a:t>Lawfulness, fairness, and transparency</a:t>
          </a:r>
        </a:p>
      </dgm:t>
    </dgm:pt>
    <dgm:pt modelId="{1CCE6C19-D5F6-4F5F-8DAC-90AA9D9C9C6B}" type="parTrans" cxnId="{8DC4E32E-E18C-43D0-AB4F-24D0C438E7B1}">
      <dgm:prSet/>
      <dgm:spPr>
        <a:ln>
          <a:solidFill>
            <a:srgbClr val="223E92"/>
          </a:solidFill>
        </a:ln>
      </dgm:spPr>
      <dgm:t>
        <a:bodyPr/>
        <a:lstStyle/>
        <a:p>
          <a:endParaRPr lang="en-US"/>
        </a:p>
      </dgm:t>
    </dgm:pt>
    <dgm:pt modelId="{FF14FDF3-DADD-4461-BBBC-5EC5E198F700}" type="sibTrans" cxnId="{8DC4E32E-E18C-43D0-AB4F-24D0C438E7B1}">
      <dgm:prSet/>
      <dgm:spPr/>
      <dgm:t>
        <a:bodyPr/>
        <a:lstStyle/>
        <a:p>
          <a:endParaRPr lang="en-US"/>
        </a:p>
      </dgm:t>
    </dgm:pt>
    <dgm:pt modelId="{3D61C640-5486-408F-BC51-CFFA9BD97606}">
      <dgm:prSet phldrT="[Text]"/>
      <dgm:spPr>
        <a:ln>
          <a:solidFill>
            <a:srgbClr val="223E92"/>
          </a:solidFill>
        </a:ln>
      </dgm:spPr>
      <dgm:t>
        <a:bodyPr/>
        <a:lstStyle/>
        <a:p>
          <a:r>
            <a:rPr lang="en-US" dirty="0">
              <a:latin typeface="Georgia" panose="02040502050405020303" pitchFamily="18" charset="0"/>
            </a:rPr>
            <a:t>Purpose Limitation</a:t>
          </a:r>
        </a:p>
      </dgm:t>
    </dgm:pt>
    <dgm:pt modelId="{C736755D-B0E2-4F5A-8355-7D716DEC50C6}" type="parTrans" cxnId="{C49EADD7-F0E4-4742-96BC-9907D5383A87}">
      <dgm:prSet/>
      <dgm:spPr>
        <a:ln>
          <a:solidFill>
            <a:srgbClr val="223E92"/>
          </a:solidFill>
        </a:ln>
      </dgm:spPr>
      <dgm:t>
        <a:bodyPr/>
        <a:lstStyle/>
        <a:p>
          <a:endParaRPr lang="en-US"/>
        </a:p>
      </dgm:t>
    </dgm:pt>
    <dgm:pt modelId="{A62CB698-5789-4B9F-B2DC-F25CF3D827AE}" type="sibTrans" cxnId="{C49EADD7-F0E4-4742-96BC-9907D5383A87}">
      <dgm:prSet/>
      <dgm:spPr/>
      <dgm:t>
        <a:bodyPr/>
        <a:lstStyle/>
        <a:p>
          <a:endParaRPr lang="en-US"/>
        </a:p>
      </dgm:t>
    </dgm:pt>
    <dgm:pt modelId="{981C2B33-525F-4EE8-81E7-AAF55046D2E6}">
      <dgm:prSet phldrT="[Text]"/>
      <dgm:spPr>
        <a:ln>
          <a:solidFill>
            <a:srgbClr val="223E92"/>
          </a:solidFill>
        </a:ln>
      </dgm:spPr>
      <dgm:t>
        <a:bodyPr/>
        <a:lstStyle/>
        <a:p>
          <a:r>
            <a:rPr lang="en-US" dirty="0">
              <a:latin typeface="Georgia" panose="02040502050405020303" pitchFamily="18" charset="0"/>
            </a:rPr>
            <a:t>Data Minimization</a:t>
          </a:r>
        </a:p>
      </dgm:t>
    </dgm:pt>
    <dgm:pt modelId="{D904E705-B4A8-41A1-941C-E22C84CBF84D}" type="parTrans" cxnId="{08B496FF-00E1-4B0F-9091-BB3053FB8B09}">
      <dgm:prSet/>
      <dgm:spPr>
        <a:ln>
          <a:solidFill>
            <a:srgbClr val="223E92"/>
          </a:solidFill>
        </a:ln>
      </dgm:spPr>
      <dgm:t>
        <a:bodyPr/>
        <a:lstStyle/>
        <a:p>
          <a:endParaRPr lang="en-US"/>
        </a:p>
      </dgm:t>
    </dgm:pt>
    <dgm:pt modelId="{ABD56854-B38F-4F89-91DE-A53AFB1730B2}" type="sibTrans" cxnId="{08B496FF-00E1-4B0F-9091-BB3053FB8B09}">
      <dgm:prSet/>
      <dgm:spPr/>
      <dgm:t>
        <a:bodyPr/>
        <a:lstStyle/>
        <a:p>
          <a:endParaRPr lang="en-US"/>
        </a:p>
      </dgm:t>
    </dgm:pt>
    <dgm:pt modelId="{A266714E-596E-43AF-8A13-94DC9226F339}">
      <dgm:prSet phldrT="[Text]"/>
      <dgm:spPr>
        <a:ln>
          <a:solidFill>
            <a:srgbClr val="223E92"/>
          </a:solidFill>
        </a:ln>
      </dgm:spPr>
      <dgm:t>
        <a:bodyPr/>
        <a:lstStyle/>
        <a:p>
          <a:r>
            <a:rPr lang="en-US" dirty="0">
              <a:latin typeface="Georgia" panose="02040502050405020303" pitchFamily="18" charset="0"/>
            </a:rPr>
            <a:t>Integrity &amp; Confidentiality</a:t>
          </a:r>
        </a:p>
      </dgm:t>
    </dgm:pt>
    <dgm:pt modelId="{D21C8C1A-5903-4563-AC7C-37011DB0417C}" type="parTrans" cxnId="{B4D21C2A-4CF1-436C-AC24-3803AC0F53CC}">
      <dgm:prSet/>
      <dgm:spPr>
        <a:ln>
          <a:solidFill>
            <a:srgbClr val="223E92"/>
          </a:solidFill>
        </a:ln>
      </dgm:spPr>
      <dgm:t>
        <a:bodyPr/>
        <a:lstStyle/>
        <a:p>
          <a:endParaRPr lang="en-US"/>
        </a:p>
      </dgm:t>
    </dgm:pt>
    <dgm:pt modelId="{951E1C63-DBA4-4F23-A4AA-84E37D65D115}" type="sibTrans" cxnId="{B4D21C2A-4CF1-436C-AC24-3803AC0F53CC}">
      <dgm:prSet/>
      <dgm:spPr/>
      <dgm:t>
        <a:bodyPr/>
        <a:lstStyle/>
        <a:p>
          <a:endParaRPr lang="en-US"/>
        </a:p>
      </dgm:t>
    </dgm:pt>
    <dgm:pt modelId="{605E8D68-15B1-4FAF-82DD-E5E7167D9013}">
      <dgm:prSet phldrT="[Text]"/>
      <dgm:spPr>
        <a:ln>
          <a:solidFill>
            <a:srgbClr val="223E92"/>
          </a:solidFill>
        </a:ln>
      </dgm:spPr>
      <dgm:t>
        <a:bodyPr/>
        <a:lstStyle/>
        <a:p>
          <a:r>
            <a:rPr lang="en-US" dirty="0">
              <a:latin typeface="Georgia" panose="02040502050405020303" pitchFamily="18" charset="0"/>
            </a:rPr>
            <a:t>Storage Limitation </a:t>
          </a:r>
        </a:p>
      </dgm:t>
    </dgm:pt>
    <dgm:pt modelId="{5B19BE79-555D-4B9C-8B61-B66671E46B7A}" type="parTrans" cxnId="{7166687A-96E4-44C4-BEBA-880C8D26D8A2}">
      <dgm:prSet/>
      <dgm:spPr>
        <a:ln>
          <a:solidFill>
            <a:srgbClr val="223E92"/>
          </a:solidFill>
        </a:ln>
      </dgm:spPr>
      <dgm:t>
        <a:bodyPr/>
        <a:lstStyle/>
        <a:p>
          <a:endParaRPr lang="en-US"/>
        </a:p>
      </dgm:t>
    </dgm:pt>
    <dgm:pt modelId="{0F99FB19-324E-415B-A62F-B76B5F433304}" type="sibTrans" cxnId="{7166687A-96E4-44C4-BEBA-880C8D26D8A2}">
      <dgm:prSet/>
      <dgm:spPr/>
      <dgm:t>
        <a:bodyPr/>
        <a:lstStyle/>
        <a:p>
          <a:endParaRPr lang="en-US"/>
        </a:p>
      </dgm:t>
    </dgm:pt>
    <dgm:pt modelId="{07BB3C40-06B2-4606-937E-ECBF94F67D35}">
      <dgm:prSet phldrT="[Text]"/>
      <dgm:spPr>
        <a:ln>
          <a:solidFill>
            <a:srgbClr val="223E92"/>
          </a:solidFill>
        </a:ln>
      </dgm:spPr>
      <dgm:t>
        <a:bodyPr/>
        <a:lstStyle/>
        <a:p>
          <a:r>
            <a:rPr lang="en-US" dirty="0">
              <a:latin typeface="Georgia" panose="02040502050405020303" pitchFamily="18" charset="0"/>
            </a:rPr>
            <a:t>Accuracy </a:t>
          </a:r>
        </a:p>
      </dgm:t>
    </dgm:pt>
    <dgm:pt modelId="{63DD2F2C-1A0F-4942-8301-2D5B08272FB0}" type="parTrans" cxnId="{45FCB474-98EE-4E4B-BDEC-D326070A4DA2}">
      <dgm:prSet/>
      <dgm:spPr>
        <a:ln>
          <a:solidFill>
            <a:srgbClr val="223E92"/>
          </a:solidFill>
        </a:ln>
      </dgm:spPr>
      <dgm:t>
        <a:bodyPr/>
        <a:lstStyle/>
        <a:p>
          <a:endParaRPr lang="en-US"/>
        </a:p>
      </dgm:t>
    </dgm:pt>
    <dgm:pt modelId="{42CEE3E9-FA75-4CB0-8751-4F4666592B03}" type="sibTrans" cxnId="{45FCB474-98EE-4E4B-BDEC-D326070A4DA2}">
      <dgm:prSet/>
      <dgm:spPr/>
      <dgm:t>
        <a:bodyPr/>
        <a:lstStyle/>
        <a:p>
          <a:endParaRPr lang="en-US"/>
        </a:p>
      </dgm:t>
    </dgm:pt>
    <dgm:pt modelId="{C2B11DFC-5871-4B25-9CCC-20C10FAD579A}">
      <dgm:prSet phldrT="[Text]"/>
      <dgm:spPr>
        <a:ln>
          <a:solidFill>
            <a:srgbClr val="223E92"/>
          </a:solidFill>
        </a:ln>
      </dgm:spPr>
      <dgm:t>
        <a:bodyPr/>
        <a:lstStyle/>
        <a:p>
          <a:r>
            <a:rPr lang="en-US" dirty="0">
              <a:latin typeface="Georgia" panose="02040502050405020303" pitchFamily="18" charset="0"/>
            </a:rPr>
            <a:t>Accountability </a:t>
          </a:r>
        </a:p>
      </dgm:t>
    </dgm:pt>
    <dgm:pt modelId="{EE224142-E270-4BF0-B9D3-EC795025FE0F}" type="parTrans" cxnId="{1664596E-75CE-48E0-8BB9-F69E7A48DCE0}">
      <dgm:prSet/>
      <dgm:spPr>
        <a:ln>
          <a:solidFill>
            <a:srgbClr val="223E92"/>
          </a:solidFill>
        </a:ln>
      </dgm:spPr>
      <dgm:t>
        <a:bodyPr/>
        <a:lstStyle/>
        <a:p>
          <a:endParaRPr lang="en-US"/>
        </a:p>
      </dgm:t>
    </dgm:pt>
    <dgm:pt modelId="{78638E26-E16B-4347-93A2-8CCFD115BCBD}" type="sibTrans" cxnId="{1664596E-75CE-48E0-8BB9-F69E7A48DCE0}">
      <dgm:prSet/>
      <dgm:spPr/>
      <dgm:t>
        <a:bodyPr/>
        <a:lstStyle/>
        <a:p>
          <a:endParaRPr lang="en-US"/>
        </a:p>
      </dgm:t>
    </dgm:pt>
    <dgm:pt modelId="{550C5667-BD7B-4232-B7E4-F93EB52E9976}" type="pres">
      <dgm:prSet presAssocID="{C454F6A4-545D-44DC-94E6-575886469B36}" presName="diagram" presStyleCnt="0">
        <dgm:presLayoutVars>
          <dgm:chPref val="1"/>
          <dgm:dir/>
          <dgm:animOne val="branch"/>
          <dgm:animLvl val="lvl"/>
          <dgm:resizeHandles/>
        </dgm:presLayoutVars>
      </dgm:prSet>
      <dgm:spPr/>
    </dgm:pt>
    <dgm:pt modelId="{8CA5FD48-C365-4BEE-B091-B360C636EA48}" type="pres">
      <dgm:prSet presAssocID="{C62893E6-E34C-4515-87E0-FB281CAFA7A9}" presName="root" presStyleCnt="0"/>
      <dgm:spPr/>
    </dgm:pt>
    <dgm:pt modelId="{E051EC40-9DC8-43DB-88EA-601ED8D82CAB}" type="pres">
      <dgm:prSet presAssocID="{C62893E6-E34C-4515-87E0-FB281CAFA7A9}" presName="rootComposite" presStyleCnt="0"/>
      <dgm:spPr/>
    </dgm:pt>
    <dgm:pt modelId="{6F345097-1721-4446-9DAA-1C3A6C5ABF25}" type="pres">
      <dgm:prSet presAssocID="{C62893E6-E34C-4515-87E0-FB281CAFA7A9}" presName="rootText" presStyleLbl="node1" presStyleIdx="0" presStyleCnt="1" custScaleX="452432" custScaleY="150033"/>
      <dgm:spPr/>
    </dgm:pt>
    <dgm:pt modelId="{7D7E25B6-6D7B-4009-A7EB-D3CD27AE6FF8}" type="pres">
      <dgm:prSet presAssocID="{C62893E6-E34C-4515-87E0-FB281CAFA7A9}" presName="rootConnector" presStyleLbl="node1" presStyleIdx="0" presStyleCnt="1"/>
      <dgm:spPr/>
    </dgm:pt>
    <dgm:pt modelId="{2ABAFA10-4FB1-486E-9019-AA6F5D69C5E6}" type="pres">
      <dgm:prSet presAssocID="{C62893E6-E34C-4515-87E0-FB281CAFA7A9}" presName="childShape" presStyleCnt="0"/>
      <dgm:spPr/>
    </dgm:pt>
    <dgm:pt modelId="{2BB04223-1BC4-4B14-AEE7-4CE312848496}" type="pres">
      <dgm:prSet presAssocID="{1CCE6C19-D5F6-4F5F-8DAC-90AA9D9C9C6B}" presName="Name13" presStyleLbl="parChTrans1D2" presStyleIdx="0" presStyleCnt="7"/>
      <dgm:spPr/>
    </dgm:pt>
    <dgm:pt modelId="{35FAAFDC-AD02-48C4-B313-70FCEBF46E44}" type="pres">
      <dgm:prSet presAssocID="{38345A61-EB45-4CCB-B88F-A76F91BB2D17}" presName="childText" presStyleLbl="bgAcc1" presStyleIdx="0" presStyleCnt="7" custScaleX="380838">
        <dgm:presLayoutVars>
          <dgm:bulletEnabled val="1"/>
        </dgm:presLayoutVars>
      </dgm:prSet>
      <dgm:spPr/>
    </dgm:pt>
    <dgm:pt modelId="{9303A4A2-F64D-48CE-8299-1B798C3F5FF2}" type="pres">
      <dgm:prSet presAssocID="{C736755D-B0E2-4F5A-8355-7D716DEC50C6}" presName="Name13" presStyleLbl="parChTrans1D2" presStyleIdx="1" presStyleCnt="7"/>
      <dgm:spPr/>
    </dgm:pt>
    <dgm:pt modelId="{8DCBBBAD-4375-4B2F-BE30-79F68E7916EA}" type="pres">
      <dgm:prSet presAssocID="{3D61C640-5486-408F-BC51-CFFA9BD97606}" presName="childText" presStyleLbl="bgAcc1" presStyleIdx="1" presStyleCnt="7" custScaleX="380838">
        <dgm:presLayoutVars>
          <dgm:bulletEnabled val="1"/>
        </dgm:presLayoutVars>
      </dgm:prSet>
      <dgm:spPr/>
    </dgm:pt>
    <dgm:pt modelId="{9B97ABE4-7D9D-4418-A94B-21AFCB67220A}" type="pres">
      <dgm:prSet presAssocID="{D904E705-B4A8-41A1-941C-E22C84CBF84D}" presName="Name13" presStyleLbl="parChTrans1D2" presStyleIdx="2" presStyleCnt="7"/>
      <dgm:spPr/>
    </dgm:pt>
    <dgm:pt modelId="{F6E9E624-14C1-40C6-8FBC-BA88C81D8B55}" type="pres">
      <dgm:prSet presAssocID="{981C2B33-525F-4EE8-81E7-AAF55046D2E6}" presName="childText" presStyleLbl="bgAcc1" presStyleIdx="2" presStyleCnt="7" custScaleX="380838">
        <dgm:presLayoutVars>
          <dgm:bulletEnabled val="1"/>
        </dgm:presLayoutVars>
      </dgm:prSet>
      <dgm:spPr/>
    </dgm:pt>
    <dgm:pt modelId="{F4A49604-E035-4B03-8F72-EEBFE046D585}" type="pres">
      <dgm:prSet presAssocID="{D21C8C1A-5903-4563-AC7C-37011DB0417C}" presName="Name13" presStyleLbl="parChTrans1D2" presStyleIdx="3" presStyleCnt="7"/>
      <dgm:spPr/>
    </dgm:pt>
    <dgm:pt modelId="{0E99243F-47F9-4B2E-B64A-F73923AB6FD6}" type="pres">
      <dgm:prSet presAssocID="{A266714E-596E-43AF-8A13-94DC9226F339}" presName="childText" presStyleLbl="bgAcc1" presStyleIdx="3" presStyleCnt="7" custScaleX="380838">
        <dgm:presLayoutVars>
          <dgm:bulletEnabled val="1"/>
        </dgm:presLayoutVars>
      </dgm:prSet>
      <dgm:spPr/>
    </dgm:pt>
    <dgm:pt modelId="{A1699589-4B1D-4E52-B207-884B89060B32}" type="pres">
      <dgm:prSet presAssocID="{5B19BE79-555D-4B9C-8B61-B66671E46B7A}" presName="Name13" presStyleLbl="parChTrans1D2" presStyleIdx="4" presStyleCnt="7"/>
      <dgm:spPr/>
    </dgm:pt>
    <dgm:pt modelId="{103FBD9F-54A8-4308-9DD1-09191A095636}" type="pres">
      <dgm:prSet presAssocID="{605E8D68-15B1-4FAF-82DD-E5E7167D9013}" presName="childText" presStyleLbl="bgAcc1" presStyleIdx="4" presStyleCnt="7" custScaleX="380838">
        <dgm:presLayoutVars>
          <dgm:bulletEnabled val="1"/>
        </dgm:presLayoutVars>
      </dgm:prSet>
      <dgm:spPr/>
    </dgm:pt>
    <dgm:pt modelId="{4E9D9136-2D16-4E3C-A9AC-66C287B266FE}" type="pres">
      <dgm:prSet presAssocID="{63DD2F2C-1A0F-4942-8301-2D5B08272FB0}" presName="Name13" presStyleLbl="parChTrans1D2" presStyleIdx="5" presStyleCnt="7"/>
      <dgm:spPr/>
    </dgm:pt>
    <dgm:pt modelId="{819406B7-CD29-4EED-9B8A-8FF7C581DFAB}" type="pres">
      <dgm:prSet presAssocID="{07BB3C40-06B2-4606-937E-ECBF94F67D35}" presName="childText" presStyleLbl="bgAcc1" presStyleIdx="5" presStyleCnt="7" custScaleX="380838">
        <dgm:presLayoutVars>
          <dgm:bulletEnabled val="1"/>
        </dgm:presLayoutVars>
      </dgm:prSet>
      <dgm:spPr/>
    </dgm:pt>
    <dgm:pt modelId="{A02A9C7E-F666-458B-AAFF-2316D5F75B26}" type="pres">
      <dgm:prSet presAssocID="{EE224142-E270-4BF0-B9D3-EC795025FE0F}" presName="Name13" presStyleLbl="parChTrans1D2" presStyleIdx="6" presStyleCnt="7"/>
      <dgm:spPr/>
    </dgm:pt>
    <dgm:pt modelId="{6E26A869-B7B1-4623-8C7E-7682E5408D87}" type="pres">
      <dgm:prSet presAssocID="{C2B11DFC-5871-4B25-9CCC-20C10FAD579A}" presName="childText" presStyleLbl="bgAcc1" presStyleIdx="6" presStyleCnt="7" custScaleX="380838">
        <dgm:presLayoutVars>
          <dgm:bulletEnabled val="1"/>
        </dgm:presLayoutVars>
      </dgm:prSet>
      <dgm:spPr/>
    </dgm:pt>
  </dgm:ptLst>
  <dgm:cxnLst>
    <dgm:cxn modelId="{053D2418-2CEB-4C1F-887E-033098FBB6C8}" type="presOf" srcId="{1CCE6C19-D5F6-4F5F-8DAC-90AA9D9C9C6B}" destId="{2BB04223-1BC4-4B14-AEE7-4CE312848496}" srcOrd="0" destOrd="0" presId="urn:microsoft.com/office/officeart/2005/8/layout/hierarchy3"/>
    <dgm:cxn modelId="{C860CF1D-A2A4-4E72-9318-8C9B60929104}" type="presOf" srcId="{D904E705-B4A8-41A1-941C-E22C84CBF84D}" destId="{9B97ABE4-7D9D-4418-A94B-21AFCB67220A}" srcOrd="0" destOrd="0" presId="urn:microsoft.com/office/officeart/2005/8/layout/hierarchy3"/>
    <dgm:cxn modelId="{B4D21C2A-4CF1-436C-AC24-3803AC0F53CC}" srcId="{C62893E6-E34C-4515-87E0-FB281CAFA7A9}" destId="{A266714E-596E-43AF-8A13-94DC9226F339}" srcOrd="3" destOrd="0" parTransId="{D21C8C1A-5903-4563-AC7C-37011DB0417C}" sibTransId="{951E1C63-DBA4-4F23-A4AA-84E37D65D115}"/>
    <dgm:cxn modelId="{8DC4E32E-E18C-43D0-AB4F-24D0C438E7B1}" srcId="{C62893E6-E34C-4515-87E0-FB281CAFA7A9}" destId="{38345A61-EB45-4CCB-B88F-A76F91BB2D17}" srcOrd="0" destOrd="0" parTransId="{1CCE6C19-D5F6-4F5F-8DAC-90AA9D9C9C6B}" sibTransId="{FF14FDF3-DADD-4461-BBBC-5EC5E198F700}"/>
    <dgm:cxn modelId="{F8C05A2F-C26D-4BC9-8C61-1C3E39B89D1F}" type="presOf" srcId="{07BB3C40-06B2-4606-937E-ECBF94F67D35}" destId="{819406B7-CD29-4EED-9B8A-8FF7C581DFAB}" srcOrd="0" destOrd="0" presId="urn:microsoft.com/office/officeart/2005/8/layout/hierarchy3"/>
    <dgm:cxn modelId="{1D990E31-BB96-403D-8F81-1AAAAC0BA40B}" type="presOf" srcId="{C736755D-B0E2-4F5A-8355-7D716DEC50C6}" destId="{9303A4A2-F64D-48CE-8299-1B798C3F5FF2}" srcOrd="0" destOrd="0" presId="urn:microsoft.com/office/officeart/2005/8/layout/hierarchy3"/>
    <dgm:cxn modelId="{F85C8B40-752C-40C1-83CA-4FDD32D55DF2}" srcId="{C454F6A4-545D-44DC-94E6-575886469B36}" destId="{C62893E6-E34C-4515-87E0-FB281CAFA7A9}" srcOrd="0" destOrd="0" parTransId="{CA97F078-79E3-4900-9CF4-473137D6C1B0}" sibTransId="{4281D60E-1F28-4BFB-895F-2B06F47A19CF}"/>
    <dgm:cxn modelId="{0231EA60-32F6-48AB-A03E-EF0507F0AA7C}" type="presOf" srcId="{EE224142-E270-4BF0-B9D3-EC795025FE0F}" destId="{A02A9C7E-F666-458B-AAFF-2316D5F75B26}" srcOrd="0" destOrd="0" presId="urn:microsoft.com/office/officeart/2005/8/layout/hierarchy3"/>
    <dgm:cxn modelId="{1664596E-75CE-48E0-8BB9-F69E7A48DCE0}" srcId="{C62893E6-E34C-4515-87E0-FB281CAFA7A9}" destId="{C2B11DFC-5871-4B25-9CCC-20C10FAD579A}" srcOrd="6" destOrd="0" parTransId="{EE224142-E270-4BF0-B9D3-EC795025FE0F}" sibTransId="{78638E26-E16B-4347-93A2-8CCFD115BCBD}"/>
    <dgm:cxn modelId="{45FCB474-98EE-4E4B-BDEC-D326070A4DA2}" srcId="{C62893E6-E34C-4515-87E0-FB281CAFA7A9}" destId="{07BB3C40-06B2-4606-937E-ECBF94F67D35}" srcOrd="5" destOrd="0" parTransId="{63DD2F2C-1A0F-4942-8301-2D5B08272FB0}" sibTransId="{42CEE3E9-FA75-4CB0-8751-4F4666592B03}"/>
    <dgm:cxn modelId="{E0DD6A76-0429-47CB-B9D2-33E1F5371BFD}" type="presOf" srcId="{C2B11DFC-5871-4B25-9CCC-20C10FAD579A}" destId="{6E26A869-B7B1-4623-8C7E-7682E5408D87}" srcOrd="0" destOrd="0" presId="urn:microsoft.com/office/officeart/2005/8/layout/hierarchy3"/>
    <dgm:cxn modelId="{7166687A-96E4-44C4-BEBA-880C8D26D8A2}" srcId="{C62893E6-E34C-4515-87E0-FB281CAFA7A9}" destId="{605E8D68-15B1-4FAF-82DD-E5E7167D9013}" srcOrd="4" destOrd="0" parTransId="{5B19BE79-555D-4B9C-8B61-B66671E46B7A}" sibTransId="{0F99FB19-324E-415B-A62F-B76B5F433304}"/>
    <dgm:cxn modelId="{15C2FA7B-C6B6-4020-B4E2-AC4047135EF5}" type="presOf" srcId="{605E8D68-15B1-4FAF-82DD-E5E7167D9013}" destId="{103FBD9F-54A8-4308-9DD1-09191A095636}" srcOrd="0" destOrd="0" presId="urn:microsoft.com/office/officeart/2005/8/layout/hierarchy3"/>
    <dgm:cxn modelId="{C866E68C-3C6C-4F74-8CEC-BE555EA74B53}" type="presOf" srcId="{C454F6A4-545D-44DC-94E6-575886469B36}" destId="{550C5667-BD7B-4232-B7E4-F93EB52E9976}" srcOrd="0" destOrd="0" presId="urn:microsoft.com/office/officeart/2005/8/layout/hierarchy3"/>
    <dgm:cxn modelId="{81A5B991-5ADC-4B78-ABEB-DC78B1417A34}" type="presOf" srcId="{C62893E6-E34C-4515-87E0-FB281CAFA7A9}" destId="{7D7E25B6-6D7B-4009-A7EB-D3CD27AE6FF8}" srcOrd="1" destOrd="0" presId="urn:microsoft.com/office/officeart/2005/8/layout/hierarchy3"/>
    <dgm:cxn modelId="{E4BF189A-A8B7-4306-8B36-CE43A35B7F9E}" type="presOf" srcId="{D21C8C1A-5903-4563-AC7C-37011DB0417C}" destId="{F4A49604-E035-4B03-8F72-EEBFE046D585}" srcOrd="0" destOrd="0" presId="urn:microsoft.com/office/officeart/2005/8/layout/hierarchy3"/>
    <dgm:cxn modelId="{87EC27A3-BEAE-4D3B-A7E2-C684C03E0634}" type="presOf" srcId="{5B19BE79-555D-4B9C-8B61-B66671E46B7A}" destId="{A1699589-4B1D-4E52-B207-884B89060B32}" srcOrd="0" destOrd="0" presId="urn:microsoft.com/office/officeart/2005/8/layout/hierarchy3"/>
    <dgm:cxn modelId="{E04B37C4-8340-4FEB-90BF-9A0FD398AF9E}" type="presOf" srcId="{3D61C640-5486-408F-BC51-CFFA9BD97606}" destId="{8DCBBBAD-4375-4B2F-BE30-79F68E7916EA}" srcOrd="0" destOrd="0" presId="urn:microsoft.com/office/officeart/2005/8/layout/hierarchy3"/>
    <dgm:cxn modelId="{243C2BD5-C917-4B9A-B402-6DEA4958E464}" type="presOf" srcId="{38345A61-EB45-4CCB-B88F-A76F91BB2D17}" destId="{35FAAFDC-AD02-48C4-B313-70FCEBF46E44}" srcOrd="0" destOrd="0" presId="urn:microsoft.com/office/officeart/2005/8/layout/hierarchy3"/>
    <dgm:cxn modelId="{C49EADD7-F0E4-4742-96BC-9907D5383A87}" srcId="{C62893E6-E34C-4515-87E0-FB281CAFA7A9}" destId="{3D61C640-5486-408F-BC51-CFFA9BD97606}" srcOrd="1" destOrd="0" parTransId="{C736755D-B0E2-4F5A-8355-7D716DEC50C6}" sibTransId="{A62CB698-5789-4B9F-B2DC-F25CF3D827AE}"/>
    <dgm:cxn modelId="{497BCFEF-028A-432C-9BB4-BD8C5021C40B}" type="presOf" srcId="{C62893E6-E34C-4515-87E0-FB281CAFA7A9}" destId="{6F345097-1721-4446-9DAA-1C3A6C5ABF25}" srcOrd="0" destOrd="0" presId="urn:microsoft.com/office/officeart/2005/8/layout/hierarchy3"/>
    <dgm:cxn modelId="{DD2BEAF0-B5D8-46B2-B734-EC4B8AD7F5B7}" type="presOf" srcId="{A266714E-596E-43AF-8A13-94DC9226F339}" destId="{0E99243F-47F9-4B2E-B64A-F73923AB6FD6}" srcOrd="0" destOrd="0" presId="urn:microsoft.com/office/officeart/2005/8/layout/hierarchy3"/>
    <dgm:cxn modelId="{EC3369F6-44F9-436C-86B4-64DABAC8A277}" type="presOf" srcId="{981C2B33-525F-4EE8-81E7-AAF55046D2E6}" destId="{F6E9E624-14C1-40C6-8FBC-BA88C81D8B55}" srcOrd="0" destOrd="0" presId="urn:microsoft.com/office/officeart/2005/8/layout/hierarchy3"/>
    <dgm:cxn modelId="{87E364FC-E5EA-4059-971C-2AEDD56E95E2}" type="presOf" srcId="{63DD2F2C-1A0F-4942-8301-2D5B08272FB0}" destId="{4E9D9136-2D16-4E3C-A9AC-66C287B266FE}" srcOrd="0" destOrd="0" presId="urn:microsoft.com/office/officeart/2005/8/layout/hierarchy3"/>
    <dgm:cxn modelId="{08B496FF-00E1-4B0F-9091-BB3053FB8B09}" srcId="{C62893E6-E34C-4515-87E0-FB281CAFA7A9}" destId="{981C2B33-525F-4EE8-81E7-AAF55046D2E6}" srcOrd="2" destOrd="0" parTransId="{D904E705-B4A8-41A1-941C-E22C84CBF84D}" sibTransId="{ABD56854-B38F-4F89-91DE-A53AFB1730B2}"/>
    <dgm:cxn modelId="{3AB472AF-2212-46F3-8FF9-3E63CF2FE1BC}" type="presParOf" srcId="{550C5667-BD7B-4232-B7E4-F93EB52E9976}" destId="{8CA5FD48-C365-4BEE-B091-B360C636EA48}" srcOrd="0" destOrd="0" presId="urn:microsoft.com/office/officeart/2005/8/layout/hierarchy3"/>
    <dgm:cxn modelId="{B6073A06-6A6D-427B-A9AF-F499EB6E5763}" type="presParOf" srcId="{8CA5FD48-C365-4BEE-B091-B360C636EA48}" destId="{E051EC40-9DC8-43DB-88EA-601ED8D82CAB}" srcOrd="0" destOrd="0" presId="urn:microsoft.com/office/officeart/2005/8/layout/hierarchy3"/>
    <dgm:cxn modelId="{4DD56842-B044-4583-A0F2-43E5A08BF4D5}" type="presParOf" srcId="{E051EC40-9DC8-43DB-88EA-601ED8D82CAB}" destId="{6F345097-1721-4446-9DAA-1C3A6C5ABF25}" srcOrd="0" destOrd="0" presId="urn:microsoft.com/office/officeart/2005/8/layout/hierarchy3"/>
    <dgm:cxn modelId="{F02D633B-AB07-468D-A6DC-5DF016DA54CE}" type="presParOf" srcId="{E051EC40-9DC8-43DB-88EA-601ED8D82CAB}" destId="{7D7E25B6-6D7B-4009-A7EB-D3CD27AE6FF8}" srcOrd="1" destOrd="0" presId="urn:microsoft.com/office/officeart/2005/8/layout/hierarchy3"/>
    <dgm:cxn modelId="{8D4BC874-855F-4CD7-A9EC-FAE664D36A74}" type="presParOf" srcId="{8CA5FD48-C365-4BEE-B091-B360C636EA48}" destId="{2ABAFA10-4FB1-486E-9019-AA6F5D69C5E6}" srcOrd="1" destOrd="0" presId="urn:microsoft.com/office/officeart/2005/8/layout/hierarchy3"/>
    <dgm:cxn modelId="{957F490A-AE5A-4C2F-A63F-4FA05D28F0C9}" type="presParOf" srcId="{2ABAFA10-4FB1-486E-9019-AA6F5D69C5E6}" destId="{2BB04223-1BC4-4B14-AEE7-4CE312848496}" srcOrd="0" destOrd="0" presId="urn:microsoft.com/office/officeart/2005/8/layout/hierarchy3"/>
    <dgm:cxn modelId="{A2A59461-87D0-4413-8386-605490C0D25A}" type="presParOf" srcId="{2ABAFA10-4FB1-486E-9019-AA6F5D69C5E6}" destId="{35FAAFDC-AD02-48C4-B313-70FCEBF46E44}" srcOrd="1" destOrd="0" presId="urn:microsoft.com/office/officeart/2005/8/layout/hierarchy3"/>
    <dgm:cxn modelId="{8880CA44-602A-4966-A42F-42D5D9090FE8}" type="presParOf" srcId="{2ABAFA10-4FB1-486E-9019-AA6F5D69C5E6}" destId="{9303A4A2-F64D-48CE-8299-1B798C3F5FF2}" srcOrd="2" destOrd="0" presId="urn:microsoft.com/office/officeart/2005/8/layout/hierarchy3"/>
    <dgm:cxn modelId="{0F5D1DFF-8A72-4943-9A2D-391969E70605}" type="presParOf" srcId="{2ABAFA10-4FB1-486E-9019-AA6F5D69C5E6}" destId="{8DCBBBAD-4375-4B2F-BE30-79F68E7916EA}" srcOrd="3" destOrd="0" presId="urn:microsoft.com/office/officeart/2005/8/layout/hierarchy3"/>
    <dgm:cxn modelId="{09D6AC33-931F-4DAE-BCFE-898F9AB63FED}" type="presParOf" srcId="{2ABAFA10-4FB1-486E-9019-AA6F5D69C5E6}" destId="{9B97ABE4-7D9D-4418-A94B-21AFCB67220A}" srcOrd="4" destOrd="0" presId="urn:microsoft.com/office/officeart/2005/8/layout/hierarchy3"/>
    <dgm:cxn modelId="{3F4827F2-0A7E-4269-A358-3AAE158ED80C}" type="presParOf" srcId="{2ABAFA10-4FB1-486E-9019-AA6F5D69C5E6}" destId="{F6E9E624-14C1-40C6-8FBC-BA88C81D8B55}" srcOrd="5" destOrd="0" presId="urn:microsoft.com/office/officeart/2005/8/layout/hierarchy3"/>
    <dgm:cxn modelId="{0A074C06-B1B6-4D4B-8CD6-E4106550D7C2}" type="presParOf" srcId="{2ABAFA10-4FB1-486E-9019-AA6F5D69C5E6}" destId="{F4A49604-E035-4B03-8F72-EEBFE046D585}" srcOrd="6" destOrd="0" presId="urn:microsoft.com/office/officeart/2005/8/layout/hierarchy3"/>
    <dgm:cxn modelId="{49C8278D-08B8-48F3-A668-17F1F0BA88D4}" type="presParOf" srcId="{2ABAFA10-4FB1-486E-9019-AA6F5D69C5E6}" destId="{0E99243F-47F9-4B2E-B64A-F73923AB6FD6}" srcOrd="7" destOrd="0" presId="urn:microsoft.com/office/officeart/2005/8/layout/hierarchy3"/>
    <dgm:cxn modelId="{D32BFC58-861E-42A0-A836-F419DFC384FC}" type="presParOf" srcId="{2ABAFA10-4FB1-486E-9019-AA6F5D69C5E6}" destId="{A1699589-4B1D-4E52-B207-884B89060B32}" srcOrd="8" destOrd="0" presId="urn:microsoft.com/office/officeart/2005/8/layout/hierarchy3"/>
    <dgm:cxn modelId="{7CCC9D62-60DB-4AFB-BD64-6D17396246B7}" type="presParOf" srcId="{2ABAFA10-4FB1-486E-9019-AA6F5D69C5E6}" destId="{103FBD9F-54A8-4308-9DD1-09191A095636}" srcOrd="9" destOrd="0" presId="urn:microsoft.com/office/officeart/2005/8/layout/hierarchy3"/>
    <dgm:cxn modelId="{A2AD0EDB-AAAE-4970-BE4B-4404B95536B7}" type="presParOf" srcId="{2ABAFA10-4FB1-486E-9019-AA6F5D69C5E6}" destId="{4E9D9136-2D16-4E3C-A9AC-66C287B266FE}" srcOrd="10" destOrd="0" presId="urn:microsoft.com/office/officeart/2005/8/layout/hierarchy3"/>
    <dgm:cxn modelId="{001CBE5F-F342-4ED4-887C-7EBDD92B89EF}" type="presParOf" srcId="{2ABAFA10-4FB1-486E-9019-AA6F5D69C5E6}" destId="{819406B7-CD29-4EED-9B8A-8FF7C581DFAB}" srcOrd="11" destOrd="0" presId="urn:microsoft.com/office/officeart/2005/8/layout/hierarchy3"/>
    <dgm:cxn modelId="{7119C670-9162-483D-8871-41C6E020FD52}" type="presParOf" srcId="{2ABAFA10-4FB1-486E-9019-AA6F5D69C5E6}" destId="{A02A9C7E-F666-458B-AAFF-2316D5F75B26}" srcOrd="12" destOrd="0" presId="urn:microsoft.com/office/officeart/2005/8/layout/hierarchy3"/>
    <dgm:cxn modelId="{FDBD208B-91D5-415C-82AE-1E5BF01541B2}" type="presParOf" srcId="{2ABAFA10-4FB1-486E-9019-AA6F5D69C5E6}" destId="{6E26A869-B7B1-4623-8C7E-7682E5408D87}"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6FC1E7"/>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dirty="0">
              <a:latin typeface="Arial" panose="020B0604020202020204" pitchFamily="34" charset="0"/>
              <a:cs typeface="Arial" panose="020B0604020202020204" pitchFamily="34" charset="0"/>
            </a:rPr>
            <a:t>Ability to Process Data</a:t>
          </a: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dirty="0">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sp="http://schemas.microsoft.com/office/drawing/2008/diagram" xmlns:dgm="http://schemas.openxmlformats.org/drawingml/2006/diagram" xmlns:a="http://schemas.openxmlformats.org/drawingml/2006/main">
  <dgm:ptLst>
    <dgm:pt modelId="{E8752DEB-E640-4799-8AB9-2FB84D9072A0}"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D7674D04-648A-4B5C-87FC-00E8102406D8}">
      <dgm:prSet phldrT="[Text]"/>
      <dgm:spPr>
        <a:solidFill>
          <a:schemeClr val="bg2"/>
        </a:solidFill>
        <a:ln>
          <a:noFill/>
        </a:ln>
      </dgm:spPr>
      <dgm:t>
        <a:bodyPr/>
        <a:lstStyle/>
        <a:p>
          <a:endParaRPr lang="en-US" dirty="0"/>
        </a:p>
      </dgm:t>
    </dgm:pt>
    <dgm:pt modelId="{2A6FCD5C-6939-4950-A9C1-E472FBA169C6}" type="sibTrans" cxnId="{8F20E92E-B3FD-46E9-9041-E45BDC1718E8}">
      <dgm:prSet/>
      <dgm:spPr/>
      <dgm:t>
        <a:bodyPr/>
        <a:lstStyle/>
        <a:p>
          <a:endParaRPr lang="en-US"/>
        </a:p>
      </dgm:t>
    </dgm:pt>
    <dgm:pt modelId="{D0A20417-5EA3-4FDC-900E-3325F512A7EF}" type="parTrans" cxnId="{8F20E92E-B3FD-46E9-9041-E45BDC1718E8}">
      <dgm:prSet/>
      <dgm:spPr/>
      <dgm:t>
        <a:bodyPr/>
        <a:lstStyle/>
        <a:p>
          <a:endParaRPr lang="en-US"/>
        </a:p>
      </dgm:t>
    </dgm:pt>
    <dgm:pt modelId="{71FD70CF-60F1-4E36-AB94-C44DFC062C26}" type="pres">
      <dgm:prSet presAssocID="{E8752DEB-E640-4799-8AB9-2FB84D9072A0}" presName="Name0" presStyleCnt="0">
        <dgm:presLayoutVars>
          <dgm:chMax val="7"/>
          <dgm:chPref val="7"/>
          <dgm:dir/>
        </dgm:presLayoutVars>
      </dgm:prSet>
      <dgm:spPr/>
    </dgm:pt>
    <dgm:pt modelId="{935D04E5-314C-4CF0-8FB0-A85193674507}" type="pres">
      <dgm:prSet presAssocID="{E8752DEB-E640-4799-8AB9-2FB84D9072A0}" presName="Name1" presStyleCnt="0"/>
      <dgm:spPr/>
    </dgm:pt>
    <dgm:pt modelId="{35DEDD60-5861-4EB6-AEC4-A57F44993383}" type="pres">
      <dgm:prSet presAssocID="{E8752DEB-E640-4799-8AB9-2FB84D9072A0}" presName="cycle" presStyleCnt="0"/>
      <dgm:spPr/>
    </dgm:pt>
    <dgm:pt modelId="{48C738C7-05A4-464B-A013-D052DD13193A}" type="pres">
      <dgm:prSet presAssocID="{E8752DEB-E640-4799-8AB9-2FB84D9072A0}" presName="srcNode" presStyleLbl="node1" presStyleIdx="0" presStyleCnt="1"/>
      <dgm:spPr/>
    </dgm:pt>
    <dgm:pt modelId="{7CCABA77-7DD6-4376-9F70-90266B93662C}" type="pres">
      <dgm:prSet presAssocID="{E8752DEB-E640-4799-8AB9-2FB84D9072A0}" presName="conn" presStyleLbl="parChTrans1D2" presStyleIdx="0" presStyleCnt="1"/>
      <dgm:spPr/>
    </dgm:pt>
    <dgm:pt modelId="{E5895648-97E8-4DD9-951F-F7D58800C40D}" type="pres">
      <dgm:prSet presAssocID="{E8752DEB-E640-4799-8AB9-2FB84D9072A0}" presName="extraNode" presStyleLbl="node1" presStyleIdx="0" presStyleCnt="1"/>
      <dgm:spPr/>
    </dgm:pt>
    <dgm:pt modelId="{12C660AF-41F9-416A-A250-704D5C0106D2}" type="pres">
      <dgm:prSet presAssocID="{E8752DEB-E640-4799-8AB9-2FB84D9072A0}" presName="dstNode" presStyleLbl="node1" presStyleIdx="0" presStyleCnt="1"/>
      <dgm:spPr/>
    </dgm:pt>
    <dgm:pt modelId="{F54526B9-B6FF-4ED4-8DAB-2DDCC7CC7618}" type="pres">
      <dgm:prSet presAssocID="{D7674D04-648A-4B5C-87FC-00E8102406D8}" presName="text_1" presStyleLbl="node1" presStyleIdx="0" presStyleCnt="1" custScaleX="87773" custScaleY="167083" custLinFactNeighborX="-3522">
        <dgm:presLayoutVars>
          <dgm:bulletEnabled val="1"/>
        </dgm:presLayoutVars>
      </dgm:prSet>
      <dgm:spPr/>
    </dgm:pt>
    <dgm:pt modelId="{546AAC72-C54A-434D-87E1-097F8B17C20C}" type="pres">
      <dgm:prSet presAssocID="{D7674D04-648A-4B5C-87FC-00E8102406D8}" presName="accent_1" presStyleCnt="0"/>
      <dgm:spPr/>
    </dgm:pt>
    <dgm:pt modelId="{579F0D6E-4CB6-4615-8AA9-B24A4AE505AC}" type="pres">
      <dgm:prSet presAssocID="{D7674D04-648A-4B5C-87FC-00E8102406D8}" presName="accentRepeatNode" presStyleLbl="solidFgAcc1" presStyleIdx="0" presStyleCnt="1"/>
      <dgm:spPr>
        <a:solidFill>
          <a:srgbClr val="60B1D6"/>
        </a:solidFill>
      </dgm:spPr>
    </dgm:pt>
  </dgm:ptLst>
  <dgm:cxnLst>
    <dgm:cxn modelId="{8F20E92E-B3FD-46E9-9041-E45BDC1718E8}" srcId="{E8752DEB-E640-4799-8AB9-2FB84D9072A0}" destId="{D7674D04-648A-4B5C-87FC-00E8102406D8}" srcOrd="0" destOrd="0" parTransId="{D0A20417-5EA3-4FDC-900E-3325F512A7EF}" sibTransId="{2A6FCD5C-6939-4950-A9C1-E472FBA169C6}"/>
    <dgm:cxn modelId="{5EF4A24E-A350-42E6-82A4-763D1C994ECC}" type="presOf" srcId="{D7674D04-648A-4B5C-87FC-00E8102406D8}" destId="{F54526B9-B6FF-4ED4-8DAB-2DDCC7CC7618}" srcOrd="0" destOrd="0" presId="urn:microsoft.com/office/officeart/2008/layout/VerticalCurvedList"/>
    <dgm:cxn modelId="{AA4E34AE-3FD5-4FB1-A049-F555B5EAEBD1}" type="presOf" srcId="{2A6FCD5C-6939-4950-A9C1-E472FBA169C6}" destId="{7CCABA77-7DD6-4376-9F70-90266B93662C}" srcOrd="0" destOrd="0" presId="urn:microsoft.com/office/officeart/2008/layout/VerticalCurvedList"/>
    <dgm:cxn modelId="{A5FDB8FA-D042-4208-BFD0-8F00991824D9}" type="presOf" srcId="{E8752DEB-E640-4799-8AB9-2FB84D9072A0}" destId="{71FD70CF-60F1-4E36-AB94-C44DFC062C26}" srcOrd="0" destOrd="0" presId="urn:microsoft.com/office/officeart/2008/layout/VerticalCurvedList"/>
    <dgm:cxn modelId="{C59B0C10-621A-4912-85AC-3610C0AFEC69}" type="presParOf" srcId="{71FD70CF-60F1-4E36-AB94-C44DFC062C26}" destId="{935D04E5-314C-4CF0-8FB0-A85193674507}" srcOrd="0" destOrd="0" presId="urn:microsoft.com/office/officeart/2008/layout/VerticalCurvedList"/>
    <dgm:cxn modelId="{43D2AD7F-E048-4F13-978A-5BBDA7B39E58}" type="presParOf" srcId="{935D04E5-314C-4CF0-8FB0-A85193674507}" destId="{35DEDD60-5861-4EB6-AEC4-A57F44993383}" srcOrd="0" destOrd="0" presId="urn:microsoft.com/office/officeart/2008/layout/VerticalCurvedList"/>
    <dgm:cxn modelId="{0E08FB06-1D29-41C5-8431-555A949A6F60}" type="presParOf" srcId="{35DEDD60-5861-4EB6-AEC4-A57F44993383}" destId="{48C738C7-05A4-464B-A013-D052DD13193A}" srcOrd="0" destOrd="0" presId="urn:microsoft.com/office/officeart/2008/layout/VerticalCurvedList"/>
    <dgm:cxn modelId="{CB838E98-4BFE-4CBC-8517-0216AE066638}" type="presParOf" srcId="{35DEDD60-5861-4EB6-AEC4-A57F44993383}" destId="{7CCABA77-7DD6-4376-9F70-90266B93662C}" srcOrd="1" destOrd="0" presId="urn:microsoft.com/office/officeart/2008/layout/VerticalCurvedList"/>
    <dgm:cxn modelId="{C669AC5B-BF8C-4C30-BE23-F2E81746427A}" type="presParOf" srcId="{35DEDD60-5861-4EB6-AEC4-A57F44993383}" destId="{E5895648-97E8-4DD9-951F-F7D58800C40D}" srcOrd="2" destOrd="0" presId="urn:microsoft.com/office/officeart/2008/layout/VerticalCurvedList"/>
    <dgm:cxn modelId="{EAFBF31F-C40C-48F9-93AC-13DE5E838EEA}" type="presParOf" srcId="{35DEDD60-5861-4EB6-AEC4-A57F44993383}" destId="{12C660AF-41F9-416A-A250-704D5C0106D2}" srcOrd="3" destOrd="0" presId="urn:microsoft.com/office/officeart/2008/layout/VerticalCurvedList"/>
    <dgm:cxn modelId="{CA3D804A-0C96-46A9-80F8-865FA79FB7F9}" type="presParOf" srcId="{935D04E5-314C-4CF0-8FB0-A85193674507}" destId="{F54526B9-B6FF-4ED4-8DAB-2DDCC7CC7618}" srcOrd="1" destOrd="0" presId="urn:microsoft.com/office/officeart/2008/layout/VerticalCurvedList"/>
    <dgm:cxn modelId="{1ACFDC7C-716A-4465-89D1-DA994B2416BB}" type="presParOf" srcId="{935D04E5-314C-4CF0-8FB0-A85193674507}" destId="{546AAC72-C54A-434D-87E1-097F8B17C20C}" srcOrd="2" destOrd="0" presId="urn:microsoft.com/office/officeart/2008/layout/VerticalCurvedList"/>
    <dgm:cxn modelId="{737341E1-D4B1-4C0A-8D6A-AF46682D157B}" type="presParOf" srcId="{546AAC72-C54A-434D-87E1-097F8B17C20C}" destId="{579F0D6E-4CB6-4615-8AA9-B24A4AE505AC}"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sp="http://schemas.microsoft.com/office/drawing/2008/diagram" xmlns:dgm="http://schemas.openxmlformats.org/drawingml/2006/diagram" xmlns:a="http://schemas.openxmlformats.org/drawingml/2006/main">
  <dgm:ptLst>
    <dgm:pt modelId="{239686EA-8709-48AC-8783-3E28D2933266}"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F36CA670-60F8-45CB-903F-DC7F244FEB8C}">
      <dgm:prSet phldrT="[Text]" custT="1"/>
      <dgm:spPr/>
      <dgm:t>
        <a:bodyPr/>
        <a:lstStyle/>
        <a:p>
          <a:r>
            <a:rPr lang="en-US" sz="800" b="1">
              <a:latin typeface="Arial" panose="020B0604020202020204" pitchFamily="34" charset="0"/>
              <a:cs typeface="Arial" panose="020B0604020202020204" pitchFamily="34" charset="0"/>
            </a:rPr>
            <a:t>Personal Data</a:t>
          </a:r>
          <a:endParaRPr lang="en-US" sz="900" b="1" dirty="0">
            <a:latin typeface="Arial" panose="020B0604020202020204" pitchFamily="34" charset="0"/>
            <a:cs typeface="Arial" panose="020B0604020202020204" pitchFamily="34" charset="0"/>
          </a:endParaRPr>
        </a:p>
      </dgm:t>
    </dgm:pt>
    <dgm:pt modelId="{D7EE9673-35A5-4F75-A813-D13334C00E31}" type="parTrans" cxnId="{E24BF4F0-06B4-4459-9E73-B389C34AC612}">
      <dgm:prSet/>
      <dgm:spPr/>
      <dgm:t>
        <a:bodyPr/>
        <a:lstStyle/>
        <a:p>
          <a:endParaRPr lang="en-US" sz="1100">
            <a:solidFill>
              <a:schemeClr val="bg1"/>
            </a:solidFill>
          </a:endParaRPr>
        </a:p>
      </dgm:t>
    </dgm:pt>
    <dgm:pt modelId="{25122F7A-AE5F-4FB6-83A5-E8E8AC2BB445}" type="sibTrans" cxnId="{E24BF4F0-06B4-4459-9E73-B389C34AC612}">
      <dgm:prSet/>
      <dgm:spPr/>
      <dgm:t>
        <a:bodyPr/>
        <a:lstStyle/>
        <a:p>
          <a:endParaRPr lang="en-US" sz="1100">
            <a:solidFill>
              <a:schemeClr val="bg1"/>
            </a:solidFill>
          </a:endParaRPr>
        </a:p>
      </dgm:t>
    </dgm:pt>
    <dgm:pt modelId="{4393427D-899E-42EA-B050-31804A365361}">
      <dgm:prSet phldrT="[Text]" custT="1"/>
      <dgm:spPr/>
      <dgm:t>
        <a:bodyPr/>
        <a:lstStyle/>
        <a:p>
          <a:r>
            <a:rPr lang="en-US" sz="900">
              <a:latin typeface="Arial" panose="020B0604020202020204" pitchFamily="34" charset="0"/>
              <a:cs typeface="Arial" panose="020B0604020202020204" pitchFamily="34" charset="0"/>
            </a:rPr>
            <a:t>Ability to Process Data</a:t>
          </a:r>
          <a:endParaRPr lang="en-US" sz="900" dirty="0">
            <a:latin typeface="Arial" panose="020B0604020202020204" pitchFamily="34" charset="0"/>
            <a:cs typeface="Arial" panose="020B0604020202020204" pitchFamily="34" charset="0"/>
          </a:endParaRPr>
        </a:p>
      </dgm:t>
    </dgm:pt>
    <dgm:pt modelId="{9D9B52D5-A0B4-474D-9C5D-AF973612E02E}" type="parTrans" cxnId="{148661B2-82E7-478D-B3C3-EA82CE0D713F}">
      <dgm:prSet custT="1"/>
      <dgm:spPr/>
      <dgm:t>
        <a:bodyPr/>
        <a:lstStyle/>
        <a:p>
          <a:endParaRPr lang="en-US" sz="100">
            <a:solidFill>
              <a:schemeClr val="bg1"/>
            </a:solidFill>
          </a:endParaRPr>
        </a:p>
      </dgm:t>
    </dgm:pt>
    <dgm:pt modelId="{6E868A23-4810-41B5-9515-E3F04153D017}" type="sibTrans" cxnId="{148661B2-82E7-478D-B3C3-EA82CE0D713F}">
      <dgm:prSet/>
      <dgm:spPr/>
      <dgm:t>
        <a:bodyPr/>
        <a:lstStyle/>
        <a:p>
          <a:endParaRPr lang="en-US" sz="1100">
            <a:solidFill>
              <a:schemeClr val="bg1"/>
            </a:solidFill>
          </a:endParaRPr>
        </a:p>
      </dgm:t>
    </dgm:pt>
    <dgm:pt modelId="{1679DB2D-DCA8-4D1F-9808-B2DACC5AA25D}">
      <dgm:prSet phldrT="[Text]" custT="1"/>
      <dgm:spPr/>
      <dgm:t>
        <a:bodyPr/>
        <a:lstStyle/>
        <a:p>
          <a:r>
            <a:rPr lang="en-US" sz="900">
              <a:latin typeface="Arial" panose="020B0604020202020204" pitchFamily="34" charset="0"/>
              <a:cs typeface="Arial" panose="020B0604020202020204" pitchFamily="34" charset="0"/>
            </a:rPr>
            <a:t>Individual Rights</a:t>
          </a:r>
          <a:endParaRPr lang="en-US" sz="900" dirty="0">
            <a:latin typeface="Arial" panose="020B0604020202020204" pitchFamily="34" charset="0"/>
            <a:cs typeface="Arial" panose="020B0604020202020204" pitchFamily="34" charset="0"/>
          </a:endParaRPr>
        </a:p>
      </dgm:t>
    </dgm:pt>
    <dgm:pt modelId="{B1684E79-B31E-4C1E-82C0-CA805E44C647}" type="parTrans" cxnId="{1E87B917-06B0-430B-8457-010184F557A8}">
      <dgm:prSet custT="1"/>
      <dgm:spPr/>
      <dgm:t>
        <a:bodyPr/>
        <a:lstStyle/>
        <a:p>
          <a:endParaRPr lang="en-US" sz="100">
            <a:solidFill>
              <a:schemeClr val="bg1"/>
            </a:solidFill>
          </a:endParaRPr>
        </a:p>
      </dgm:t>
    </dgm:pt>
    <dgm:pt modelId="{4FC05FDA-26E5-4B6B-99B1-5F812EBBC9BA}" type="sibTrans" cxnId="{1E87B917-06B0-430B-8457-010184F557A8}">
      <dgm:prSet/>
      <dgm:spPr/>
      <dgm:t>
        <a:bodyPr/>
        <a:lstStyle/>
        <a:p>
          <a:endParaRPr lang="en-US" sz="1100">
            <a:solidFill>
              <a:schemeClr val="bg1"/>
            </a:solidFill>
          </a:endParaRPr>
        </a:p>
      </dgm:t>
    </dgm:pt>
    <dgm:pt modelId="{503D4220-B715-45CC-B867-8A5D35D02C75}">
      <dgm:prSet phldrT="[Text]" custT="1"/>
      <dgm:spPr/>
      <dgm:t>
        <a:bodyPr/>
        <a:lstStyle/>
        <a:p>
          <a:r>
            <a:rPr lang="en-US" sz="900">
              <a:latin typeface="Arial" panose="020B0604020202020204" pitchFamily="34" charset="0"/>
              <a:cs typeface="Arial" panose="020B0604020202020204" pitchFamily="34" charset="0"/>
            </a:rPr>
            <a:t>Record Keeping</a:t>
          </a:r>
          <a:endParaRPr lang="en-US" sz="900" dirty="0">
            <a:latin typeface="Arial" panose="020B0604020202020204" pitchFamily="34" charset="0"/>
            <a:cs typeface="Arial" panose="020B0604020202020204" pitchFamily="34" charset="0"/>
          </a:endParaRPr>
        </a:p>
      </dgm:t>
    </dgm:pt>
    <dgm:pt modelId="{26A2D5B3-C247-4639-AA06-5F47C9F015DF}" type="parTrans" cxnId="{D2D88163-061C-4356-B870-91EA4A5FC53A}">
      <dgm:prSet custT="1"/>
      <dgm:spPr/>
      <dgm:t>
        <a:bodyPr/>
        <a:lstStyle/>
        <a:p>
          <a:endParaRPr lang="en-US" sz="100">
            <a:solidFill>
              <a:schemeClr val="bg1"/>
            </a:solidFill>
          </a:endParaRPr>
        </a:p>
      </dgm:t>
    </dgm:pt>
    <dgm:pt modelId="{BF2E801C-279E-48E1-B995-C22DACD2BAD6}" type="sibTrans" cxnId="{D2D88163-061C-4356-B870-91EA4A5FC53A}">
      <dgm:prSet/>
      <dgm:spPr/>
      <dgm:t>
        <a:bodyPr/>
        <a:lstStyle/>
        <a:p>
          <a:endParaRPr lang="en-US" sz="1100">
            <a:solidFill>
              <a:schemeClr val="bg1"/>
            </a:solidFill>
          </a:endParaRPr>
        </a:p>
      </dgm:t>
    </dgm:pt>
    <dgm:pt modelId="{D6988F14-54FF-4CE1-9E0A-33F4EC78370A}">
      <dgm:prSet phldrT="[Text]" custT="1"/>
      <dgm:spPr/>
      <dgm:t>
        <a:bodyPr/>
        <a:lstStyle/>
        <a:p>
          <a:r>
            <a:rPr lang="en-US" sz="900">
              <a:latin typeface="Arial" panose="020B0604020202020204" pitchFamily="34" charset="0"/>
              <a:cs typeface="Arial" panose="020B0604020202020204" pitchFamily="34" charset="0"/>
            </a:rPr>
            <a:t>Data Security</a:t>
          </a:r>
          <a:endParaRPr lang="en-US" sz="900" dirty="0">
            <a:latin typeface="Arial" panose="020B0604020202020204" pitchFamily="34" charset="0"/>
            <a:cs typeface="Arial" panose="020B0604020202020204" pitchFamily="34" charset="0"/>
          </a:endParaRPr>
        </a:p>
      </dgm:t>
    </dgm:pt>
    <dgm:pt modelId="{933B98B4-F8A2-48C3-9CC8-E27F3C7640E5}" type="parTrans" cxnId="{340BA715-A68C-4EC9-A3F3-DE2469F667ED}">
      <dgm:prSet custT="1"/>
      <dgm:spPr/>
      <dgm:t>
        <a:bodyPr/>
        <a:lstStyle/>
        <a:p>
          <a:endParaRPr lang="en-US" sz="100">
            <a:solidFill>
              <a:schemeClr val="bg1"/>
            </a:solidFill>
          </a:endParaRPr>
        </a:p>
      </dgm:t>
    </dgm:pt>
    <dgm:pt modelId="{EF911B39-7A96-44FF-84B0-384EAF710F6C}" type="sibTrans" cxnId="{340BA715-A68C-4EC9-A3F3-DE2469F667ED}">
      <dgm:prSet/>
      <dgm:spPr/>
      <dgm:t>
        <a:bodyPr/>
        <a:lstStyle/>
        <a:p>
          <a:endParaRPr lang="en-US" sz="1100">
            <a:solidFill>
              <a:schemeClr val="bg1"/>
            </a:solidFill>
          </a:endParaRPr>
        </a:p>
      </dgm:t>
    </dgm:pt>
    <dgm:pt modelId="{B50CBD7C-4D25-49FF-9C6A-9A5DB0E48D0A}">
      <dgm:prSet phldrT="[Text]" custT="1"/>
      <dgm:spPr/>
      <dgm:t>
        <a:bodyPr/>
        <a:lstStyle/>
        <a:p>
          <a:r>
            <a:rPr lang="en-US" sz="900">
              <a:latin typeface="Arial" panose="020B0604020202020204" pitchFamily="34" charset="0"/>
              <a:cs typeface="Arial" panose="020B0604020202020204" pitchFamily="34" charset="0"/>
            </a:rPr>
            <a:t>Cross-Border Data Transfers</a:t>
          </a:r>
          <a:endParaRPr lang="en-US" sz="900" dirty="0">
            <a:latin typeface="Arial" panose="020B0604020202020204" pitchFamily="34" charset="0"/>
            <a:cs typeface="Arial" panose="020B0604020202020204" pitchFamily="34" charset="0"/>
          </a:endParaRPr>
        </a:p>
      </dgm:t>
    </dgm:pt>
    <dgm:pt modelId="{2DA8B79C-B2A1-4AE5-AB37-F48FAABF8E8C}" type="parTrans" cxnId="{07114989-B2BB-4EC6-865B-F9B3D780885E}">
      <dgm:prSet custT="1"/>
      <dgm:spPr/>
      <dgm:t>
        <a:bodyPr/>
        <a:lstStyle/>
        <a:p>
          <a:endParaRPr lang="en-US" sz="100">
            <a:solidFill>
              <a:schemeClr val="bg1"/>
            </a:solidFill>
          </a:endParaRPr>
        </a:p>
      </dgm:t>
    </dgm:pt>
    <dgm:pt modelId="{8839CC6A-C3F6-4993-B325-BB4F2C2F1889}" type="sibTrans" cxnId="{07114989-B2BB-4EC6-865B-F9B3D780885E}">
      <dgm:prSet/>
      <dgm:spPr/>
      <dgm:t>
        <a:bodyPr/>
        <a:lstStyle/>
        <a:p>
          <a:endParaRPr lang="en-US" sz="1100">
            <a:solidFill>
              <a:schemeClr val="bg1"/>
            </a:solidFill>
          </a:endParaRPr>
        </a:p>
      </dgm:t>
    </dgm:pt>
    <dgm:pt modelId="{F76D6B5D-F3E1-4BEE-A5D3-D6B976F6F66E}">
      <dgm:prSet phldrT="[Text]" custT="1"/>
      <dgm:spPr/>
      <dgm:t>
        <a:bodyPr/>
        <a:lstStyle/>
        <a:p>
          <a:r>
            <a:rPr lang="en-US" sz="900">
              <a:latin typeface="Arial" panose="020B0604020202020204" pitchFamily="34" charset="0"/>
              <a:cs typeface="Arial" panose="020B0604020202020204" pitchFamily="34" charset="0"/>
            </a:rPr>
            <a:t>Sharing Data</a:t>
          </a:r>
          <a:endParaRPr lang="en-US" sz="900" dirty="0">
            <a:latin typeface="Arial" panose="020B0604020202020204" pitchFamily="34" charset="0"/>
            <a:cs typeface="Arial" panose="020B0604020202020204" pitchFamily="34" charset="0"/>
          </a:endParaRPr>
        </a:p>
      </dgm:t>
    </dgm:pt>
    <dgm:pt modelId="{145C34A8-5FC3-47F6-9115-38AABDDF5DFF}" type="parTrans" cxnId="{91A3E0C2-A7C4-4AB0-90B6-3B0288B49C0E}">
      <dgm:prSet custT="1"/>
      <dgm:spPr/>
      <dgm:t>
        <a:bodyPr/>
        <a:lstStyle/>
        <a:p>
          <a:endParaRPr lang="en-US" sz="100">
            <a:solidFill>
              <a:schemeClr val="bg1"/>
            </a:solidFill>
          </a:endParaRPr>
        </a:p>
      </dgm:t>
    </dgm:pt>
    <dgm:pt modelId="{B88EF1B3-747F-468F-BC24-46D6A70396D6}" type="sibTrans" cxnId="{91A3E0C2-A7C4-4AB0-90B6-3B0288B49C0E}">
      <dgm:prSet/>
      <dgm:spPr/>
      <dgm:t>
        <a:bodyPr/>
        <a:lstStyle/>
        <a:p>
          <a:endParaRPr lang="en-US" sz="1100">
            <a:solidFill>
              <a:schemeClr val="bg1"/>
            </a:solidFill>
          </a:endParaRPr>
        </a:p>
      </dgm:t>
    </dgm:pt>
    <dgm:pt modelId="{1D3E2CEA-C935-466B-8871-AFBCCAEFABE6}" type="pres">
      <dgm:prSet presAssocID="{239686EA-8709-48AC-8783-3E28D2933266}" presName="cycle" presStyleCnt="0">
        <dgm:presLayoutVars>
          <dgm:chMax val="1"/>
          <dgm:dir/>
          <dgm:animLvl val="ctr"/>
          <dgm:resizeHandles val="exact"/>
        </dgm:presLayoutVars>
      </dgm:prSet>
      <dgm:spPr/>
    </dgm:pt>
    <dgm:pt modelId="{77B9F9EF-A069-48E9-9ADE-DB39D70C5299}" type="pres">
      <dgm:prSet presAssocID="{F36CA670-60F8-45CB-903F-DC7F244FEB8C}" presName="centerShape" presStyleLbl="node0" presStyleIdx="0" presStyleCnt="1" custScaleX="105521"/>
      <dgm:spPr/>
    </dgm:pt>
    <dgm:pt modelId="{CC5A8DBC-8135-479F-9384-DDA9E346CF7E}" type="pres">
      <dgm:prSet presAssocID="{9D9B52D5-A0B4-474D-9C5D-AF973612E02E}" presName="Name9" presStyleLbl="parChTrans1D2" presStyleIdx="0" presStyleCnt="6"/>
      <dgm:spPr/>
    </dgm:pt>
    <dgm:pt modelId="{F1C78BA4-6DB7-4E48-B457-C8B61B31208D}" type="pres">
      <dgm:prSet presAssocID="{9D9B52D5-A0B4-474D-9C5D-AF973612E02E}" presName="connTx" presStyleLbl="parChTrans1D2" presStyleIdx="0" presStyleCnt="6"/>
      <dgm:spPr/>
    </dgm:pt>
    <dgm:pt modelId="{2E16D2AC-624A-4CF3-B3EE-7207D5840E48}" type="pres">
      <dgm:prSet presAssocID="{4393427D-899E-42EA-B050-31804A365361}" presName="node" presStyleLbl="node1" presStyleIdx="0" presStyleCnt="6">
        <dgm:presLayoutVars>
          <dgm:bulletEnabled val="1"/>
        </dgm:presLayoutVars>
      </dgm:prSet>
      <dgm:spPr/>
    </dgm:pt>
    <dgm:pt modelId="{DA44A157-9F41-4860-8268-4C2D6A8341AA}" type="pres">
      <dgm:prSet presAssocID="{B1684E79-B31E-4C1E-82C0-CA805E44C647}" presName="Name9" presStyleLbl="parChTrans1D2" presStyleIdx="1" presStyleCnt="6"/>
      <dgm:spPr/>
    </dgm:pt>
    <dgm:pt modelId="{1FACC365-0537-474A-A18A-C2BC82CFC6F8}" type="pres">
      <dgm:prSet presAssocID="{B1684E79-B31E-4C1E-82C0-CA805E44C647}" presName="connTx" presStyleLbl="parChTrans1D2" presStyleIdx="1" presStyleCnt="6"/>
      <dgm:spPr/>
    </dgm:pt>
    <dgm:pt modelId="{B82561B8-5812-4FB5-91D5-E14826C126AB}" type="pres">
      <dgm:prSet presAssocID="{1679DB2D-DCA8-4D1F-9808-B2DACC5AA25D}" presName="node" presStyleLbl="node1" presStyleIdx="1" presStyleCnt="6">
        <dgm:presLayoutVars>
          <dgm:bulletEnabled val="1"/>
        </dgm:presLayoutVars>
      </dgm:prSet>
      <dgm:spPr/>
    </dgm:pt>
    <dgm:pt modelId="{3FB47305-AB9C-43D6-AF73-D00324097979}" type="pres">
      <dgm:prSet presAssocID="{26A2D5B3-C247-4639-AA06-5F47C9F015DF}" presName="Name9" presStyleLbl="parChTrans1D2" presStyleIdx="2" presStyleCnt="6"/>
      <dgm:spPr/>
    </dgm:pt>
    <dgm:pt modelId="{6EBD4405-F87F-4D67-A46A-41ACC9917451}" type="pres">
      <dgm:prSet presAssocID="{26A2D5B3-C247-4639-AA06-5F47C9F015DF}" presName="connTx" presStyleLbl="parChTrans1D2" presStyleIdx="2" presStyleCnt="6"/>
      <dgm:spPr/>
    </dgm:pt>
    <dgm:pt modelId="{E309D358-1860-499B-B876-63EFD042BDD4}" type="pres">
      <dgm:prSet presAssocID="{503D4220-B715-45CC-B867-8A5D35D02C75}" presName="node" presStyleLbl="node1" presStyleIdx="2" presStyleCnt="6">
        <dgm:presLayoutVars>
          <dgm:bulletEnabled val="1"/>
        </dgm:presLayoutVars>
      </dgm:prSet>
      <dgm:spPr/>
    </dgm:pt>
    <dgm:pt modelId="{4BBA0CD4-3A8D-4C0E-92DD-4C7DEB234F00}" type="pres">
      <dgm:prSet presAssocID="{933B98B4-F8A2-48C3-9CC8-E27F3C7640E5}" presName="Name9" presStyleLbl="parChTrans1D2" presStyleIdx="3" presStyleCnt="6"/>
      <dgm:spPr/>
    </dgm:pt>
    <dgm:pt modelId="{88631141-2AFC-448A-B5AC-D132741BAF25}" type="pres">
      <dgm:prSet presAssocID="{933B98B4-F8A2-48C3-9CC8-E27F3C7640E5}" presName="connTx" presStyleLbl="parChTrans1D2" presStyleIdx="3" presStyleCnt="6"/>
      <dgm:spPr/>
    </dgm:pt>
    <dgm:pt modelId="{57F1F2FA-22C3-4684-AFE6-69E751CE7DB2}" type="pres">
      <dgm:prSet presAssocID="{D6988F14-54FF-4CE1-9E0A-33F4EC78370A}" presName="node" presStyleLbl="node1" presStyleIdx="3" presStyleCnt="6">
        <dgm:presLayoutVars>
          <dgm:bulletEnabled val="1"/>
        </dgm:presLayoutVars>
      </dgm:prSet>
      <dgm:spPr/>
    </dgm:pt>
    <dgm:pt modelId="{AEB9510C-C8E8-47E5-ACFA-55001CB56F72}" type="pres">
      <dgm:prSet presAssocID="{2DA8B79C-B2A1-4AE5-AB37-F48FAABF8E8C}" presName="Name9" presStyleLbl="parChTrans1D2" presStyleIdx="4" presStyleCnt="6"/>
      <dgm:spPr/>
    </dgm:pt>
    <dgm:pt modelId="{73F5EF97-5DC6-4DA1-9B7E-673847A650CE}" type="pres">
      <dgm:prSet presAssocID="{2DA8B79C-B2A1-4AE5-AB37-F48FAABF8E8C}" presName="connTx" presStyleLbl="parChTrans1D2" presStyleIdx="4" presStyleCnt="6"/>
      <dgm:spPr/>
    </dgm:pt>
    <dgm:pt modelId="{A9C88B4D-23AF-480F-ACA4-E2561BF04C89}" type="pres">
      <dgm:prSet presAssocID="{B50CBD7C-4D25-49FF-9C6A-9A5DB0E48D0A}" presName="node" presStyleLbl="node1" presStyleIdx="4" presStyleCnt="6">
        <dgm:presLayoutVars>
          <dgm:bulletEnabled val="1"/>
        </dgm:presLayoutVars>
      </dgm:prSet>
      <dgm:spPr/>
    </dgm:pt>
    <dgm:pt modelId="{7C2173C0-2F9D-4755-BE11-EFC4193C87D6}" type="pres">
      <dgm:prSet presAssocID="{145C34A8-5FC3-47F6-9115-38AABDDF5DFF}" presName="Name9" presStyleLbl="parChTrans1D2" presStyleIdx="5" presStyleCnt="6"/>
      <dgm:spPr/>
    </dgm:pt>
    <dgm:pt modelId="{0D4763C7-F025-4E9D-9ABB-9B93F1FF4A66}" type="pres">
      <dgm:prSet presAssocID="{145C34A8-5FC3-47F6-9115-38AABDDF5DFF}" presName="connTx" presStyleLbl="parChTrans1D2" presStyleIdx="5" presStyleCnt="6"/>
      <dgm:spPr/>
    </dgm:pt>
    <dgm:pt modelId="{6AC42FD4-C2D4-43F8-B450-B8C2C1B345BD}" type="pres">
      <dgm:prSet presAssocID="{F76D6B5D-F3E1-4BEE-A5D3-D6B976F6F66E}" presName="node" presStyleLbl="node1" presStyleIdx="5" presStyleCnt="6">
        <dgm:presLayoutVars>
          <dgm:bulletEnabled val="1"/>
        </dgm:presLayoutVars>
      </dgm:prSet>
      <dgm:spPr/>
    </dgm:pt>
  </dgm:ptLst>
  <dgm:cxnLst>
    <dgm:cxn modelId="{07A2590F-2AC4-43E7-BDC6-F95F87848C23}" type="presOf" srcId="{4393427D-899E-42EA-B050-31804A365361}" destId="{2E16D2AC-624A-4CF3-B3EE-7207D5840E48}" srcOrd="0" destOrd="0" presId="urn:microsoft.com/office/officeart/2005/8/layout/radial1"/>
    <dgm:cxn modelId="{62955111-6AD1-4A30-BB52-CE34861E013D}" type="presOf" srcId="{9D9B52D5-A0B4-474D-9C5D-AF973612E02E}" destId="{F1C78BA4-6DB7-4E48-B457-C8B61B31208D}" srcOrd="1" destOrd="0" presId="urn:microsoft.com/office/officeart/2005/8/layout/radial1"/>
    <dgm:cxn modelId="{B2DAC012-A477-4510-86CC-31F995D0FB41}" type="presOf" srcId="{B1684E79-B31E-4C1E-82C0-CA805E44C647}" destId="{DA44A157-9F41-4860-8268-4C2D6A8341AA}" srcOrd="0" destOrd="0" presId="urn:microsoft.com/office/officeart/2005/8/layout/radial1"/>
    <dgm:cxn modelId="{340BA715-A68C-4EC9-A3F3-DE2469F667ED}" srcId="{F36CA670-60F8-45CB-903F-DC7F244FEB8C}" destId="{D6988F14-54FF-4CE1-9E0A-33F4EC78370A}" srcOrd="3" destOrd="0" parTransId="{933B98B4-F8A2-48C3-9CC8-E27F3C7640E5}" sibTransId="{EF911B39-7A96-44FF-84B0-384EAF710F6C}"/>
    <dgm:cxn modelId="{1E87B917-06B0-430B-8457-010184F557A8}" srcId="{F36CA670-60F8-45CB-903F-DC7F244FEB8C}" destId="{1679DB2D-DCA8-4D1F-9808-B2DACC5AA25D}" srcOrd="1" destOrd="0" parTransId="{B1684E79-B31E-4C1E-82C0-CA805E44C647}" sibTransId="{4FC05FDA-26E5-4B6B-99B1-5F812EBBC9BA}"/>
    <dgm:cxn modelId="{96522225-3388-4198-B2F7-B7394A241EE8}" type="presOf" srcId="{9D9B52D5-A0B4-474D-9C5D-AF973612E02E}" destId="{CC5A8DBC-8135-479F-9384-DDA9E346CF7E}" srcOrd="0" destOrd="0" presId="urn:microsoft.com/office/officeart/2005/8/layout/radial1"/>
    <dgm:cxn modelId="{CED99829-5C44-4368-B571-349186C0EC0B}" type="presOf" srcId="{145C34A8-5FC3-47F6-9115-38AABDDF5DFF}" destId="{7C2173C0-2F9D-4755-BE11-EFC4193C87D6}" srcOrd="0" destOrd="0" presId="urn:microsoft.com/office/officeart/2005/8/layout/radial1"/>
    <dgm:cxn modelId="{A9295B2D-51B8-4921-8F5D-A315ECC0CF53}" type="presOf" srcId="{B1684E79-B31E-4C1E-82C0-CA805E44C647}" destId="{1FACC365-0537-474A-A18A-C2BC82CFC6F8}" srcOrd="1" destOrd="0" presId="urn:microsoft.com/office/officeart/2005/8/layout/radial1"/>
    <dgm:cxn modelId="{A2C6B036-A99D-4C97-81A1-B19C0D5A5EA8}" type="presOf" srcId="{26A2D5B3-C247-4639-AA06-5F47C9F015DF}" destId="{3FB47305-AB9C-43D6-AF73-D00324097979}" srcOrd="0" destOrd="0" presId="urn:microsoft.com/office/officeart/2005/8/layout/radial1"/>
    <dgm:cxn modelId="{BF822B3B-8896-4A50-A420-B35D8AAC8A9F}" type="presOf" srcId="{2DA8B79C-B2A1-4AE5-AB37-F48FAABF8E8C}" destId="{73F5EF97-5DC6-4DA1-9B7E-673847A650CE}" srcOrd="1" destOrd="0" presId="urn:microsoft.com/office/officeart/2005/8/layout/radial1"/>
    <dgm:cxn modelId="{EF236D5B-9FA8-4EA6-AB91-6B44038E7424}" type="presOf" srcId="{26A2D5B3-C247-4639-AA06-5F47C9F015DF}" destId="{6EBD4405-F87F-4D67-A46A-41ACC9917451}" srcOrd="1" destOrd="0" presId="urn:microsoft.com/office/officeart/2005/8/layout/radial1"/>
    <dgm:cxn modelId="{D2D88163-061C-4356-B870-91EA4A5FC53A}" srcId="{F36CA670-60F8-45CB-903F-DC7F244FEB8C}" destId="{503D4220-B715-45CC-B867-8A5D35D02C75}" srcOrd="2" destOrd="0" parTransId="{26A2D5B3-C247-4639-AA06-5F47C9F015DF}" sibTransId="{BF2E801C-279E-48E1-B995-C22DACD2BAD6}"/>
    <dgm:cxn modelId="{605BD468-E84D-45AB-BCD8-947D51AC34DC}" type="presOf" srcId="{239686EA-8709-48AC-8783-3E28D2933266}" destId="{1D3E2CEA-C935-466B-8871-AFBCCAEFABE6}" srcOrd="0" destOrd="0" presId="urn:microsoft.com/office/officeart/2005/8/layout/radial1"/>
    <dgm:cxn modelId="{6DAE664A-D772-4AD5-9BFA-301865CD70B5}" type="presOf" srcId="{503D4220-B715-45CC-B867-8A5D35D02C75}" destId="{E309D358-1860-499B-B876-63EFD042BDD4}" srcOrd="0" destOrd="0" presId="urn:microsoft.com/office/officeart/2005/8/layout/radial1"/>
    <dgm:cxn modelId="{97152480-8B91-4F88-A56A-8CA1A6224FB6}" type="presOf" srcId="{F36CA670-60F8-45CB-903F-DC7F244FEB8C}" destId="{77B9F9EF-A069-48E9-9ADE-DB39D70C5299}" srcOrd="0" destOrd="0" presId="urn:microsoft.com/office/officeart/2005/8/layout/radial1"/>
    <dgm:cxn modelId="{07114989-B2BB-4EC6-865B-F9B3D780885E}" srcId="{F36CA670-60F8-45CB-903F-DC7F244FEB8C}" destId="{B50CBD7C-4D25-49FF-9C6A-9A5DB0E48D0A}" srcOrd="4" destOrd="0" parTransId="{2DA8B79C-B2A1-4AE5-AB37-F48FAABF8E8C}" sibTransId="{8839CC6A-C3F6-4993-B325-BB4F2C2F1889}"/>
    <dgm:cxn modelId="{01C5A08C-444C-45AE-9C82-DAC9AE2FD4FE}" type="presOf" srcId="{2DA8B79C-B2A1-4AE5-AB37-F48FAABF8E8C}" destId="{AEB9510C-C8E8-47E5-ACFA-55001CB56F72}" srcOrd="0" destOrd="0" presId="urn:microsoft.com/office/officeart/2005/8/layout/radial1"/>
    <dgm:cxn modelId="{95B6AC9D-BCF1-499F-8E37-CCA4CF8945B6}" type="presOf" srcId="{1679DB2D-DCA8-4D1F-9808-B2DACC5AA25D}" destId="{B82561B8-5812-4FB5-91D5-E14826C126AB}" srcOrd="0" destOrd="0" presId="urn:microsoft.com/office/officeart/2005/8/layout/radial1"/>
    <dgm:cxn modelId="{72ECC7A2-C7E7-411B-B6F1-F38D310AD65E}" type="presOf" srcId="{B50CBD7C-4D25-49FF-9C6A-9A5DB0E48D0A}" destId="{A9C88B4D-23AF-480F-ACA4-E2561BF04C89}" srcOrd="0" destOrd="0" presId="urn:microsoft.com/office/officeart/2005/8/layout/radial1"/>
    <dgm:cxn modelId="{773AA0AD-B18A-4CF0-B6E6-C0D02945BC96}" type="presOf" srcId="{933B98B4-F8A2-48C3-9CC8-E27F3C7640E5}" destId="{88631141-2AFC-448A-B5AC-D132741BAF25}" srcOrd="1" destOrd="0" presId="urn:microsoft.com/office/officeart/2005/8/layout/radial1"/>
    <dgm:cxn modelId="{148661B2-82E7-478D-B3C3-EA82CE0D713F}" srcId="{F36CA670-60F8-45CB-903F-DC7F244FEB8C}" destId="{4393427D-899E-42EA-B050-31804A365361}" srcOrd="0" destOrd="0" parTransId="{9D9B52D5-A0B4-474D-9C5D-AF973612E02E}" sibTransId="{6E868A23-4810-41B5-9515-E3F04153D017}"/>
    <dgm:cxn modelId="{D6A6A2BD-6391-4E5D-910F-4C5D1E2283D6}" type="presOf" srcId="{145C34A8-5FC3-47F6-9115-38AABDDF5DFF}" destId="{0D4763C7-F025-4E9D-9ABB-9B93F1FF4A66}" srcOrd="1" destOrd="0" presId="urn:microsoft.com/office/officeart/2005/8/layout/radial1"/>
    <dgm:cxn modelId="{91A3E0C2-A7C4-4AB0-90B6-3B0288B49C0E}" srcId="{F36CA670-60F8-45CB-903F-DC7F244FEB8C}" destId="{F76D6B5D-F3E1-4BEE-A5D3-D6B976F6F66E}" srcOrd="5" destOrd="0" parTransId="{145C34A8-5FC3-47F6-9115-38AABDDF5DFF}" sibTransId="{B88EF1B3-747F-468F-BC24-46D6A70396D6}"/>
    <dgm:cxn modelId="{910E8BD0-867C-44D6-87DC-E290156D1619}" type="presOf" srcId="{F76D6B5D-F3E1-4BEE-A5D3-D6B976F6F66E}" destId="{6AC42FD4-C2D4-43F8-B450-B8C2C1B345BD}" srcOrd="0" destOrd="0" presId="urn:microsoft.com/office/officeart/2005/8/layout/radial1"/>
    <dgm:cxn modelId="{B8F676D6-1EEC-4D74-9FA9-66B62CF67E62}" type="presOf" srcId="{933B98B4-F8A2-48C3-9CC8-E27F3C7640E5}" destId="{4BBA0CD4-3A8D-4C0E-92DD-4C7DEB234F00}" srcOrd="0" destOrd="0" presId="urn:microsoft.com/office/officeart/2005/8/layout/radial1"/>
    <dgm:cxn modelId="{31B767E0-2F7B-4068-9E06-AC02C2DC3175}" type="presOf" srcId="{D6988F14-54FF-4CE1-9E0A-33F4EC78370A}" destId="{57F1F2FA-22C3-4684-AFE6-69E751CE7DB2}" srcOrd="0" destOrd="0" presId="urn:microsoft.com/office/officeart/2005/8/layout/radial1"/>
    <dgm:cxn modelId="{E24BF4F0-06B4-4459-9E73-B389C34AC612}" srcId="{239686EA-8709-48AC-8783-3E28D2933266}" destId="{F36CA670-60F8-45CB-903F-DC7F244FEB8C}" srcOrd="0" destOrd="0" parTransId="{D7EE9673-35A5-4F75-A813-D13334C00E31}" sibTransId="{25122F7A-AE5F-4FB6-83A5-E8E8AC2BB445}"/>
    <dgm:cxn modelId="{93827A0C-85C2-4AB7-82E8-AA583D91DC1E}" type="presParOf" srcId="{1D3E2CEA-C935-466B-8871-AFBCCAEFABE6}" destId="{77B9F9EF-A069-48E9-9ADE-DB39D70C5299}" srcOrd="0" destOrd="0" presId="urn:microsoft.com/office/officeart/2005/8/layout/radial1"/>
    <dgm:cxn modelId="{835E3A9D-0D2F-49E0-8AEF-780807EE0E46}" type="presParOf" srcId="{1D3E2CEA-C935-466B-8871-AFBCCAEFABE6}" destId="{CC5A8DBC-8135-479F-9384-DDA9E346CF7E}" srcOrd="1" destOrd="0" presId="urn:microsoft.com/office/officeart/2005/8/layout/radial1"/>
    <dgm:cxn modelId="{20C66E36-5A52-470A-A0D6-FD5819194051}" type="presParOf" srcId="{CC5A8DBC-8135-479F-9384-DDA9E346CF7E}" destId="{F1C78BA4-6DB7-4E48-B457-C8B61B31208D}" srcOrd="0" destOrd="0" presId="urn:microsoft.com/office/officeart/2005/8/layout/radial1"/>
    <dgm:cxn modelId="{4DF89E4E-EFD3-4E99-84DB-3F04BBB152F9}" type="presParOf" srcId="{1D3E2CEA-C935-466B-8871-AFBCCAEFABE6}" destId="{2E16D2AC-624A-4CF3-B3EE-7207D5840E48}" srcOrd="2" destOrd="0" presId="urn:microsoft.com/office/officeart/2005/8/layout/radial1"/>
    <dgm:cxn modelId="{E48C7008-5D5F-414A-B862-E321F54292E5}" type="presParOf" srcId="{1D3E2CEA-C935-466B-8871-AFBCCAEFABE6}" destId="{DA44A157-9F41-4860-8268-4C2D6A8341AA}" srcOrd="3" destOrd="0" presId="urn:microsoft.com/office/officeart/2005/8/layout/radial1"/>
    <dgm:cxn modelId="{9F146273-4F04-4AE5-9E1E-291C17B05908}" type="presParOf" srcId="{DA44A157-9F41-4860-8268-4C2D6A8341AA}" destId="{1FACC365-0537-474A-A18A-C2BC82CFC6F8}" srcOrd="0" destOrd="0" presId="urn:microsoft.com/office/officeart/2005/8/layout/radial1"/>
    <dgm:cxn modelId="{BE244D95-1CAD-4871-8F57-B00BA85276FB}" type="presParOf" srcId="{1D3E2CEA-C935-466B-8871-AFBCCAEFABE6}" destId="{B82561B8-5812-4FB5-91D5-E14826C126AB}" srcOrd="4" destOrd="0" presId="urn:microsoft.com/office/officeart/2005/8/layout/radial1"/>
    <dgm:cxn modelId="{279B4BED-486D-4B93-908C-F10DEC313496}" type="presParOf" srcId="{1D3E2CEA-C935-466B-8871-AFBCCAEFABE6}" destId="{3FB47305-AB9C-43D6-AF73-D00324097979}" srcOrd="5" destOrd="0" presId="urn:microsoft.com/office/officeart/2005/8/layout/radial1"/>
    <dgm:cxn modelId="{2620ACE9-05FF-424D-AC8E-27B63AF30E91}" type="presParOf" srcId="{3FB47305-AB9C-43D6-AF73-D00324097979}" destId="{6EBD4405-F87F-4D67-A46A-41ACC9917451}" srcOrd="0" destOrd="0" presId="urn:microsoft.com/office/officeart/2005/8/layout/radial1"/>
    <dgm:cxn modelId="{1674FA68-274C-4493-A28E-9AAFD386C727}" type="presParOf" srcId="{1D3E2CEA-C935-466B-8871-AFBCCAEFABE6}" destId="{E309D358-1860-499B-B876-63EFD042BDD4}" srcOrd="6" destOrd="0" presId="urn:microsoft.com/office/officeart/2005/8/layout/radial1"/>
    <dgm:cxn modelId="{579BF964-F283-4C0F-B1E8-75A466CED986}" type="presParOf" srcId="{1D3E2CEA-C935-466B-8871-AFBCCAEFABE6}" destId="{4BBA0CD4-3A8D-4C0E-92DD-4C7DEB234F00}" srcOrd="7" destOrd="0" presId="urn:microsoft.com/office/officeart/2005/8/layout/radial1"/>
    <dgm:cxn modelId="{E850AC87-64C5-4C69-86FB-E5B654021C61}" type="presParOf" srcId="{4BBA0CD4-3A8D-4C0E-92DD-4C7DEB234F00}" destId="{88631141-2AFC-448A-B5AC-D132741BAF25}" srcOrd="0" destOrd="0" presId="urn:microsoft.com/office/officeart/2005/8/layout/radial1"/>
    <dgm:cxn modelId="{188A290C-B924-4486-A28E-84AA24484547}" type="presParOf" srcId="{1D3E2CEA-C935-466B-8871-AFBCCAEFABE6}" destId="{57F1F2FA-22C3-4684-AFE6-69E751CE7DB2}" srcOrd="8" destOrd="0" presId="urn:microsoft.com/office/officeart/2005/8/layout/radial1"/>
    <dgm:cxn modelId="{00BA62B0-20BD-4D55-85B0-84B1F6A8C92A}" type="presParOf" srcId="{1D3E2CEA-C935-466B-8871-AFBCCAEFABE6}" destId="{AEB9510C-C8E8-47E5-ACFA-55001CB56F72}" srcOrd="9" destOrd="0" presId="urn:microsoft.com/office/officeart/2005/8/layout/radial1"/>
    <dgm:cxn modelId="{2643A7A9-E800-44DB-9C61-BB678B4C8EF2}" type="presParOf" srcId="{AEB9510C-C8E8-47E5-ACFA-55001CB56F72}" destId="{73F5EF97-5DC6-4DA1-9B7E-673847A650CE}" srcOrd="0" destOrd="0" presId="urn:microsoft.com/office/officeart/2005/8/layout/radial1"/>
    <dgm:cxn modelId="{2E04872D-9A75-4445-962D-1B022315165A}" type="presParOf" srcId="{1D3E2CEA-C935-466B-8871-AFBCCAEFABE6}" destId="{A9C88B4D-23AF-480F-ACA4-E2561BF04C89}" srcOrd="10" destOrd="0" presId="urn:microsoft.com/office/officeart/2005/8/layout/radial1"/>
    <dgm:cxn modelId="{1123AA5E-5204-4294-A923-701A293881E2}" type="presParOf" srcId="{1D3E2CEA-C935-466B-8871-AFBCCAEFABE6}" destId="{7C2173C0-2F9D-4755-BE11-EFC4193C87D6}" srcOrd="11" destOrd="0" presId="urn:microsoft.com/office/officeart/2005/8/layout/radial1"/>
    <dgm:cxn modelId="{F1BBF031-A8A8-46BF-839B-B4BD14A2BBAA}" type="presParOf" srcId="{7C2173C0-2F9D-4755-BE11-EFC4193C87D6}" destId="{0D4763C7-F025-4E9D-9ABB-9B93F1FF4A66}" srcOrd="0" destOrd="0" presId="urn:microsoft.com/office/officeart/2005/8/layout/radial1"/>
    <dgm:cxn modelId="{64BB40E0-A68D-4B7B-82E6-4CB4CDCAE6B0}" type="presParOf" srcId="{1D3E2CEA-C935-466B-8871-AFBCCAEFABE6}" destId="{6AC42FD4-C2D4-43F8-B450-B8C2C1B345BD}"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89406-3716-4D66-9716-2E65166C3C9F}">
      <dsp:nvSpPr>
        <dsp:cNvPr id="0" name=""/>
        <dsp:cNvSpPr/>
      </dsp:nvSpPr>
      <dsp:spPr>
        <a:xfrm>
          <a:off x="2956" y="438159"/>
          <a:ext cx="728039" cy="291215"/>
        </a:xfrm>
        <a:prstGeom prst="chevron">
          <a:avLst/>
        </a:prstGeom>
        <a:solidFill>
          <a:srgbClr val="2B6FC9"/>
        </a:solidFill>
        <a:ln w="12700" cap="flat" cmpd="sng" algn="ctr">
          <a:solidFill>
            <a:srgbClr val="2B6FC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May 25, 2018</a:t>
          </a:r>
        </a:p>
      </dsp:txBody>
      <dsp:txXfrm>
        <a:off x="148564" y="438159"/>
        <a:ext cx="436824" cy="291215"/>
      </dsp:txXfrm>
    </dsp:sp>
    <dsp:sp modelId="{5D24ABBF-9223-4F6A-B606-11E8683B1ABC}">
      <dsp:nvSpPr>
        <dsp:cNvPr id="0" name=""/>
        <dsp:cNvSpPr/>
      </dsp:nvSpPr>
      <dsp:spPr>
        <a:xfrm>
          <a:off x="658191" y="424134"/>
          <a:ext cx="728039" cy="291215"/>
        </a:xfrm>
        <a:prstGeom prst="chevron">
          <a:avLst/>
        </a:prstGeom>
        <a:solidFill>
          <a:srgbClr val="2BB6C9"/>
        </a:solidFill>
        <a:ln w="12700" cap="flat" cmpd="sng" algn="ctr">
          <a:solidFill>
            <a:srgbClr val="2BB6C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Jun 28, 2018</a:t>
          </a:r>
        </a:p>
      </dsp:txBody>
      <dsp:txXfrm>
        <a:off x="803799" y="424134"/>
        <a:ext cx="436824" cy="291215"/>
      </dsp:txXfrm>
    </dsp:sp>
    <dsp:sp modelId="{E4CFCBEA-AFAF-4BD5-8162-89353037133A}">
      <dsp:nvSpPr>
        <dsp:cNvPr id="0" name=""/>
        <dsp:cNvSpPr/>
      </dsp:nvSpPr>
      <dsp:spPr>
        <a:xfrm>
          <a:off x="1313427" y="424134"/>
          <a:ext cx="728039" cy="291215"/>
        </a:xfrm>
        <a:prstGeom prst="chevron">
          <a:avLst/>
        </a:prstGeom>
        <a:solidFill>
          <a:srgbClr val="2BB6C9"/>
        </a:solidFill>
        <a:ln w="12700" cap="flat" cmpd="sng" algn="ctr">
          <a:solidFill>
            <a:srgbClr val="2BB6C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Jan 1, 2020</a:t>
          </a:r>
        </a:p>
      </dsp:txBody>
      <dsp:txXfrm>
        <a:off x="1459035" y="424134"/>
        <a:ext cx="436824" cy="291215"/>
      </dsp:txXfrm>
    </dsp:sp>
    <dsp:sp modelId="{9AA4D3BB-905F-4E2C-B72D-0DA73353B0A1}">
      <dsp:nvSpPr>
        <dsp:cNvPr id="0" name=""/>
        <dsp:cNvSpPr/>
      </dsp:nvSpPr>
      <dsp:spPr>
        <a:xfrm>
          <a:off x="1968662" y="424134"/>
          <a:ext cx="728039" cy="291215"/>
        </a:xfrm>
        <a:prstGeom prst="chevron">
          <a:avLst/>
        </a:prstGeom>
        <a:solidFill>
          <a:srgbClr val="2BB6C9"/>
        </a:solidFill>
        <a:ln w="12700" cap="flat" cmpd="sng" algn="ctr">
          <a:solidFill>
            <a:srgbClr val="2BB6C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July 1, 2020</a:t>
          </a:r>
        </a:p>
      </dsp:txBody>
      <dsp:txXfrm>
        <a:off x="2114270" y="424134"/>
        <a:ext cx="436824" cy="291215"/>
      </dsp:txXfrm>
    </dsp:sp>
    <dsp:sp modelId="{44591EF3-1A35-4CFC-9327-7895941861FC}">
      <dsp:nvSpPr>
        <dsp:cNvPr id="0" name=""/>
        <dsp:cNvSpPr/>
      </dsp:nvSpPr>
      <dsp:spPr>
        <a:xfrm>
          <a:off x="2623897" y="430634"/>
          <a:ext cx="728039" cy="291215"/>
        </a:xfrm>
        <a:prstGeom prst="chevron">
          <a:avLst/>
        </a:prstGeom>
        <a:solidFill>
          <a:srgbClr val="33CC99"/>
        </a:solidFill>
        <a:ln w="12700" cap="flat" cmpd="sng" algn="ctr">
          <a:solidFill>
            <a:srgbClr val="33CC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Nov 3, 2020</a:t>
          </a:r>
        </a:p>
      </dsp:txBody>
      <dsp:txXfrm>
        <a:off x="2769505" y="430634"/>
        <a:ext cx="436824" cy="291215"/>
      </dsp:txXfrm>
    </dsp:sp>
    <dsp:sp modelId="{34A29075-4F9B-4F15-8F49-A86767E5AF6C}">
      <dsp:nvSpPr>
        <dsp:cNvPr id="0" name=""/>
        <dsp:cNvSpPr/>
      </dsp:nvSpPr>
      <dsp:spPr>
        <a:xfrm>
          <a:off x="3279132" y="424134"/>
          <a:ext cx="728039" cy="291215"/>
        </a:xfrm>
        <a:prstGeom prst="chevron">
          <a:avLst/>
        </a:prstGeom>
        <a:solidFill>
          <a:srgbClr val="66CC33"/>
        </a:solidFill>
        <a:ln w="12700" cap="flat" cmpd="sng" algn="ctr">
          <a:solidFill>
            <a:srgbClr val="66CC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Mar 2, 2021</a:t>
          </a:r>
        </a:p>
      </dsp:txBody>
      <dsp:txXfrm>
        <a:off x="3424740" y="424134"/>
        <a:ext cx="436824" cy="291215"/>
      </dsp:txXfrm>
    </dsp:sp>
    <dsp:sp modelId="{0E9B48C7-7AD0-4291-B835-5E3F8D045C47}">
      <dsp:nvSpPr>
        <dsp:cNvPr id="0" name=""/>
        <dsp:cNvSpPr/>
      </dsp:nvSpPr>
      <dsp:spPr>
        <a:xfrm>
          <a:off x="3934368" y="424134"/>
          <a:ext cx="728039" cy="291215"/>
        </a:xfrm>
        <a:prstGeom prst="chevron">
          <a:avLst/>
        </a:prstGeom>
        <a:solidFill>
          <a:srgbClr val="FFCC33"/>
        </a:solidFill>
        <a:ln w="12700" cap="flat" cmpd="sng" algn="ctr">
          <a:solidFill>
            <a:srgbClr val="FFCC3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Jul 7, 2021</a:t>
          </a:r>
        </a:p>
      </dsp:txBody>
      <dsp:txXfrm>
        <a:off x="4079976" y="424134"/>
        <a:ext cx="436824" cy="291215"/>
      </dsp:txXfrm>
    </dsp:sp>
    <dsp:sp modelId="{B0C2A36D-BE56-4BC4-B800-B0599D6C44B2}">
      <dsp:nvSpPr>
        <dsp:cNvPr id="0" name=""/>
        <dsp:cNvSpPr/>
      </dsp:nvSpPr>
      <dsp:spPr>
        <a:xfrm>
          <a:off x="4589603" y="424134"/>
          <a:ext cx="728039" cy="291215"/>
        </a:xfrm>
        <a:prstGeom prst="chevron">
          <a:avLst/>
        </a:prstGeom>
        <a:solidFill>
          <a:srgbClr val="EE3637"/>
        </a:solidFill>
        <a:ln w="12700" cap="flat" cmpd="sng" algn="ctr">
          <a:solidFill>
            <a:srgbClr val="EE36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Mar 24, 2022</a:t>
          </a:r>
        </a:p>
      </dsp:txBody>
      <dsp:txXfrm>
        <a:off x="4735211" y="424134"/>
        <a:ext cx="436824" cy="291215"/>
      </dsp:txXfrm>
    </dsp:sp>
    <dsp:sp modelId="{8622E182-7C3E-4346-BF3E-84A071B65DBB}">
      <dsp:nvSpPr>
        <dsp:cNvPr id="0" name=""/>
        <dsp:cNvSpPr/>
      </dsp:nvSpPr>
      <dsp:spPr>
        <a:xfrm>
          <a:off x="5244838" y="424134"/>
          <a:ext cx="728039" cy="291215"/>
        </a:xfrm>
        <a:prstGeom prst="chevron">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May 10, 2022</a:t>
          </a:r>
        </a:p>
      </dsp:txBody>
      <dsp:txXfrm>
        <a:off x="5390446" y="424134"/>
        <a:ext cx="436824" cy="291215"/>
      </dsp:txXfrm>
    </dsp:sp>
    <dsp:sp modelId="{0641C980-436F-498D-9E7D-3FD8BC60ED7F}">
      <dsp:nvSpPr>
        <dsp:cNvPr id="0" name=""/>
        <dsp:cNvSpPr/>
      </dsp:nvSpPr>
      <dsp:spPr>
        <a:xfrm>
          <a:off x="5900073" y="424134"/>
          <a:ext cx="728039" cy="291215"/>
        </a:xfrm>
        <a:prstGeom prst="chevron">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panose="020B0604020202020204" pitchFamily="34" charset="0"/>
              <a:cs typeface="Arial" panose="020B0604020202020204" pitchFamily="34" charset="0"/>
            </a:rPr>
            <a:t>Jan 1, 2023</a:t>
          </a:r>
        </a:p>
      </dsp:txBody>
      <dsp:txXfrm>
        <a:off x="6045681" y="424134"/>
        <a:ext cx="436824" cy="291215"/>
      </dsp:txXfrm>
    </dsp:sp>
    <dsp:sp modelId="{675E13D3-0EA4-440A-86C9-4848A8DD12C9}">
      <dsp:nvSpPr>
        <dsp:cNvPr id="0" name=""/>
        <dsp:cNvSpPr/>
      </dsp:nvSpPr>
      <dsp:spPr>
        <a:xfrm>
          <a:off x="6555308" y="424134"/>
          <a:ext cx="728039" cy="291215"/>
        </a:xfrm>
        <a:prstGeom prst="chevron">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Arial" panose="020B0604020202020204" pitchFamily="34" charset="0"/>
              <a:cs typeface="Arial" panose="020B0604020202020204" pitchFamily="34" charset="0"/>
            </a:rPr>
            <a:t>Jul 1, 2023</a:t>
          </a:r>
        </a:p>
      </dsp:txBody>
      <dsp:txXfrm>
        <a:off x="6700916" y="424134"/>
        <a:ext cx="436824" cy="291215"/>
      </dsp:txXfrm>
    </dsp:sp>
    <dsp:sp modelId="{F91DC517-67DF-4D5E-AAD2-6BC0CB15DFF7}">
      <dsp:nvSpPr>
        <dsp:cNvPr id="0" name=""/>
        <dsp:cNvSpPr/>
      </dsp:nvSpPr>
      <dsp:spPr>
        <a:xfrm>
          <a:off x="7210544" y="424134"/>
          <a:ext cx="728039" cy="291215"/>
        </a:xfrm>
        <a:prstGeom prst="chevron">
          <a:avLst/>
        </a:prstGeom>
        <a:solidFill>
          <a:srgbClr val="EE3637"/>
        </a:solidFill>
        <a:ln w="12700" cap="flat" cmpd="sng" algn="ctr">
          <a:solidFill>
            <a:srgbClr val="EE363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latin typeface="Arial" panose="020B0604020202020204" pitchFamily="34" charset="0"/>
              <a:cs typeface="Arial" panose="020B0604020202020204" pitchFamily="34" charset="0"/>
            </a:rPr>
            <a:t>Dec 31, 2023</a:t>
          </a:r>
        </a:p>
      </dsp:txBody>
      <dsp:txXfrm>
        <a:off x="7356152" y="424134"/>
        <a:ext cx="436824" cy="2912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BE9B39"/>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988246"/>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CBAF60"/>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6FC1E7"/>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r="http://schemas.openxmlformats.org/officeDocument/2006/relationships" xmlns:a14="http://schemas.microsoft.com/office/drawing/2010/main" xmlns:dgm="http://schemas.openxmlformats.org/drawingml/2006/diagram" xmlns:dsp="http://schemas.microsoft.com/office/drawing/2008/diagram" xmlns:a="http://schemas.openxmlformats.org/drawingml/2006/main">
  <dsp:spTree>
    <dsp:nvGrpSpPr>
      <dsp:cNvPr id="0" name=""/>
      <dsp:cNvGrpSpPr/>
    </dsp:nvGrpSpPr>
    <dsp:grpSpPr/>
    <dsp:sp modelId="{ACEC0531-7FB4-402D-BC5D-A5C6D737A68C}">
      <dsp:nvSpPr>
        <dsp:cNvPr id="0" name=""/>
        <dsp:cNvSpPr/>
      </dsp:nvSpPr>
      <dsp:spPr>
        <a:xfrm rot="10800000">
          <a:off x="616662" y="259"/>
          <a:ext cx="3523969" cy="64290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50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 Colorado Privacy Act (CPA)</a:t>
          </a:r>
        </a:p>
      </dsp:txBody>
      <dsp:txXfrm rot="10800000">
        <a:off x="777387" y="259"/>
        <a:ext cx="3363244" cy="642900"/>
      </dsp:txXfrm>
    </dsp:sp>
    <dsp:sp modelId="{4546B3D9-EE58-4F09-9962-A071B5D7CBC1}">
      <dsp:nvSpPr>
        <dsp:cNvPr id="0" name=""/>
        <dsp:cNvSpPr/>
      </dsp:nvSpPr>
      <dsp:spPr>
        <a:xfrm>
          <a:off x="510646" y="259"/>
          <a:ext cx="642900" cy="6429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856CF-0A56-432A-8E38-1D7448AE7F58}">
      <dsp:nvSpPr>
        <dsp:cNvPr id="0" name=""/>
        <dsp:cNvSpPr/>
      </dsp:nvSpPr>
      <dsp:spPr>
        <a:xfrm rot="10800000">
          <a:off x="588175" y="835071"/>
          <a:ext cx="3561952" cy="64290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50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Connecticut Data Privacy Act</a:t>
          </a:r>
        </a:p>
      </dsp:txBody>
      <dsp:txXfrm rot="10800000">
        <a:off x="748900" y="835071"/>
        <a:ext cx="3401227" cy="642900"/>
      </dsp:txXfrm>
    </dsp:sp>
    <dsp:sp modelId="{72FBE806-982C-41E1-B1D0-6B45A3024661}">
      <dsp:nvSpPr>
        <dsp:cNvPr id="0" name=""/>
        <dsp:cNvSpPr/>
      </dsp:nvSpPr>
      <dsp:spPr>
        <a:xfrm>
          <a:off x="502951" y="840407"/>
          <a:ext cx="642900" cy="642900"/>
        </a:xfrm>
        <a:prstGeom prst="ellipse">
          <a:avLst/>
        </a:prstGeom>
        <a:blipFill>
          <a:blip xmlns:r="http://schemas.openxmlformats.org/officeDocument/2006/relationships" r:embed="rId2"/>
          <a:srcRect/>
          <a:stretch>
            <a:fillRect l="-15000" r="-1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F0A7A-B175-4203-A780-1FCFDD20B0C9}">
      <dsp:nvSpPr>
        <dsp:cNvPr id="0" name=""/>
        <dsp:cNvSpPr/>
      </dsp:nvSpPr>
      <dsp:spPr>
        <a:xfrm rot="10800000">
          <a:off x="616662" y="1669882"/>
          <a:ext cx="3523969" cy="64290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50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eorgia" panose="02040502050405020303" pitchFamily="18" charset="0"/>
            </a:rPr>
            <a:t>Utah Consumer</a:t>
          </a:r>
          <a:br>
            <a:rPr lang="en-US" sz="1600" kern="1200" dirty="0">
              <a:latin typeface="Georgia" panose="02040502050405020303" pitchFamily="18" charset="0"/>
            </a:rPr>
          </a:br>
          <a:r>
            <a:rPr lang="en-US" sz="1600" kern="1200" dirty="0">
              <a:latin typeface="Georgia" panose="02040502050405020303" pitchFamily="18" charset="0"/>
            </a:rPr>
            <a:t>Protection Act (</a:t>
          </a:r>
          <a:r>
            <a:rPr lang="en-US" sz="1600" kern="1200" dirty="0" err="1">
              <a:latin typeface="Georgia" panose="02040502050405020303" pitchFamily="18" charset="0"/>
            </a:rPr>
            <a:t>UCPA</a:t>
          </a:r>
          <a:r>
            <a:rPr lang="en-US" sz="1600" kern="1200" dirty="0">
              <a:latin typeface="Georgia" panose="02040502050405020303" pitchFamily="18" charset="0"/>
            </a:rPr>
            <a:t>)</a:t>
          </a:r>
        </a:p>
      </dsp:txBody>
      <dsp:txXfrm rot="10800000">
        <a:off x="777387" y="1669882"/>
        <a:ext cx="3363244" cy="642900"/>
      </dsp:txXfrm>
    </dsp:sp>
    <dsp:sp modelId="{08DB466D-A1EB-417A-9FF9-83CF6BE0B901}">
      <dsp:nvSpPr>
        <dsp:cNvPr id="0" name=""/>
        <dsp:cNvSpPr/>
      </dsp:nvSpPr>
      <dsp:spPr>
        <a:xfrm>
          <a:off x="510646" y="1669882"/>
          <a:ext cx="642900" cy="64290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7CC3A2-F5D9-4793-917C-C07385DFF833}">
      <dsp:nvSpPr>
        <dsp:cNvPr id="0" name=""/>
        <dsp:cNvSpPr/>
      </dsp:nvSpPr>
      <dsp:spPr>
        <a:xfrm rot="10800000">
          <a:off x="616662" y="2504694"/>
          <a:ext cx="3523969" cy="642900"/>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501" tIns="60960" rIns="113792" bIns="60960" numCol="1" spcCol="1270" anchor="ctr" anchorCtr="0">
          <a:noAutofit/>
        </a:bodyPr>
        <a:lstStyle/>
        <a:p>
          <a:pPr marL="0" lvl="0" indent="0" algn="ctr" defTabSz="711200">
            <a:lnSpc>
              <a:spcPct val="90000"/>
            </a:lnSpc>
            <a:spcBef>
              <a:spcPct val="0"/>
            </a:spcBef>
            <a:spcAft>
              <a:spcPts val="0"/>
            </a:spcAft>
            <a:buNone/>
          </a:pPr>
          <a:r>
            <a:rPr lang="en-US" sz="1600" kern="1200" dirty="0">
              <a:latin typeface="Georgia" panose="02040502050405020303" pitchFamily="18" charset="0"/>
            </a:rPr>
            <a:t>Virginia Consumer </a:t>
          </a:r>
        </a:p>
        <a:p>
          <a:pPr marL="0" lvl="0" indent="0" algn="ctr" defTabSz="711200">
            <a:lnSpc>
              <a:spcPct val="90000"/>
            </a:lnSpc>
            <a:spcBef>
              <a:spcPct val="0"/>
            </a:spcBef>
            <a:spcAft>
              <a:spcPct val="35000"/>
            </a:spcAft>
            <a:buNone/>
          </a:pPr>
          <a:r>
            <a:rPr lang="en-US" sz="1600" kern="1200" dirty="0">
              <a:latin typeface="Georgia" panose="02040502050405020303" pitchFamily="18" charset="0"/>
            </a:rPr>
            <a:t>Data Protection Act (VCDPA)</a:t>
          </a:r>
        </a:p>
      </dsp:txBody>
      <dsp:txXfrm rot="10800000">
        <a:off x="777387" y="2504694"/>
        <a:ext cx="3363244" cy="642900"/>
      </dsp:txXfrm>
    </dsp:sp>
    <dsp:sp modelId="{19382A5D-4C8E-4698-9A79-2723B2F19D0B}">
      <dsp:nvSpPr>
        <dsp:cNvPr id="0" name=""/>
        <dsp:cNvSpPr/>
      </dsp:nvSpPr>
      <dsp:spPr>
        <a:xfrm>
          <a:off x="510646" y="2504694"/>
          <a:ext cx="642900" cy="64290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45097-1721-4446-9DAA-1C3A6C5ABF25}">
      <dsp:nvSpPr>
        <dsp:cNvPr id="0" name=""/>
        <dsp:cNvSpPr/>
      </dsp:nvSpPr>
      <dsp:spPr>
        <a:xfrm>
          <a:off x="522" y="139535"/>
          <a:ext cx="2871733" cy="476154"/>
        </a:xfrm>
        <a:prstGeom prst="roundRect">
          <a:avLst>
            <a:gd name="adj" fmla="val 10000"/>
          </a:avLst>
        </a:prstGeom>
        <a:solidFill>
          <a:srgbClr val="223E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Georgia" panose="02040502050405020303" pitchFamily="18" charset="0"/>
            </a:rPr>
            <a:t>7 Key Data Protection Principles </a:t>
          </a:r>
        </a:p>
      </dsp:txBody>
      <dsp:txXfrm>
        <a:off x="14468" y="153481"/>
        <a:ext cx="2843841" cy="448262"/>
      </dsp:txXfrm>
    </dsp:sp>
    <dsp:sp modelId="{2BB04223-1BC4-4B14-AEE7-4CE312848496}">
      <dsp:nvSpPr>
        <dsp:cNvPr id="0" name=""/>
        <dsp:cNvSpPr/>
      </dsp:nvSpPr>
      <dsp:spPr>
        <a:xfrm>
          <a:off x="287696" y="615689"/>
          <a:ext cx="287173" cy="238024"/>
        </a:xfrm>
        <a:custGeom>
          <a:avLst/>
          <a:gdLst/>
          <a:ahLst/>
          <a:cxnLst/>
          <a:rect l="0" t="0" r="0" b="0"/>
          <a:pathLst>
            <a:path>
              <a:moveTo>
                <a:pt x="0" y="0"/>
              </a:moveTo>
              <a:lnTo>
                <a:pt x="0" y="238024"/>
              </a:lnTo>
              <a:lnTo>
                <a:pt x="287173" y="238024"/>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35FAAFDC-AD02-48C4-B313-70FCEBF46E44}">
      <dsp:nvSpPr>
        <dsp:cNvPr id="0" name=""/>
        <dsp:cNvSpPr/>
      </dsp:nvSpPr>
      <dsp:spPr>
        <a:xfrm>
          <a:off x="574869" y="695030"/>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Lawfulness, fairness, and transparency</a:t>
          </a:r>
        </a:p>
      </dsp:txBody>
      <dsp:txXfrm>
        <a:off x="584164" y="704325"/>
        <a:ext cx="1915252" cy="298776"/>
      </dsp:txXfrm>
    </dsp:sp>
    <dsp:sp modelId="{9303A4A2-F64D-48CE-8299-1B798C3F5FF2}">
      <dsp:nvSpPr>
        <dsp:cNvPr id="0" name=""/>
        <dsp:cNvSpPr/>
      </dsp:nvSpPr>
      <dsp:spPr>
        <a:xfrm>
          <a:off x="287696" y="615689"/>
          <a:ext cx="287173" cy="634732"/>
        </a:xfrm>
        <a:custGeom>
          <a:avLst/>
          <a:gdLst/>
          <a:ahLst/>
          <a:cxnLst/>
          <a:rect l="0" t="0" r="0" b="0"/>
          <a:pathLst>
            <a:path>
              <a:moveTo>
                <a:pt x="0" y="0"/>
              </a:moveTo>
              <a:lnTo>
                <a:pt x="0" y="634732"/>
              </a:lnTo>
              <a:lnTo>
                <a:pt x="287173" y="634732"/>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8DCBBBAD-4375-4B2F-BE30-79F68E7916EA}">
      <dsp:nvSpPr>
        <dsp:cNvPr id="0" name=""/>
        <dsp:cNvSpPr/>
      </dsp:nvSpPr>
      <dsp:spPr>
        <a:xfrm>
          <a:off x="574869" y="1091738"/>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Purpose Limitation</a:t>
          </a:r>
        </a:p>
      </dsp:txBody>
      <dsp:txXfrm>
        <a:off x="584164" y="1101033"/>
        <a:ext cx="1915252" cy="298776"/>
      </dsp:txXfrm>
    </dsp:sp>
    <dsp:sp modelId="{9B97ABE4-7D9D-4418-A94B-21AFCB67220A}">
      <dsp:nvSpPr>
        <dsp:cNvPr id="0" name=""/>
        <dsp:cNvSpPr/>
      </dsp:nvSpPr>
      <dsp:spPr>
        <a:xfrm>
          <a:off x="287696" y="615689"/>
          <a:ext cx="287173" cy="1031440"/>
        </a:xfrm>
        <a:custGeom>
          <a:avLst/>
          <a:gdLst/>
          <a:ahLst/>
          <a:cxnLst/>
          <a:rect l="0" t="0" r="0" b="0"/>
          <a:pathLst>
            <a:path>
              <a:moveTo>
                <a:pt x="0" y="0"/>
              </a:moveTo>
              <a:lnTo>
                <a:pt x="0" y="1031440"/>
              </a:lnTo>
              <a:lnTo>
                <a:pt x="287173" y="1031440"/>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F6E9E624-14C1-40C6-8FBC-BA88C81D8B55}">
      <dsp:nvSpPr>
        <dsp:cNvPr id="0" name=""/>
        <dsp:cNvSpPr/>
      </dsp:nvSpPr>
      <dsp:spPr>
        <a:xfrm>
          <a:off x="574869" y="1488446"/>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Data Minimization</a:t>
          </a:r>
        </a:p>
      </dsp:txBody>
      <dsp:txXfrm>
        <a:off x="584164" y="1497741"/>
        <a:ext cx="1915252" cy="298776"/>
      </dsp:txXfrm>
    </dsp:sp>
    <dsp:sp modelId="{F4A49604-E035-4B03-8F72-EEBFE046D585}">
      <dsp:nvSpPr>
        <dsp:cNvPr id="0" name=""/>
        <dsp:cNvSpPr/>
      </dsp:nvSpPr>
      <dsp:spPr>
        <a:xfrm>
          <a:off x="287696" y="615689"/>
          <a:ext cx="287173" cy="1428148"/>
        </a:xfrm>
        <a:custGeom>
          <a:avLst/>
          <a:gdLst/>
          <a:ahLst/>
          <a:cxnLst/>
          <a:rect l="0" t="0" r="0" b="0"/>
          <a:pathLst>
            <a:path>
              <a:moveTo>
                <a:pt x="0" y="0"/>
              </a:moveTo>
              <a:lnTo>
                <a:pt x="0" y="1428148"/>
              </a:lnTo>
              <a:lnTo>
                <a:pt x="287173" y="1428148"/>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0E99243F-47F9-4B2E-B64A-F73923AB6FD6}">
      <dsp:nvSpPr>
        <dsp:cNvPr id="0" name=""/>
        <dsp:cNvSpPr/>
      </dsp:nvSpPr>
      <dsp:spPr>
        <a:xfrm>
          <a:off x="574869" y="1885154"/>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Integrity &amp; Confidentiality</a:t>
          </a:r>
        </a:p>
      </dsp:txBody>
      <dsp:txXfrm>
        <a:off x="584164" y="1894449"/>
        <a:ext cx="1915252" cy="298776"/>
      </dsp:txXfrm>
    </dsp:sp>
    <dsp:sp modelId="{A1699589-4B1D-4E52-B207-884B89060B32}">
      <dsp:nvSpPr>
        <dsp:cNvPr id="0" name=""/>
        <dsp:cNvSpPr/>
      </dsp:nvSpPr>
      <dsp:spPr>
        <a:xfrm>
          <a:off x="287696" y="615689"/>
          <a:ext cx="287173" cy="1824856"/>
        </a:xfrm>
        <a:custGeom>
          <a:avLst/>
          <a:gdLst/>
          <a:ahLst/>
          <a:cxnLst/>
          <a:rect l="0" t="0" r="0" b="0"/>
          <a:pathLst>
            <a:path>
              <a:moveTo>
                <a:pt x="0" y="0"/>
              </a:moveTo>
              <a:lnTo>
                <a:pt x="0" y="1824856"/>
              </a:lnTo>
              <a:lnTo>
                <a:pt x="287173" y="1824856"/>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103FBD9F-54A8-4308-9DD1-09191A095636}">
      <dsp:nvSpPr>
        <dsp:cNvPr id="0" name=""/>
        <dsp:cNvSpPr/>
      </dsp:nvSpPr>
      <dsp:spPr>
        <a:xfrm>
          <a:off x="574869" y="2281862"/>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Storage Limitation </a:t>
          </a:r>
        </a:p>
      </dsp:txBody>
      <dsp:txXfrm>
        <a:off x="584164" y="2291157"/>
        <a:ext cx="1915252" cy="298776"/>
      </dsp:txXfrm>
    </dsp:sp>
    <dsp:sp modelId="{4E9D9136-2D16-4E3C-A9AC-66C287B266FE}">
      <dsp:nvSpPr>
        <dsp:cNvPr id="0" name=""/>
        <dsp:cNvSpPr/>
      </dsp:nvSpPr>
      <dsp:spPr>
        <a:xfrm>
          <a:off x="287696" y="615689"/>
          <a:ext cx="287173" cy="2221564"/>
        </a:xfrm>
        <a:custGeom>
          <a:avLst/>
          <a:gdLst/>
          <a:ahLst/>
          <a:cxnLst/>
          <a:rect l="0" t="0" r="0" b="0"/>
          <a:pathLst>
            <a:path>
              <a:moveTo>
                <a:pt x="0" y="0"/>
              </a:moveTo>
              <a:lnTo>
                <a:pt x="0" y="2221564"/>
              </a:lnTo>
              <a:lnTo>
                <a:pt x="287173" y="2221564"/>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819406B7-CD29-4EED-9B8A-8FF7C581DFAB}">
      <dsp:nvSpPr>
        <dsp:cNvPr id="0" name=""/>
        <dsp:cNvSpPr/>
      </dsp:nvSpPr>
      <dsp:spPr>
        <a:xfrm>
          <a:off x="574869" y="2678570"/>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Accuracy </a:t>
          </a:r>
        </a:p>
      </dsp:txBody>
      <dsp:txXfrm>
        <a:off x="584164" y="2687865"/>
        <a:ext cx="1915252" cy="298776"/>
      </dsp:txXfrm>
    </dsp:sp>
    <dsp:sp modelId="{A02A9C7E-F666-458B-AAFF-2316D5F75B26}">
      <dsp:nvSpPr>
        <dsp:cNvPr id="0" name=""/>
        <dsp:cNvSpPr/>
      </dsp:nvSpPr>
      <dsp:spPr>
        <a:xfrm>
          <a:off x="287696" y="615689"/>
          <a:ext cx="287173" cy="2618272"/>
        </a:xfrm>
        <a:custGeom>
          <a:avLst/>
          <a:gdLst/>
          <a:ahLst/>
          <a:cxnLst/>
          <a:rect l="0" t="0" r="0" b="0"/>
          <a:pathLst>
            <a:path>
              <a:moveTo>
                <a:pt x="0" y="0"/>
              </a:moveTo>
              <a:lnTo>
                <a:pt x="0" y="2618272"/>
              </a:lnTo>
              <a:lnTo>
                <a:pt x="287173" y="2618272"/>
              </a:lnTo>
            </a:path>
          </a:pathLst>
        </a:custGeom>
        <a:noFill/>
        <a:ln w="12700" cap="flat" cmpd="sng" algn="ctr">
          <a:solidFill>
            <a:srgbClr val="223E92"/>
          </a:solidFill>
          <a:prstDash val="solid"/>
          <a:miter lim="800000"/>
        </a:ln>
        <a:effectLst/>
      </dsp:spPr>
      <dsp:style>
        <a:lnRef idx="2">
          <a:scrgbClr r="0" g="0" b="0"/>
        </a:lnRef>
        <a:fillRef idx="0">
          <a:scrgbClr r="0" g="0" b="0"/>
        </a:fillRef>
        <a:effectRef idx="0">
          <a:scrgbClr r="0" g="0" b="0"/>
        </a:effectRef>
        <a:fontRef idx="minor"/>
      </dsp:style>
    </dsp:sp>
    <dsp:sp modelId="{6E26A869-B7B1-4623-8C7E-7682E5408D87}">
      <dsp:nvSpPr>
        <dsp:cNvPr id="0" name=""/>
        <dsp:cNvSpPr/>
      </dsp:nvSpPr>
      <dsp:spPr>
        <a:xfrm>
          <a:off x="574869" y="3075278"/>
          <a:ext cx="1933842" cy="317366"/>
        </a:xfrm>
        <a:prstGeom prst="roundRect">
          <a:avLst>
            <a:gd name="adj" fmla="val 10000"/>
          </a:avLst>
        </a:prstGeom>
        <a:solidFill>
          <a:schemeClr val="lt1">
            <a:alpha val="90000"/>
            <a:hueOff val="0"/>
            <a:satOff val="0"/>
            <a:lumOff val="0"/>
            <a:alphaOff val="0"/>
          </a:schemeClr>
        </a:solidFill>
        <a:ln w="12700" cap="flat" cmpd="sng" algn="ctr">
          <a:solidFill>
            <a:srgbClr val="223E9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Georgia" panose="02040502050405020303" pitchFamily="18" charset="0"/>
            </a:rPr>
            <a:t>Accountability </a:t>
          </a:r>
        </a:p>
      </dsp:txBody>
      <dsp:txXfrm>
        <a:off x="584164" y="3084573"/>
        <a:ext cx="1915252" cy="298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6FC1E7"/>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latin typeface="Arial" panose="020B0604020202020204" pitchFamily="34" charset="0"/>
              <a:cs typeface="Arial" panose="020B0604020202020204" pitchFamily="34" charset="0"/>
            </a:rPr>
            <a:t>Ability to Process Data</a:t>
          </a: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ABA77-7DD6-4376-9F70-90266B93662C}">
      <dsp:nvSpPr>
        <dsp:cNvPr id="0" name=""/>
        <dsp:cNvSpPr/>
      </dsp:nvSpPr>
      <dsp:spPr>
        <a:xfrm>
          <a:off x="-3157460" y="-547642"/>
          <a:ext cx="4247856" cy="4247856"/>
        </a:xfrm>
        <a:prstGeom prst="blockArc">
          <a:avLst>
            <a:gd name="adj1" fmla="val 18900000"/>
            <a:gd name="adj2" fmla="val 2700000"/>
            <a:gd name="adj3" fmla="val 508"/>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4526B9-B6FF-4ED4-8DAB-2DDCC7CC7618}">
      <dsp:nvSpPr>
        <dsp:cNvPr id="0" name=""/>
        <dsp:cNvSpPr/>
      </dsp:nvSpPr>
      <dsp:spPr>
        <a:xfrm>
          <a:off x="1165984" y="327572"/>
          <a:ext cx="3601874" cy="2497426"/>
        </a:xfrm>
        <a:prstGeom prst="rect">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1177" tIns="165100" rIns="165100" bIns="16510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1165984" y="327572"/>
        <a:ext cx="3601874" cy="2497426"/>
      </dsp:txXfrm>
    </dsp:sp>
    <dsp:sp modelId="{579F0D6E-4CB6-4615-8AA9-B24A4AE505AC}">
      <dsp:nvSpPr>
        <dsp:cNvPr id="0" name=""/>
        <dsp:cNvSpPr/>
      </dsp:nvSpPr>
      <dsp:spPr>
        <a:xfrm>
          <a:off x="125437" y="642084"/>
          <a:ext cx="1868402" cy="1868402"/>
        </a:xfrm>
        <a:prstGeom prst="ellipse">
          <a:avLst/>
        </a:prstGeom>
        <a:solidFill>
          <a:srgbClr val="60B1D6"/>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9F9EF-A069-48E9-9ADE-DB39D70C5299}">
      <dsp:nvSpPr>
        <dsp:cNvPr id="0" name=""/>
        <dsp:cNvSpPr/>
      </dsp:nvSpPr>
      <dsp:spPr>
        <a:xfrm>
          <a:off x="1318277" y="985947"/>
          <a:ext cx="798127" cy="7563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latin typeface="Arial" panose="020B0604020202020204" pitchFamily="34" charset="0"/>
              <a:cs typeface="Arial" panose="020B0604020202020204" pitchFamily="34" charset="0"/>
            </a:rPr>
            <a:t>Personal Data</a:t>
          </a:r>
          <a:endParaRPr lang="en-US" sz="900" b="1" kern="1200" dirty="0">
            <a:latin typeface="Arial" panose="020B0604020202020204" pitchFamily="34" charset="0"/>
            <a:cs typeface="Arial" panose="020B0604020202020204" pitchFamily="34" charset="0"/>
          </a:endParaRPr>
        </a:p>
      </dsp:txBody>
      <dsp:txXfrm>
        <a:off x="1435160" y="1096714"/>
        <a:ext cx="564361" cy="534833"/>
      </dsp:txXfrm>
    </dsp:sp>
    <dsp:sp modelId="{CC5A8DBC-8135-479F-9384-DDA9E346CF7E}">
      <dsp:nvSpPr>
        <dsp:cNvPr id="0" name=""/>
        <dsp:cNvSpPr/>
      </dsp:nvSpPr>
      <dsp:spPr>
        <a:xfrm rot="16200000">
          <a:off x="1603518" y="852305"/>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866433"/>
        <a:ext cx="11382" cy="11382"/>
      </dsp:txXfrm>
    </dsp:sp>
    <dsp:sp modelId="{2E16D2AC-624A-4CF3-B3EE-7207D5840E48}">
      <dsp:nvSpPr>
        <dsp:cNvPr id="0" name=""/>
        <dsp:cNvSpPr/>
      </dsp:nvSpPr>
      <dsp:spPr>
        <a:xfrm>
          <a:off x="1339157" y="1934"/>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Ability to Process Data</a:t>
          </a:r>
          <a:endParaRPr lang="en-US" sz="900" kern="1200" dirty="0">
            <a:latin typeface="Arial" panose="020B0604020202020204" pitchFamily="34" charset="0"/>
            <a:cs typeface="Arial" panose="020B0604020202020204" pitchFamily="34" charset="0"/>
          </a:endParaRPr>
        </a:p>
      </dsp:txBody>
      <dsp:txXfrm>
        <a:off x="1449924" y="112701"/>
        <a:ext cx="534833" cy="534833"/>
      </dsp:txXfrm>
    </dsp:sp>
    <dsp:sp modelId="{DA44A157-9F41-4860-8268-4C2D6A8341AA}">
      <dsp:nvSpPr>
        <dsp:cNvPr id="0" name=""/>
        <dsp:cNvSpPr/>
      </dsp:nvSpPr>
      <dsp:spPr>
        <a:xfrm rot="19800000">
          <a:off x="2043918"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108986"/>
        <a:ext cx="10615" cy="10615"/>
      </dsp:txXfrm>
    </dsp:sp>
    <dsp:sp modelId="{B82561B8-5812-4FB5-91D5-E14826C126AB}">
      <dsp:nvSpPr>
        <dsp:cNvPr id="0" name=""/>
        <dsp:cNvSpPr/>
      </dsp:nvSpPr>
      <dsp:spPr>
        <a:xfrm>
          <a:off x="2191337" y="493940"/>
          <a:ext cx="756367" cy="7563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Individual Rights</a:t>
          </a:r>
          <a:endParaRPr lang="en-US" sz="900" kern="1200" dirty="0">
            <a:latin typeface="Arial" panose="020B0604020202020204" pitchFamily="34" charset="0"/>
            <a:cs typeface="Arial" panose="020B0604020202020204" pitchFamily="34" charset="0"/>
          </a:endParaRPr>
        </a:p>
      </dsp:txBody>
      <dsp:txXfrm>
        <a:off x="2302104" y="604707"/>
        <a:ext cx="534833" cy="534833"/>
      </dsp:txXfrm>
    </dsp:sp>
    <dsp:sp modelId="{3FB47305-AB9C-43D6-AF73-D00324097979}">
      <dsp:nvSpPr>
        <dsp:cNvPr id="0" name=""/>
        <dsp:cNvSpPr/>
      </dsp:nvSpPr>
      <dsp:spPr>
        <a:xfrm rot="1800000">
          <a:off x="2043918"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2144764" y="1608661"/>
        <a:ext cx="10615" cy="10615"/>
      </dsp:txXfrm>
    </dsp:sp>
    <dsp:sp modelId="{E309D358-1860-499B-B876-63EFD042BDD4}">
      <dsp:nvSpPr>
        <dsp:cNvPr id="0" name=""/>
        <dsp:cNvSpPr/>
      </dsp:nvSpPr>
      <dsp:spPr>
        <a:xfrm>
          <a:off x="2191337" y="1477954"/>
          <a:ext cx="756367" cy="7563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Record Keeping</a:t>
          </a:r>
          <a:endParaRPr lang="en-US" sz="900" kern="1200" dirty="0">
            <a:latin typeface="Arial" panose="020B0604020202020204" pitchFamily="34" charset="0"/>
            <a:cs typeface="Arial" panose="020B0604020202020204" pitchFamily="34" charset="0"/>
          </a:endParaRPr>
        </a:p>
      </dsp:txBody>
      <dsp:txXfrm>
        <a:off x="2302104" y="1588721"/>
        <a:ext cx="534833" cy="534833"/>
      </dsp:txXfrm>
    </dsp:sp>
    <dsp:sp modelId="{4BBA0CD4-3A8D-4C0E-92DD-4C7DEB234F00}">
      <dsp:nvSpPr>
        <dsp:cNvPr id="0" name=""/>
        <dsp:cNvSpPr/>
      </dsp:nvSpPr>
      <dsp:spPr>
        <a:xfrm rot="5400000">
          <a:off x="1603518" y="1836318"/>
          <a:ext cx="227645" cy="39638"/>
        </a:xfrm>
        <a:custGeom>
          <a:avLst/>
          <a:gdLst/>
          <a:ahLst/>
          <a:cxnLst/>
          <a:rect l="0" t="0" r="0" b="0"/>
          <a:pathLst>
            <a:path>
              <a:moveTo>
                <a:pt x="0" y="19819"/>
              </a:moveTo>
              <a:lnTo>
                <a:pt x="227645"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711649" y="1850446"/>
        <a:ext cx="11382" cy="11382"/>
      </dsp:txXfrm>
    </dsp:sp>
    <dsp:sp modelId="{57F1F2FA-22C3-4684-AFE6-69E751CE7DB2}">
      <dsp:nvSpPr>
        <dsp:cNvPr id="0" name=""/>
        <dsp:cNvSpPr/>
      </dsp:nvSpPr>
      <dsp:spPr>
        <a:xfrm>
          <a:off x="1339157" y="1969960"/>
          <a:ext cx="756367" cy="7563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Data Security</a:t>
          </a:r>
          <a:endParaRPr lang="en-US" sz="900" kern="1200" dirty="0">
            <a:latin typeface="Arial" panose="020B0604020202020204" pitchFamily="34" charset="0"/>
            <a:cs typeface="Arial" panose="020B0604020202020204" pitchFamily="34" charset="0"/>
          </a:endParaRPr>
        </a:p>
      </dsp:txBody>
      <dsp:txXfrm>
        <a:off x="1449924" y="2080727"/>
        <a:ext cx="534833" cy="534833"/>
      </dsp:txXfrm>
    </dsp:sp>
    <dsp:sp modelId="{AEB9510C-C8E8-47E5-ACFA-55001CB56F72}">
      <dsp:nvSpPr>
        <dsp:cNvPr id="0" name=""/>
        <dsp:cNvSpPr/>
      </dsp:nvSpPr>
      <dsp:spPr>
        <a:xfrm rot="9000000">
          <a:off x="1178455" y="1594149"/>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608661"/>
        <a:ext cx="10615" cy="10615"/>
      </dsp:txXfrm>
    </dsp:sp>
    <dsp:sp modelId="{A9C88B4D-23AF-480F-ACA4-E2561BF04C89}">
      <dsp:nvSpPr>
        <dsp:cNvPr id="0" name=""/>
        <dsp:cNvSpPr/>
      </dsp:nvSpPr>
      <dsp:spPr>
        <a:xfrm>
          <a:off x="486976" y="1477954"/>
          <a:ext cx="756367" cy="7563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Cross-Border Data Transfers</a:t>
          </a:r>
          <a:endParaRPr lang="en-US" sz="900" kern="1200" dirty="0">
            <a:latin typeface="Arial" panose="020B0604020202020204" pitchFamily="34" charset="0"/>
            <a:cs typeface="Arial" panose="020B0604020202020204" pitchFamily="34" charset="0"/>
          </a:endParaRPr>
        </a:p>
      </dsp:txBody>
      <dsp:txXfrm>
        <a:off x="597743" y="1588721"/>
        <a:ext cx="534833" cy="534833"/>
      </dsp:txXfrm>
    </dsp:sp>
    <dsp:sp modelId="{7C2173C0-2F9D-4755-BE11-EFC4193C87D6}">
      <dsp:nvSpPr>
        <dsp:cNvPr id="0" name=""/>
        <dsp:cNvSpPr/>
      </dsp:nvSpPr>
      <dsp:spPr>
        <a:xfrm rot="12600000">
          <a:off x="1178455" y="1094474"/>
          <a:ext cx="212308" cy="39638"/>
        </a:xfrm>
        <a:custGeom>
          <a:avLst/>
          <a:gdLst/>
          <a:ahLst/>
          <a:cxnLst/>
          <a:rect l="0" t="0" r="0" b="0"/>
          <a:pathLst>
            <a:path>
              <a:moveTo>
                <a:pt x="0" y="19819"/>
              </a:moveTo>
              <a:lnTo>
                <a:pt x="212308" y="1981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1279301" y="1108986"/>
        <a:ext cx="10615" cy="10615"/>
      </dsp:txXfrm>
    </dsp:sp>
    <dsp:sp modelId="{6AC42FD4-C2D4-43F8-B450-B8C2C1B345BD}">
      <dsp:nvSpPr>
        <dsp:cNvPr id="0" name=""/>
        <dsp:cNvSpPr/>
      </dsp:nvSpPr>
      <dsp:spPr>
        <a:xfrm>
          <a:off x="486976" y="493940"/>
          <a:ext cx="756367" cy="7563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panose="020B0604020202020204" pitchFamily="34" charset="0"/>
              <a:cs typeface="Arial" panose="020B0604020202020204" pitchFamily="34" charset="0"/>
            </a:rPr>
            <a:t>Sharing Data</a:t>
          </a:r>
          <a:endParaRPr lang="en-US" sz="900" kern="1200" dirty="0">
            <a:latin typeface="Arial" panose="020B0604020202020204" pitchFamily="34" charset="0"/>
            <a:cs typeface="Arial" panose="020B0604020202020204" pitchFamily="34" charset="0"/>
          </a:endParaRPr>
        </a:p>
      </dsp:txBody>
      <dsp:txXfrm>
        <a:off x="597743" y="604707"/>
        <a:ext cx="534833" cy="5348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91080F-642C-8244-ABA7-F80DCC21E2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FD1929-20E2-8541-8FC6-61B52DE71F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721593-5E76-7849-B150-39E12873BBDC}" type="datetimeFigureOut">
              <a:rPr lang="en-US" smtClean="0"/>
              <a:t>9/30/2022</a:t>
            </a:fld>
            <a:endParaRPr lang="en-US"/>
          </a:p>
        </p:txBody>
      </p:sp>
      <p:sp>
        <p:nvSpPr>
          <p:cNvPr id="4" name="Footer Placeholder 3">
            <a:extLst>
              <a:ext uri="{FF2B5EF4-FFF2-40B4-BE49-F238E27FC236}">
                <a16:creationId xmlns:a16="http://schemas.microsoft.com/office/drawing/2014/main" id="{91EFB92D-94B7-354C-8724-2DFDD67CA2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70A01B1-29D7-4940-A92D-7737CB4DF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578006-ACE4-7E4B-BA01-841628E4DA14}" type="slidenum">
              <a:rPr lang="en-US" smtClean="0"/>
              <a:t>‹#›</a:t>
            </a:fld>
            <a:endParaRPr lang="en-US"/>
          </a:p>
        </p:txBody>
      </p:sp>
    </p:spTree>
    <p:extLst>
      <p:ext uri="{BB962C8B-B14F-4D97-AF65-F5344CB8AC3E}">
        <p14:creationId xmlns:p14="http://schemas.microsoft.com/office/powerpoint/2010/main" val="2577752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4D1D2-7ADA-434E-8F65-D45A77E1A33E}"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66973-0A66-7C40-B8B7-AB703EAB6D6B}" type="slidenum">
              <a:rPr lang="en-US" smtClean="0"/>
              <a:t>‹#›</a:t>
            </a:fld>
            <a:endParaRPr lang="en-US"/>
          </a:p>
        </p:txBody>
      </p:sp>
    </p:spTree>
    <p:extLst>
      <p:ext uri="{BB962C8B-B14F-4D97-AF65-F5344CB8AC3E}">
        <p14:creationId xmlns:p14="http://schemas.microsoft.com/office/powerpoint/2010/main" val="103592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a:t>
            </a:fld>
            <a:endParaRPr lang="en-US"/>
          </a:p>
        </p:txBody>
      </p:sp>
    </p:spTree>
    <p:extLst>
      <p:ext uri="{BB962C8B-B14F-4D97-AF65-F5344CB8AC3E}">
        <p14:creationId xmlns:p14="http://schemas.microsoft.com/office/powerpoint/2010/main" val="2017431592"/>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13</a:t>
            </a:fld>
            <a:endParaRPr lang="en-US"/>
          </a:p>
        </p:txBody>
      </p:sp>
    </p:spTree>
    <p:extLst>
      <p:ext uri="{BB962C8B-B14F-4D97-AF65-F5344CB8AC3E}">
        <p14:creationId xmlns:p14="http://schemas.microsoft.com/office/powerpoint/2010/main" val="3424671501"/>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14</a:t>
            </a:fld>
            <a:endParaRPr lang="en-US"/>
          </a:p>
        </p:txBody>
      </p:sp>
    </p:spTree>
    <p:extLst>
      <p:ext uri="{BB962C8B-B14F-4D97-AF65-F5344CB8AC3E}">
        <p14:creationId xmlns:p14="http://schemas.microsoft.com/office/powerpoint/2010/main" val="3512962034"/>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18</a:t>
            </a:fld>
            <a:endParaRPr lang="en-US"/>
          </a:p>
        </p:txBody>
      </p:sp>
    </p:spTree>
    <p:extLst>
      <p:ext uri="{BB962C8B-B14F-4D97-AF65-F5344CB8AC3E}">
        <p14:creationId xmlns:p14="http://schemas.microsoft.com/office/powerpoint/2010/main" val="2006622488"/>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19</a:t>
            </a:fld>
            <a:endParaRPr lang="en-US"/>
          </a:p>
        </p:txBody>
      </p:sp>
    </p:spTree>
    <p:extLst>
      <p:ext uri="{BB962C8B-B14F-4D97-AF65-F5344CB8AC3E}">
        <p14:creationId xmlns:p14="http://schemas.microsoft.com/office/powerpoint/2010/main" val="147166948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20</a:t>
            </a:fld>
            <a:endParaRPr lang="en-US"/>
          </a:p>
        </p:txBody>
      </p:sp>
    </p:spTree>
    <p:extLst>
      <p:ext uri="{BB962C8B-B14F-4D97-AF65-F5344CB8AC3E}">
        <p14:creationId xmlns:p14="http://schemas.microsoft.com/office/powerpoint/2010/main" val="243310019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21</a:t>
            </a:fld>
            <a:endParaRPr lang="en-US"/>
          </a:p>
        </p:txBody>
      </p:sp>
    </p:spTree>
    <p:extLst>
      <p:ext uri="{BB962C8B-B14F-4D97-AF65-F5344CB8AC3E}">
        <p14:creationId xmlns:p14="http://schemas.microsoft.com/office/powerpoint/2010/main" val="1217679681"/>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22</a:t>
            </a:fld>
            <a:endParaRPr lang="en-US"/>
          </a:p>
        </p:txBody>
      </p:sp>
    </p:spTree>
    <p:extLst>
      <p:ext uri="{BB962C8B-B14F-4D97-AF65-F5344CB8AC3E}">
        <p14:creationId xmlns:p14="http://schemas.microsoft.com/office/powerpoint/2010/main" val="479336782"/>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23</a:t>
            </a:fld>
            <a:endParaRPr lang="en-US"/>
          </a:p>
        </p:txBody>
      </p:sp>
    </p:spTree>
    <p:extLst>
      <p:ext uri="{BB962C8B-B14F-4D97-AF65-F5344CB8AC3E}">
        <p14:creationId xmlns:p14="http://schemas.microsoft.com/office/powerpoint/2010/main" val="2322760919"/>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24</a:t>
            </a:fld>
            <a:endParaRPr lang="en-US"/>
          </a:p>
        </p:txBody>
      </p:sp>
    </p:spTree>
    <p:extLst>
      <p:ext uri="{BB962C8B-B14F-4D97-AF65-F5344CB8AC3E}">
        <p14:creationId xmlns:p14="http://schemas.microsoft.com/office/powerpoint/2010/main" val="70537295"/>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25</a:t>
            </a:fld>
            <a:endParaRPr lang="en-US"/>
          </a:p>
        </p:txBody>
      </p:sp>
    </p:spTree>
    <p:extLst>
      <p:ext uri="{BB962C8B-B14F-4D97-AF65-F5344CB8AC3E}">
        <p14:creationId xmlns:p14="http://schemas.microsoft.com/office/powerpoint/2010/main" val="3007014613"/>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5</a:t>
            </a:fld>
            <a:endParaRPr lang="en-US"/>
          </a:p>
        </p:txBody>
      </p:sp>
    </p:spTree>
    <p:extLst>
      <p:ext uri="{BB962C8B-B14F-4D97-AF65-F5344CB8AC3E}">
        <p14:creationId xmlns:p14="http://schemas.microsoft.com/office/powerpoint/2010/main" val="1801035071"/>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26</a:t>
            </a:fld>
            <a:endParaRPr lang="en-US"/>
          </a:p>
        </p:txBody>
      </p:sp>
    </p:spTree>
    <p:extLst>
      <p:ext uri="{BB962C8B-B14F-4D97-AF65-F5344CB8AC3E}">
        <p14:creationId xmlns:p14="http://schemas.microsoft.com/office/powerpoint/2010/main" val="2027495418"/>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27</a:t>
            </a:fld>
            <a:endParaRPr lang="en-US"/>
          </a:p>
        </p:txBody>
      </p:sp>
    </p:spTree>
    <p:extLst>
      <p:ext uri="{BB962C8B-B14F-4D97-AF65-F5344CB8AC3E}">
        <p14:creationId xmlns:p14="http://schemas.microsoft.com/office/powerpoint/2010/main" val="1293143936"/>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28</a:t>
            </a:fld>
            <a:endParaRPr lang="en-US"/>
          </a:p>
        </p:txBody>
      </p:sp>
    </p:spTree>
    <p:extLst>
      <p:ext uri="{BB962C8B-B14F-4D97-AF65-F5344CB8AC3E}">
        <p14:creationId xmlns:p14="http://schemas.microsoft.com/office/powerpoint/2010/main" val="1599217021"/>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6</a:t>
            </a:fld>
            <a:endParaRPr lang="en-US"/>
          </a:p>
        </p:txBody>
      </p:sp>
    </p:spTree>
    <p:extLst>
      <p:ext uri="{BB962C8B-B14F-4D97-AF65-F5344CB8AC3E}">
        <p14:creationId xmlns:p14="http://schemas.microsoft.com/office/powerpoint/2010/main" val="3022706592"/>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7</a:t>
            </a:fld>
            <a:endParaRPr lang="en-US"/>
          </a:p>
        </p:txBody>
      </p:sp>
    </p:spTree>
    <p:extLst>
      <p:ext uri="{BB962C8B-B14F-4D97-AF65-F5344CB8AC3E}">
        <p14:creationId xmlns:p14="http://schemas.microsoft.com/office/powerpoint/2010/main" val="1020280599"/>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8</a:t>
            </a:fld>
            <a:endParaRPr lang="en-US"/>
          </a:p>
        </p:txBody>
      </p:sp>
    </p:spTree>
    <p:extLst>
      <p:ext uri="{BB962C8B-B14F-4D97-AF65-F5344CB8AC3E}">
        <p14:creationId xmlns:p14="http://schemas.microsoft.com/office/powerpoint/2010/main" val="1455634067"/>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9</a:t>
            </a:fld>
            <a:endParaRPr lang="en-US"/>
          </a:p>
        </p:txBody>
      </p:sp>
    </p:spTree>
    <p:extLst>
      <p:ext uri="{BB962C8B-B14F-4D97-AF65-F5344CB8AC3E}">
        <p14:creationId xmlns:p14="http://schemas.microsoft.com/office/powerpoint/2010/main" val="3809105734"/>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10</a:t>
            </a:fld>
            <a:endParaRPr lang="en-US"/>
          </a:p>
        </p:txBody>
      </p:sp>
    </p:spTree>
    <p:extLst>
      <p:ext uri="{BB962C8B-B14F-4D97-AF65-F5344CB8AC3E}">
        <p14:creationId xmlns:p14="http://schemas.microsoft.com/office/powerpoint/2010/main" val="3159003689"/>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11</a:t>
            </a:fld>
            <a:endParaRPr lang="en-US"/>
          </a:p>
        </p:txBody>
      </p:sp>
    </p:spTree>
    <p:extLst>
      <p:ext uri="{BB962C8B-B14F-4D97-AF65-F5344CB8AC3E}">
        <p14:creationId xmlns:p14="http://schemas.microsoft.com/office/powerpoint/2010/main" val="16340786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C766973-0A66-7C40-B8B7-AB703EAB6D6B}" type="slidenum">
              <a:rPr lang="en-US" smtClean="0"/>
              <a:t>12</a:t>
            </a:fld>
            <a:endParaRPr lang="en-US"/>
          </a:p>
        </p:txBody>
      </p:sp>
    </p:spTree>
    <p:extLst>
      <p:ext uri="{BB962C8B-B14F-4D97-AF65-F5344CB8AC3E}">
        <p14:creationId xmlns:p14="http://schemas.microsoft.com/office/powerpoint/2010/main" val="2788747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mc="http://schemas.openxmlformats.org/markup-compatibility/2006"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userDrawn="1">
  <p:cSld name="Cover 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52128" cy="5148072"/>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0" name="TextBox 19">
            <a:extLst>
              <a:ext uri="{FF2B5EF4-FFF2-40B4-BE49-F238E27FC236}">
                <a16:creationId xmlns:a16="http://schemas.microsoft.com/office/drawing/2014/main" id="{C4815CBB-5091-BB48-A93A-396329499A22}"/>
              </a:ext>
            </a:extLst>
          </p:cNvPr>
          <p:cNvSpPr txBox="1"/>
          <p:nvPr userDrawn="1"/>
        </p:nvSpPr>
        <p:spPr>
          <a:xfrm>
            <a:off x="6215449" y="4488594"/>
            <a:ext cx="2593887" cy="307777"/>
          </a:xfrm>
          <a:prstGeom prst="rect">
            <a:avLst/>
          </a:prstGeom>
          <a:noFill/>
        </p:spPr>
        <p:txBody>
          <a:bodyPr wrap="square" rtlCol="0">
            <a:spAutoFit/>
          </a:bodyPr>
          <a:lstStyle/>
          <a:p>
            <a:pPr algn="r"/>
            <a:r>
              <a:rPr lang="en-US" sz="1400" b="1" cap="all" dirty="0">
                <a:solidFill>
                  <a:srgbClr val="4A4A4A"/>
                </a:solidFill>
                <a:latin typeface="Arial" panose="020B0604020202020204" pitchFamily="34" charset="0"/>
                <a:cs typeface="Arial" panose="020B0604020202020204" pitchFamily="34" charset="0"/>
              </a:rPr>
              <a:t>MAY 24, 2022</a:t>
            </a:r>
          </a:p>
        </p:txBody>
      </p:sp>
      <p:pic>
        <p:nvPicPr>
          <p:cNvPr id="6" name="Picture 5">
            <a:extLst>
              <a:ext uri="{FF2B5EF4-FFF2-40B4-BE49-F238E27FC236}">
                <a16:creationId xmlns:a16="http://schemas.microsoft.com/office/drawing/2014/main" id="{6CD73490-2DF6-5040-8934-A61D3389C4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userDrawn="1">
          <p15:clr>
            <a:srgbClr val="FBAE40"/>
          </p15:clr>
        </p15:guide>
        <p15:guide id="4" orient="horz" pos="2964" userDrawn="1">
          <p15:clr>
            <a:srgbClr val="FBAE40"/>
          </p15:clr>
        </p15:guide>
      </p15:sldGuideLst>
    </p:ext>
  </p:extLst>
</p:sldLayout>
</file>

<file path=ppt/slideLayouts/slideLayout10.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General Diversity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6AF1291-55EB-904B-B6C4-24B88B01B4E1}"/>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Slide Number Placeholder 1">
            <a:extLst>
              <a:ext uri="{FF2B5EF4-FFF2-40B4-BE49-F238E27FC236}">
                <a16:creationId xmlns:a16="http://schemas.microsoft.com/office/drawing/2014/main" id="{94FC5926-0FAB-9A44-88F0-AB6D71039B72}"/>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AB50AB11-315D-D847-A7A4-98D58A25BF2D}"/>
              </a:ext>
            </a:extLst>
          </p:cNvPr>
          <p:cNvSpPr>
            <a:spLocks noGrp="1"/>
          </p:cNvSpPr>
          <p:nvPr>
            <p:ph idx="1"/>
          </p:nvPr>
        </p:nvSpPr>
        <p:spPr>
          <a:xfrm>
            <a:off x="815051" y="1836782"/>
            <a:ext cx="7981508" cy="304481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1" name="TextBox 10">
            <a:extLst>
              <a:ext uri="{FF2B5EF4-FFF2-40B4-BE49-F238E27FC236}">
                <a16:creationId xmlns:a16="http://schemas.microsoft.com/office/drawing/2014/main" id="{47D27799-2F33-E442-AD86-D0F283D0AF7A}"/>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12" name="Picture 11">
            <a:extLst>
              <a:ext uri="{FF2B5EF4-FFF2-40B4-BE49-F238E27FC236}">
                <a16:creationId xmlns:a16="http://schemas.microsoft.com/office/drawing/2014/main" id="{56EC281E-FA87-2840-90B5-6842D14EEE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18" name="Rectangle 17">
            <a:extLst>
              <a:ext uri="{FF2B5EF4-FFF2-40B4-BE49-F238E27FC236}">
                <a16:creationId xmlns:a16="http://schemas.microsoft.com/office/drawing/2014/main" id="{00D6F51D-CBB7-EC4D-84E4-19171E0769DA}"/>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0B1610AF-E086-F04C-B876-34D94062924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2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1.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Diversity Infographic">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3D656C5-749A-4C49-A82F-584AD79FAA60}"/>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Slide Number Placeholder 1">
            <a:extLst>
              <a:ext uri="{FF2B5EF4-FFF2-40B4-BE49-F238E27FC236}">
                <a16:creationId xmlns:a16="http://schemas.microsoft.com/office/drawing/2014/main" id="{94FC5926-0FAB-9A44-88F0-AB6D71039B72}"/>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8ABD783-2792-0043-81E0-9559EA16D0A5}"/>
              </a:ext>
            </a:extLst>
          </p:cNvPr>
          <p:cNvPicPr>
            <a:picLocks noChangeAspect="1"/>
          </p:cNvPicPr>
          <p:nvPr userDrawn="1"/>
        </p:nvPicPr>
        <p:blipFill>
          <a:blip r:embed="rId3"/>
          <a:srcRect/>
          <a:stretch/>
        </p:blipFill>
        <p:spPr>
          <a:xfrm>
            <a:off x="877978" y="1844867"/>
            <a:ext cx="7863840" cy="3100899"/>
          </a:xfrm>
          <a:prstGeom prst="rect">
            <a:avLst/>
          </a:prstGeom>
        </p:spPr>
      </p:pic>
      <p:sp>
        <p:nvSpPr>
          <p:cNvPr id="12" name="TextBox 11">
            <a:extLst>
              <a:ext uri="{FF2B5EF4-FFF2-40B4-BE49-F238E27FC236}">
                <a16:creationId xmlns:a16="http://schemas.microsoft.com/office/drawing/2014/main" id="{FC440791-932C-4A41-A59E-1F1D1D89F235}"/>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15" name="TextBox 14">
            <a:extLst>
              <a:ext uri="{FF2B5EF4-FFF2-40B4-BE49-F238E27FC236}">
                <a16:creationId xmlns:a16="http://schemas.microsoft.com/office/drawing/2014/main" id="{18946DD8-DBEB-5D47-9241-512A6391441B}"/>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Diverse by Design</a:t>
            </a:r>
          </a:p>
        </p:txBody>
      </p:sp>
      <p:pic>
        <p:nvPicPr>
          <p:cNvPr id="16" name="Picture 15">
            <a:extLst>
              <a:ext uri="{FF2B5EF4-FFF2-40B4-BE49-F238E27FC236}">
                <a16:creationId xmlns:a16="http://schemas.microsoft.com/office/drawing/2014/main" id="{30572703-B4B8-6147-9F50-BCC7D66164C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20" name="Rectangle 19">
            <a:extLst>
              <a:ext uri="{FF2B5EF4-FFF2-40B4-BE49-F238E27FC236}">
                <a16:creationId xmlns:a16="http://schemas.microsoft.com/office/drawing/2014/main" id="{B09F8626-AC58-9E4D-ABC1-604FE552F97F}"/>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14">
            <a:extLst>
              <a:ext uri="{FF2B5EF4-FFF2-40B4-BE49-F238E27FC236}">
                <a16:creationId xmlns:a16="http://schemas.microsoft.com/office/drawing/2014/main" id="{C499088C-BC5B-9842-B5B0-48CD09B5D50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6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2.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ndensed Firm Timelin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04E7074-389F-4B4E-8056-EEB9EE2A81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7" name="Rectangle 16">
            <a:extLst>
              <a:ext uri="{FF2B5EF4-FFF2-40B4-BE49-F238E27FC236}">
                <a16:creationId xmlns:a16="http://schemas.microsoft.com/office/drawing/2014/main" id="{9EA99D89-55A8-5E48-968D-DF9FE27AA05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4">
            <a:extLst>
              <a:ext uri="{FF2B5EF4-FFF2-40B4-BE49-F238E27FC236}">
                <a16:creationId xmlns:a16="http://schemas.microsoft.com/office/drawing/2014/main" id="{22CE71A4-D558-C74E-96CC-266B62B88E0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pic>
        <p:nvPicPr>
          <p:cNvPr id="6" name="Picture 5">
            <a:extLst>
              <a:ext uri="{FF2B5EF4-FFF2-40B4-BE49-F238E27FC236}">
                <a16:creationId xmlns:a16="http://schemas.microsoft.com/office/drawing/2014/main" id="{CD8700C7-7534-AD4D-A37C-6B1DFC9C117F}"/>
              </a:ext>
            </a:extLst>
          </p:cNvPr>
          <p:cNvPicPr>
            <a:picLocks noChangeAspect="1"/>
          </p:cNvPicPr>
          <p:nvPr userDrawn="1"/>
        </p:nvPicPr>
        <p:blipFill>
          <a:blip r:embed="rId3"/>
          <a:srcRect/>
          <a:stretch/>
        </p:blipFill>
        <p:spPr>
          <a:xfrm>
            <a:off x="82107" y="1758624"/>
            <a:ext cx="8975211" cy="2991736"/>
          </a:xfrm>
          <a:prstGeom prst="rect">
            <a:avLst/>
          </a:prstGeom>
        </p:spPr>
      </p:pic>
      <p:sp>
        <p:nvSpPr>
          <p:cNvPr id="8" name="TextBox 7">
            <a:extLst>
              <a:ext uri="{FF2B5EF4-FFF2-40B4-BE49-F238E27FC236}">
                <a16:creationId xmlns:a16="http://schemas.microsoft.com/office/drawing/2014/main" id="{5CBFBC39-637A-C044-9582-107CDAD06CB4}"/>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4" name="TextBox 3">
            <a:extLst>
              <a:ext uri="{FF2B5EF4-FFF2-40B4-BE49-F238E27FC236}">
                <a16:creationId xmlns:a16="http://schemas.microsoft.com/office/drawing/2014/main" id="{9A47481B-AF25-CA40-B782-6E440C503C00}"/>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A History of Growth</a:t>
            </a:r>
          </a:p>
        </p:txBody>
      </p:sp>
      <p:sp>
        <p:nvSpPr>
          <p:cNvPr id="15" name="Rectangle 14">
            <a:extLst>
              <a:ext uri="{FF2B5EF4-FFF2-40B4-BE49-F238E27FC236}">
                <a16:creationId xmlns:a16="http://schemas.microsoft.com/office/drawing/2014/main" id="{048ACF14-E0AF-4C46-9B2B-41BAB93A9025}"/>
              </a:ext>
            </a:extLst>
          </p:cNvPr>
          <p:cNvSpPr/>
          <p:nvPr userDrawn="1"/>
        </p:nvSpPr>
        <p:spPr>
          <a:xfrm>
            <a:off x="434050" y="1132559"/>
            <a:ext cx="45719" cy="73152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9C055612-85DD-6D4A-8461-6DA90B985C4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180487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3.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Full Firm Time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D0E12D-E3C5-684A-8812-F73992003E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8ADA25C9-AA79-FF4D-94C3-B1C49437E55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E916BC4F-02A5-CE41-B18A-8E7FF933846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73152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8" name="TextBox 7">
            <a:extLst>
              <a:ext uri="{FF2B5EF4-FFF2-40B4-BE49-F238E27FC236}">
                <a16:creationId xmlns:a16="http://schemas.microsoft.com/office/drawing/2014/main" id="{5CBFBC39-637A-C044-9582-107CDAD06CB4}"/>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4" name="TextBox 3">
            <a:extLst>
              <a:ext uri="{FF2B5EF4-FFF2-40B4-BE49-F238E27FC236}">
                <a16:creationId xmlns:a16="http://schemas.microsoft.com/office/drawing/2014/main" id="{9A47481B-AF25-CA40-B782-6E440C503C00}"/>
              </a:ext>
            </a:extLst>
          </p:cNvPr>
          <p:cNvSpPr txBox="1"/>
          <p:nvPr userDrawn="1"/>
        </p:nvSpPr>
        <p:spPr>
          <a:xfrm>
            <a:off x="825220" y="1140010"/>
            <a:ext cx="7559030" cy="709683"/>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lang="en-US" sz="3200" b="1" i="0" kern="1200" dirty="0">
                <a:solidFill>
                  <a:schemeClr val="accent6">
                    <a:lumMod val="75000"/>
                  </a:schemeClr>
                </a:solidFill>
                <a:latin typeface="Georgia" panose="02040502050405020303" pitchFamily="18" charset="0"/>
                <a:cs typeface="Arial" charset="0"/>
              </a:rPr>
              <a:t>A History of Growth</a:t>
            </a:r>
          </a:p>
        </p:txBody>
      </p:sp>
      <p:pic>
        <p:nvPicPr>
          <p:cNvPr id="9" name="Content Placeholder 8">
            <a:extLst>
              <a:ext uri="{FF2B5EF4-FFF2-40B4-BE49-F238E27FC236}">
                <a16:creationId xmlns:a16="http://schemas.microsoft.com/office/drawing/2014/main" id="{CE1E5B21-D065-1448-AF8E-7AB3188B6E77}"/>
              </a:ext>
            </a:extLst>
          </p:cNvPr>
          <p:cNvPicPr>
            <a:picLocks noChangeAspect="1"/>
          </p:cNvPicPr>
          <p:nvPr userDrawn="1"/>
        </p:nvPicPr>
        <p:blipFill>
          <a:blip r:embed="rId3"/>
          <a:srcRect/>
          <a:stretch/>
        </p:blipFill>
        <p:spPr>
          <a:xfrm>
            <a:off x="7822" y="1635657"/>
            <a:ext cx="9143000" cy="3249575"/>
          </a:xfrm>
          <a:prstGeom prst="rect">
            <a:avLst/>
          </a:prstGeom>
        </p:spPr>
      </p:pic>
      <p:pic>
        <p:nvPicPr>
          <p:cNvPr id="20" name="Picture 19">
            <a:extLst>
              <a:ext uri="{FF2B5EF4-FFF2-40B4-BE49-F238E27FC236}">
                <a16:creationId xmlns:a16="http://schemas.microsoft.com/office/drawing/2014/main" id="{6F6D479C-FCAA-E247-B990-3E727002667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574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4.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Firm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54CF32-DE8C-F94F-8BB1-EC358CDFB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88E0DE91-5772-E54C-9F6F-E652E0A73D8C}"/>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CA6A50F-2DD7-7D49-8B55-D8926B0FF8B9}"/>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6" name="TextBox 5">
            <a:extLst>
              <a:ext uri="{FF2B5EF4-FFF2-40B4-BE49-F238E27FC236}">
                <a16:creationId xmlns:a16="http://schemas.microsoft.com/office/drawing/2014/main" id="{6F27C195-A8D4-9D43-A4D8-E68087A723D7}"/>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43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D0D51C22-CA1F-A742-AF78-D374F73201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0CBDDE6C-78D9-0840-A3B6-A7826FAFE788}"/>
              </a:ext>
            </a:extLst>
          </p:cNvPr>
          <p:cNvPicPr>
            <a:picLocks noChangeAspect="1"/>
          </p:cNvPicPr>
          <p:nvPr userDrawn="1"/>
        </p:nvPicPr>
        <p:blipFill>
          <a:blip r:embed="rId4"/>
          <a:srcRect/>
          <a:stretch/>
        </p:blipFill>
        <p:spPr>
          <a:xfrm>
            <a:off x="217822" y="1397131"/>
            <a:ext cx="8924252" cy="3459634"/>
          </a:xfrm>
          <a:prstGeom prst="rect">
            <a:avLst/>
          </a:prstGeom>
        </p:spPr>
      </p:pic>
    </p:spTree>
    <p:extLst>
      <p:ext uri="{BB962C8B-B14F-4D97-AF65-F5344CB8AC3E}">
        <p14:creationId xmlns:p14="http://schemas.microsoft.com/office/powerpoint/2010/main" val="352894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5.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Stylized Firm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8FAFB6-DEEC-8E44-ACC6-3816C3025B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2C85475E-1A13-9843-8E8E-C46325832E9A}"/>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8F3C254D-54DB-E640-94C3-BEE354DDDEC0}"/>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6" name="TextBox 5">
            <a:extLst>
              <a:ext uri="{FF2B5EF4-FFF2-40B4-BE49-F238E27FC236}">
                <a16:creationId xmlns:a16="http://schemas.microsoft.com/office/drawing/2014/main" id="{53925CCB-8195-DC42-830A-860AD158640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43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0F4EE7C7-AB68-BB45-845E-BBBD8DD10D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A8050E9D-2B83-7941-A39D-286E9E1B0C51}"/>
              </a:ext>
            </a:extLst>
          </p:cNvPr>
          <p:cNvPicPr>
            <a:picLocks noChangeAspect="1"/>
          </p:cNvPicPr>
          <p:nvPr userDrawn="1"/>
        </p:nvPicPr>
        <p:blipFill>
          <a:blip r:embed="rId4"/>
          <a:srcRect/>
          <a:stretch/>
        </p:blipFill>
        <p:spPr>
          <a:xfrm>
            <a:off x="217821" y="1397131"/>
            <a:ext cx="8924252" cy="3459634"/>
          </a:xfrm>
          <a:prstGeom prst="rect">
            <a:avLst/>
          </a:prstGeom>
        </p:spPr>
      </p:pic>
    </p:spTree>
    <p:extLst>
      <p:ext uri="{BB962C8B-B14F-4D97-AF65-F5344CB8AC3E}">
        <p14:creationId xmlns:p14="http://schemas.microsoft.com/office/powerpoint/2010/main" val="39320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6.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Firm Map (Europe Foc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18BD81-E9DC-BC4D-8E76-5BDC3D58B2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4" name="Rectangle 13">
            <a:extLst>
              <a:ext uri="{FF2B5EF4-FFF2-40B4-BE49-F238E27FC236}">
                <a16:creationId xmlns:a16="http://schemas.microsoft.com/office/drawing/2014/main" id="{6989E542-35AB-BD4E-8356-E5639CC5A1DE}"/>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4896AE3-1FB1-7640-BED0-1A3A840B99D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6" name="TextBox 5">
            <a:extLst>
              <a:ext uri="{FF2B5EF4-FFF2-40B4-BE49-F238E27FC236}">
                <a16:creationId xmlns:a16="http://schemas.microsoft.com/office/drawing/2014/main" id="{6F27C195-A8D4-9D43-A4D8-E68087A723D7}"/>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EA709502-6A78-7242-8ABD-C4F66726F45B}"/>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43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6" name="Picture 15">
            <a:extLst>
              <a:ext uri="{FF2B5EF4-FFF2-40B4-BE49-F238E27FC236}">
                <a16:creationId xmlns:a16="http://schemas.microsoft.com/office/drawing/2014/main" id="{FE3A4B50-4A2C-1742-8F3D-7304D0075C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7" name="Picture 16">
            <a:extLst>
              <a:ext uri="{FF2B5EF4-FFF2-40B4-BE49-F238E27FC236}">
                <a16:creationId xmlns:a16="http://schemas.microsoft.com/office/drawing/2014/main" id="{38783527-B495-0F4E-A31D-AD60C6F700CB}"/>
              </a:ext>
            </a:extLst>
          </p:cNvPr>
          <p:cNvPicPr>
            <a:picLocks noChangeAspect="1"/>
          </p:cNvPicPr>
          <p:nvPr userDrawn="1"/>
        </p:nvPicPr>
        <p:blipFill>
          <a:blip r:embed="rId4"/>
          <a:srcRect/>
          <a:stretch/>
        </p:blipFill>
        <p:spPr>
          <a:xfrm>
            <a:off x="217821" y="1397131"/>
            <a:ext cx="8924252" cy="3459634"/>
          </a:xfrm>
          <a:prstGeom prst="rect">
            <a:avLst/>
          </a:prstGeom>
        </p:spPr>
      </p:pic>
    </p:spTree>
    <p:extLst>
      <p:ext uri="{BB962C8B-B14F-4D97-AF65-F5344CB8AC3E}">
        <p14:creationId xmlns:p14="http://schemas.microsoft.com/office/powerpoint/2010/main" val="15483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7.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Stylized Firm Map (Europe Foc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39753F-0552-7444-982C-B07654E44D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5" name="Rectangle 14">
            <a:extLst>
              <a:ext uri="{FF2B5EF4-FFF2-40B4-BE49-F238E27FC236}">
                <a16:creationId xmlns:a16="http://schemas.microsoft.com/office/drawing/2014/main" id="{714DBD70-AA2E-8549-B93E-A20442B06FA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4">
            <a:extLst>
              <a:ext uri="{FF2B5EF4-FFF2-40B4-BE49-F238E27FC236}">
                <a16:creationId xmlns:a16="http://schemas.microsoft.com/office/drawing/2014/main" id="{2B4F236F-514D-E144-90EA-19BDC1C2B17E}"/>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B6FD6E54-1E54-1F42-BC73-F5B29B636CB7}"/>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6" name="TextBox 5">
            <a:extLst>
              <a:ext uri="{FF2B5EF4-FFF2-40B4-BE49-F238E27FC236}">
                <a16:creationId xmlns:a16="http://schemas.microsoft.com/office/drawing/2014/main" id="{53925CCB-8195-DC42-830A-860AD158640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TextBox 6">
            <a:extLst>
              <a:ext uri="{FF2B5EF4-FFF2-40B4-BE49-F238E27FC236}">
                <a16:creationId xmlns:a16="http://schemas.microsoft.com/office/drawing/2014/main" id="{88613EA1-D783-E14F-8143-07441ABE0C78}"/>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Our Global Footprint | 43 Locations | 11 Countries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17" name="Picture 16">
            <a:extLst>
              <a:ext uri="{FF2B5EF4-FFF2-40B4-BE49-F238E27FC236}">
                <a16:creationId xmlns:a16="http://schemas.microsoft.com/office/drawing/2014/main" id="{4CA7098D-34E6-2746-88F0-88AF6AF5B30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8" name="Picture 17">
            <a:extLst>
              <a:ext uri="{FF2B5EF4-FFF2-40B4-BE49-F238E27FC236}">
                <a16:creationId xmlns:a16="http://schemas.microsoft.com/office/drawing/2014/main" id="{B3145D8D-8556-8442-9424-EDC72F5E7025}"/>
              </a:ext>
            </a:extLst>
          </p:cNvPr>
          <p:cNvPicPr>
            <a:picLocks noChangeAspect="1"/>
          </p:cNvPicPr>
          <p:nvPr userDrawn="1"/>
        </p:nvPicPr>
        <p:blipFill>
          <a:blip r:embed="rId4"/>
          <a:srcRect/>
          <a:stretch/>
        </p:blipFill>
        <p:spPr>
          <a:xfrm>
            <a:off x="217822" y="1397131"/>
            <a:ext cx="8924250" cy="3459634"/>
          </a:xfrm>
          <a:prstGeom prst="rect">
            <a:avLst/>
          </a:prstGeom>
        </p:spPr>
      </p:pic>
    </p:spTree>
    <p:extLst>
      <p:ext uri="{BB962C8B-B14F-4D97-AF65-F5344CB8AC3E}">
        <p14:creationId xmlns:p14="http://schemas.microsoft.com/office/powerpoint/2010/main" val="375843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8.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Firm Map (United States)">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57B86E5-94AA-324D-B507-497CF0B46D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58" name="Rectangle 57">
            <a:extLst>
              <a:ext uri="{FF2B5EF4-FFF2-40B4-BE49-F238E27FC236}">
                <a16:creationId xmlns:a16="http://schemas.microsoft.com/office/drawing/2014/main" id="{BA5B505D-5458-684D-A713-1EC5C56AAC24}"/>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14">
            <a:extLst>
              <a:ext uri="{FF2B5EF4-FFF2-40B4-BE49-F238E27FC236}">
                <a16:creationId xmlns:a16="http://schemas.microsoft.com/office/drawing/2014/main" id="{EBE6EF51-069B-4C43-B59B-8985F48B6394}"/>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lide Number Placeholder 1">
            <a:extLst>
              <a:ext uri="{FF2B5EF4-FFF2-40B4-BE49-F238E27FC236}">
                <a16:creationId xmlns:a16="http://schemas.microsoft.com/office/drawing/2014/main" id="{97D06375-FCFB-854B-99DE-7BD6D2D418E5}"/>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51" name="TextBox 50">
            <a:extLst>
              <a:ext uri="{FF2B5EF4-FFF2-40B4-BE49-F238E27FC236}">
                <a16:creationId xmlns:a16="http://schemas.microsoft.com/office/drawing/2014/main" id="{D87E0F0D-243B-2342-A88D-154E4B85CC8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52" name="TextBox 51">
            <a:extLst>
              <a:ext uri="{FF2B5EF4-FFF2-40B4-BE49-F238E27FC236}">
                <a16:creationId xmlns:a16="http://schemas.microsoft.com/office/drawing/2014/main" id="{FA9865AB-8430-C74B-A8C1-9899732652EE}"/>
              </a:ext>
            </a:extLst>
          </p:cNvPr>
          <p:cNvSpPr txBox="1"/>
          <p:nvPr userDrawn="1"/>
        </p:nvSpPr>
        <p:spPr>
          <a:xfrm>
            <a:off x="333567" y="942766"/>
            <a:ext cx="8659961" cy="430761"/>
          </a:xfrm>
          <a:prstGeom prst="rect">
            <a:avLst/>
          </a:prstGeom>
          <a:noFill/>
        </p:spPr>
        <p:txBody>
          <a:bodyPr wrap="square" rtlCol="0" anchor="ctr" anchorCtr="0">
            <a:noAutofit/>
          </a:bodyPr>
          <a:lstStyle/>
          <a:p>
            <a:pPr algn="l" defTabSz="914400" rtl="0" eaLnBrk="1" latinLnBrk="0" hangingPunct="1">
              <a:lnSpc>
                <a:spcPct val="90000"/>
              </a:lnSpc>
              <a:spcBef>
                <a:spcPct val="0"/>
              </a:spcBef>
              <a:buNone/>
            </a:pPr>
            <a:r>
              <a:rPr kumimoji="0" lang="en-US" sz="2500" b="1" i="0" u="none" strike="noStrike" kern="1200" cap="none" spc="0" normalizeH="0" baseline="0" noProof="0" dirty="0">
                <a:ln>
                  <a:noFill/>
                </a:ln>
                <a:solidFill>
                  <a:schemeClr val="accent6">
                    <a:lumMod val="75000"/>
                  </a:schemeClr>
                </a:solidFill>
                <a:effectLst/>
                <a:uLnTx/>
                <a:uFillTx/>
                <a:latin typeface="Georgia" panose="02040502050405020303" pitchFamily="18" charset="0"/>
                <a:cs typeface="Arial" charset="0"/>
              </a:rPr>
              <a:t>33 Offices Across the United States</a:t>
            </a:r>
            <a:endParaRPr lang="en-US" sz="2500" b="1" i="0" kern="1200" dirty="0">
              <a:solidFill>
                <a:schemeClr val="accent6">
                  <a:lumMod val="75000"/>
                </a:schemeClr>
              </a:solidFill>
              <a:latin typeface="Georgia" panose="02040502050405020303" pitchFamily="18" charset="0"/>
              <a:cs typeface="Arial" charset="0"/>
            </a:endParaRPr>
          </a:p>
        </p:txBody>
      </p:sp>
      <p:pic>
        <p:nvPicPr>
          <p:cNvPr id="60" name="Picture 59">
            <a:extLst>
              <a:ext uri="{FF2B5EF4-FFF2-40B4-BE49-F238E27FC236}">
                <a16:creationId xmlns:a16="http://schemas.microsoft.com/office/drawing/2014/main" id="{8BA8A65F-4953-BD44-A6F2-75F988B88E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124" name="Picture 123">
            <a:extLst>
              <a:ext uri="{FF2B5EF4-FFF2-40B4-BE49-F238E27FC236}">
                <a16:creationId xmlns:a16="http://schemas.microsoft.com/office/drawing/2014/main" id="{E5380370-0881-4ACF-BCDD-226DAC54EB98}"/>
              </a:ext>
            </a:extLst>
          </p:cNvPr>
          <p:cNvPicPr>
            <a:picLocks noChangeAspect="1"/>
          </p:cNvPicPr>
          <p:nvPr userDrawn="1"/>
        </p:nvPicPr>
        <p:blipFill>
          <a:blip r:embed="rId4"/>
          <a:srcRect/>
          <a:stretch/>
        </p:blipFill>
        <p:spPr>
          <a:xfrm>
            <a:off x="1456309" y="1311893"/>
            <a:ext cx="5840452" cy="3871907"/>
          </a:xfrm>
          <a:prstGeom prst="rect">
            <a:avLst/>
          </a:prstGeom>
        </p:spPr>
      </p:pic>
      <p:sp>
        <p:nvSpPr>
          <p:cNvPr id="125" name="TextBox 124">
            <a:extLst>
              <a:ext uri="{FF2B5EF4-FFF2-40B4-BE49-F238E27FC236}">
                <a16:creationId xmlns:a16="http://schemas.microsoft.com/office/drawing/2014/main" id="{A34EE656-3718-471E-B5A8-9476C8C7639F}"/>
              </a:ext>
            </a:extLst>
          </p:cNvPr>
          <p:cNvSpPr txBox="1"/>
          <p:nvPr userDrawn="1"/>
        </p:nvSpPr>
        <p:spPr>
          <a:xfrm>
            <a:off x="914931" y="282352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San Francisco</a:t>
            </a:r>
          </a:p>
        </p:txBody>
      </p:sp>
      <p:sp>
        <p:nvSpPr>
          <p:cNvPr id="126" name="TextBox 125">
            <a:extLst>
              <a:ext uri="{FF2B5EF4-FFF2-40B4-BE49-F238E27FC236}">
                <a16:creationId xmlns:a16="http://schemas.microsoft.com/office/drawing/2014/main" id="{7E709FBC-74EF-4A11-A77E-64DBDB0B2C19}"/>
              </a:ext>
            </a:extLst>
          </p:cNvPr>
          <p:cNvSpPr txBox="1"/>
          <p:nvPr userDrawn="1"/>
        </p:nvSpPr>
        <p:spPr>
          <a:xfrm>
            <a:off x="1057185" y="300076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Silicon Valley</a:t>
            </a:r>
          </a:p>
        </p:txBody>
      </p:sp>
      <p:sp>
        <p:nvSpPr>
          <p:cNvPr id="127" name="TextBox 126">
            <a:extLst>
              <a:ext uri="{FF2B5EF4-FFF2-40B4-BE49-F238E27FC236}">
                <a16:creationId xmlns:a16="http://schemas.microsoft.com/office/drawing/2014/main" id="{38D5BACF-582E-44FD-9DEC-CBDC23C1BEA4}"/>
              </a:ext>
            </a:extLst>
          </p:cNvPr>
          <p:cNvSpPr txBox="1"/>
          <p:nvPr userDrawn="1"/>
        </p:nvSpPr>
        <p:spPr>
          <a:xfrm>
            <a:off x="1969301" y="2787053"/>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Sacramento</a:t>
            </a:r>
          </a:p>
        </p:txBody>
      </p:sp>
      <p:sp>
        <p:nvSpPr>
          <p:cNvPr id="128" name="TextBox 127">
            <a:extLst>
              <a:ext uri="{FF2B5EF4-FFF2-40B4-BE49-F238E27FC236}">
                <a16:creationId xmlns:a16="http://schemas.microsoft.com/office/drawing/2014/main" id="{EF72EAD8-9017-4825-8FA6-FAA1809160F5}"/>
              </a:ext>
            </a:extLst>
          </p:cNvPr>
          <p:cNvSpPr txBox="1"/>
          <p:nvPr userDrawn="1"/>
        </p:nvSpPr>
        <p:spPr>
          <a:xfrm>
            <a:off x="1315210" y="3445828"/>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Los Angeles</a:t>
            </a:r>
          </a:p>
        </p:txBody>
      </p:sp>
      <p:sp>
        <p:nvSpPr>
          <p:cNvPr id="129" name="TextBox 128">
            <a:extLst>
              <a:ext uri="{FF2B5EF4-FFF2-40B4-BE49-F238E27FC236}">
                <a16:creationId xmlns:a16="http://schemas.microsoft.com/office/drawing/2014/main" id="{717EB345-A89F-4A8A-9043-C369711AB0AB}"/>
              </a:ext>
            </a:extLst>
          </p:cNvPr>
          <p:cNvSpPr txBox="1"/>
          <p:nvPr userDrawn="1"/>
        </p:nvSpPr>
        <p:spPr>
          <a:xfrm>
            <a:off x="1271863" y="3590127"/>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Orange County</a:t>
            </a:r>
          </a:p>
        </p:txBody>
      </p:sp>
      <p:sp>
        <p:nvSpPr>
          <p:cNvPr id="130" name="TextBox 129">
            <a:extLst>
              <a:ext uri="{FF2B5EF4-FFF2-40B4-BE49-F238E27FC236}">
                <a16:creationId xmlns:a16="http://schemas.microsoft.com/office/drawing/2014/main" id="{86ACCE70-0095-4FBF-AE62-53AE4D5141EB}"/>
              </a:ext>
            </a:extLst>
          </p:cNvPr>
          <p:cNvSpPr txBox="1"/>
          <p:nvPr userDrawn="1"/>
        </p:nvSpPr>
        <p:spPr>
          <a:xfrm>
            <a:off x="2703701" y="371025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Phoenix</a:t>
            </a:r>
          </a:p>
        </p:txBody>
      </p:sp>
      <p:sp>
        <p:nvSpPr>
          <p:cNvPr id="131" name="TextBox 130">
            <a:extLst>
              <a:ext uri="{FF2B5EF4-FFF2-40B4-BE49-F238E27FC236}">
                <a16:creationId xmlns:a16="http://schemas.microsoft.com/office/drawing/2014/main" id="{15E2D69C-7F24-4ED5-95C0-4EA24FADBB53}"/>
              </a:ext>
            </a:extLst>
          </p:cNvPr>
          <p:cNvSpPr txBox="1"/>
          <p:nvPr userDrawn="1"/>
        </p:nvSpPr>
        <p:spPr>
          <a:xfrm>
            <a:off x="2510042" y="3227827"/>
            <a:ext cx="742041"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Las Vegas</a:t>
            </a:r>
          </a:p>
        </p:txBody>
      </p:sp>
      <p:sp>
        <p:nvSpPr>
          <p:cNvPr id="132" name="TextBox 131">
            <a:extLst>
              <a:ext uri="{FF2B5EF4-FFF2-40B4-BE49-F238E27FC236}">
                <a16:creationId xmlns:a16="http://schemas.microsoft.com/office/drawing/2014/main" id="{238BD175-0F2F-4D6F-B3F3-8D515FB41274}"/>
              </a:ext>
            </a:extLst>
          </p:cNvPr>
          <p:cNvSpPr txBox="1"/>
          <p:nvPr userDrawn="1"/>
        </p:nvSpPr>
        <p:spPr>
          <a:xfrm>
            <a:off x="3603523" y="293177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Denver</a:t>
            </a:r>
          </a:p>
        </p:txBody>
      </p:sp>
      <p:sp>
        <p:nvSpPr>
          <p:cNvPr id="133" name="TextBox 132">
            <a:extLst>
              <a:ext uri="{FF2B5EF4-FFF2-40B4-BE49-F238E27FC236}">
                <a16:creationId xmlns:a16="http://schemas.microsoft.com/office/drawing/2014/main" id="{8A980EAC-4486-48D5-940A-7BDAA79FF9D2}"/>
              </a:ext>
            </a:extLst>
          </p:cNvPr>
          <p:cNvSpPr txBox="1"/>
          <p:nvPr userDrawn="1"/>
        </p:nvSpPr>
        <p:spPr>
          <a:xfrm>
            <a:off x="4546880" y="443447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Houston</a:t>
            </a:r>
          </a:p>
        </p:txBody>
      </p:sp>
      <p:sp>
        <p:nvSpPr>
          <p:cNvPr id="134" name="TextBox 133">
            <a:extLst>
              <a:ext uri="{FF2B5EF4-FFF2-40B4-BE49-F238E27FC236}">
                <a16:creationId xmlns:a16="http://schemas.microsoft.com/office/drawing/2014/main" id="{F596D784-D0F1-493C-A135-6D77F1C086B2}"/>
              </a:ext>
            </a:extLst>
          </p:cNvPr>
          <p:cNvSpPr txBox="1"/>
          <p:nvPr userDrawn="1"/>
        </p:nvSpPr>
        <p:spPr>
          <a:xfrm>
            <a:off x="3760057" y="4265101"/>
            <a:ext cx="642475"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Austin</a:t>
            </a:r>
          </a:p>
        </p:txBody>
      </p:sp>
      <p:sp>
        <p:nvSpPr>
          <p:cNvPr id="135" name="TextBox 134">
            <a:extLst>
              <a:ext uri="{FF2B5EF4-FFF2-40B4-BE49-F238E27FC236}">
                <a16:creationId xmlns:a16="http://schemas.microsoft.com/office/drawing/2014/main" id="{1C22C0C6-033D-4688-B337-109C09F8A87E}"/>
              </a:ext>
            </a:extLst>
          </p:cNvPr>
          <p:cNvSpPr txBox="1"/>
          <p:nvPr userDrawn="1"/>
        </p:nvSpPr>
        <p:spPr>
          <a:xfrm>
            <a:off x="3848216" y="395107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Dallas</a:t>
            </a:r>
          </a:p>
        </p:txBody>
      </p:sp>
      <p:sp>
        <p:nvSpPr>
          <p:cNvPr id="136" name="TextBox 135">
            <a:extLst>
              <a:ext uri="{FF2B5EF4-FFF2-40B4-BE49-F238E27FC236}">
                <a16:creationId xmlns:a16="http://schemas.microsoft.com/office/drawing/2014/main" id="{26E52455-B62E-4F7B-9A8C-DCF25F910C8A}"/>
              </a:ext>
            </a:extLst>
          </p:cNvPr>
          <p:cNvSpPr txBox="1"/>
          <p:nvPr userDrawn="1"/>
        </p:nvSpPr>
        <p:spPr>
          <a:xfrm>
            <a:off x="4643559" y="271065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Chicago</a:t>
            </a:r>
          </a:p>
        </p:txBody>
      </p:sp>
      <p:sp>
        <p:nvSpPr>
          <p:cNvPr id="137" name="TextBox 136">
            <a:extLst>
              <a:ext uri="{FF2B5EF4-FFF2-40B4-BE49-F238E27FC236}">
                <a16:creationId xmlns:a16="http://schemas.microsoft.com/office/drawing/2014/main" id="{BFC074FA-6799-450B-B781-3842C9E2DBBF}"/>
              </a:ext>
            </a:extLst>
          </p:cNvPr>
          <p:cNvSpPr txBox="1"/>
          <p:nvPr userDrawn="1"/>
        </p:nvSpPr>
        <p:spPr>
          <a:xfrm>
            <a:off x="3920650" y="236862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Minneapolis</a:t>
            </a:r>
          </a:p>
        </p:txBody>
      </p:sp>
      <p:sp>
        <p:nvSpPr>
          <p:cNvPr id="138" name="TextBox 137">
            <a:extLst>
              <a:ext uri="{FF2B5EF4-FFF2-40B4-BE49-F238E27FC236}">
                <a16:creationId xmlns:a16="http://schemas.microsoft.com/office/drawing/2014/main" id="{B9AFBBE3-D53D-4736-B5F6-58E31F529416}"/>
              </a:ext>
            </a:extLst>
          </p:cNvPr>
          <p:cNvSpPr txBox="1"/>
          <p:nvPr userDrawn="1"/>
        </p:nvSpPr>
        <p:spPr>
          <a:xfrm>
            <a:off x="5218995" y="3794026"/>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Atlanta</a:t>
            </a:r>
          </a:p>
        </p:txBody>
      </p:sp>
      <p:sp>
        <p:nvSpPr>
          <p:cNvPr id="139" name="TextBox 138">
            <a:extLst>
              <a:ext uri="{FF2B5EF4-FFF2-40B4-BE49-F238E27FC236}">
                <a16:creationId xmlns:a16="http://schemas.microsoft.com/office/drawing/2014/main" id="{F7436EDF-13B5-4B71-9E5F-90FF2C0D9169}"/>
              </a:ext>
            </a:extLst>
          </p:cNvPr>
          <p:cNvSpPr txBox="1"/>
          <p:nvPr userDrawn="1"/>
        </p:nvSpPr>
        <p:spPr>
          <a:xfrm>
            <a:off x="4984300" y="417837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Tallahassee</a:t>
            </a:r>
          </a:p>
        </p:txBody>
      </p:sp>
      <p:sp>
        <p:nvSpPr>
          <p:cNvPr id="140" name="TextBox 139">
            <a:extLst>
              <a:ext uri="{FF2B5EF4-FFF2-40B4-BE49-F238E27FC236}">
                <a16:creationId xmlns:a16="http://schemas.microsoft.com/office/drawing/2014/main" id="{934F46A5-07B5-4CFD-BCB3-1273D493F829}"/>
              </a:ext>
            </a:extLst>
          </p:cNvPr>
          <p:cNvSpPr txBox="1"/>
          <p:nvPr userDrawn="1"/>
        </p:nvSpPr>
        <p:spPr>
          <a:xfrm>
            <a:off x="6136805" y="4364734"/>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Orlando</a:t>
            </a:r>
          </a:p>
        </p:txBody>
      </p:sp>
      <p:sp>
        <p:nvSpPr>
          <p:cNvPr id="141" name="TextBox 140">
            <a:extLst>
              <a:ext uri="{FF2B5EF4-FFF2-40B4-BE49-F238E27FC236}">
                <a16:creationId xmlns:a16="http://schemas.microsoft.com/office/drawing/2014/main" id="{940B021B-9D7C-47D6-8A5C-3E8C943FB284}"/>
              </a:ext>
            </a:extLst>
          </p:cNvPr>
          <p:cNvSpPr txBox="1"/>
          <p:nvPr userDrawn="1"/>
        </p:nvSpPr>
        <p:spPr>
          <a:xfrm>
            <a:off x="5504909" y="4482616"/>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Tampa</a:t>
            </a:r>
          </a:p>
        </p:txBody>
      </p:sp>
      <p:sp>
        <p:nvSpPr>
          <p:cNvPr id="142" name="TextBox 141">
            <a:extLst>
              <a:ext uri="{FF2B5EF4-FFF2-40B4-BE49-F238E27FC236}">
                <a16:creationId xmlns:a16="http://schemas.microsoft.com/office/drawing/2014/main" id="{74152366-47FD-42E4-B5E0-0EFE55B6FD88}"/>
              </a:ext>
            </a:extLst>
          </p:cNvPr>
          <p:cNvSpPr txBox="1"/>
          <p:nvPr userDrawn="1"/>
        </p:nvSpPr>
        <p:spPr>
          <a:xfrm>
            <a:off x="5842899" y="4855203"/>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Miami</a:t>
            </a:r>
          </a:p>
        </p:txBody>
      </p:sp>
      <p:sp>
        <p:nvSpPr>
          <p:cNvPr id="143" name="TextBox 142">
            <a:extLst>
              <a:ext uri="{FF2B5EF4-FFF2-40B4-BE49-F238E27FC236}">
                <a16:creationId xmlns:a16="http://schemas.microsoft.com/office/drawing/2014/main" id="{1306A8CC-2D13-4AED-BC28-4A3E064D8A96}"/>
              </a:ext>
            </a:extLst>
          </p:cNvPr>
          <p:cNvSpPr txBox="1"/>
          <p:nvPr userDrawn="1"/>
        </p:nvSpPr>
        <p:spPr>
          <a:xfrm>
            <a:off x="6316597" y="471603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Fort Lauderdale</a:t>
            </a:r>
          </a:p>
        </p:txBody>
      </p:sp>
      <p:sp>
        <p:nvSpPr>
          <p:cNvPr id="144" name="TextBox 143">
            <a:extLst>
              <a:ext uri="{FF2B5EF4-FFF2-40B4-BE49-F238E27FC236}">
                <a16:creationId xmlns:a16="http://schemas.microsoft.com/office/drawing/2014/main" id="{3772BA3B-4FCD-45BF-BD46-A524E9F77AE4}"/>
              </a:ext>
            </a:extLst>
          </p:cNvPr>
          <p:cNvSpPr txBox="1"/>
          <p:nvPr userDrawn="1"/>
        </p:nvSpPr>
        <p:spPr>
          <a:xfrm>
            <a:off x="6281326" y="4570702"/>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West Palm Beach</a:t>
            </a:r>
          </a:p>
        </p:txBody>
      </p:sp>
      <p:sp>
        <p:nvSpPr>
          <p:cNvPr id="145" name="TextBox 144">
            <a:extLst>
              <a:ext uri="{FF2B5EF4-FFF2-40B4-BE49-F238E27FC236}">
                <a16:creationId xmlns:a16="http://schemas.microsoft.com/office/drawing/2014/main" id="{32CE3B0D-41FE-47E0-9560-87A15EF739A0}"/>
              </a:ext>
            </a:extLst>
          </p:cNvPr>
          <p:cNvSpPr txBox="1"/>
          <p:nvPr userDrawn="1"/>
        </p:nvSpPr>
        <p:spPr>
          <a:xfrm>
            <a:off x="5278370" y="3001499"/>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Northern Virginia</a:t>
            </a:r>
          </a:p>
        </p:txBody>
      </p:sp>
      <p:sp>
        <p:nvSpPr>
          <p:cNvPr id="146" name="TextBox 145">
            <a:extLst>
              <a:ext uri="{FF2B5EF4-FFF2-40B4-BE49-F238E27FC236}">
                <a16:creationId xmlns:a16="http://schemas.microsoft.com/office/drawing/2014/main" id="{346D1239-29C9-41FF-978F-AFE320209D42}"/>
              </a:ext>
            </a:extLst>
          </p:cNvPr>
          <p:cNvSpPr txBox="1"/>
          <p:nvPr userDrawn="1"/>
        </p:nvSpPr>
        <p:spPr>
          <a:xfrm>
            <a:off x="6600259" y="316567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Washington, D.C.</a:t>
            </a:r>
          </a:p>
        </p:txBody>
      </p:sp>
      <p:sp>
        <p:nvSpPr>
          <p:cNvPr id="147" name="TextBox 146">
            <a:extLst>
              <a:ext uri="{FF2B5EF4-FFF2-40B4-BE49-F238E27FC236}">
                <a16:creationId xmlns:a16="http://schemas.microsoft.com/office/drawing/2014/main" id="{764404D5-B67E-4DC7-804B-FC917CF588A5}"/>
              </a:ext>
            </a:extLst>
          </p:cNvPr>
          <p:cNvSpPr txBox="1"/>
          <p:nvPr userDrawn="1"/>
        </p:nvSpPr>
        <p:spPr>
          <a:xfrm>
            <a:off x="6620304" y="3007494"/>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Delaware</a:t>
            </a:r>
          </a:p>
        </p:txBody>
      </p:sp>
      <p:sp>
        <p:nvSpPr>
          <p:cNvPr id="148" name="TextBox 147">
            <a:extLst>
              <a:ext uri="{FF2B5EF4-FFF2-40B4-BE49-F238E27FC236}">
                <a16:creationId xmlns:a16="http://schemas.microsoft.com/office/drawing/2014/main" id="{26701EC6-BFBD-4B6F-A245-194122C66781}"/>
              </a:ext>
            </a:extLst>
          </p:cNvPr>
          <p:cNvSpPr txBox="1"/>
          <p:nvPr userDrawn="1"/>
        </p:nvSpPr>
        <p:spPr>
          <a:xfrm>
            <a:off x="5740189" y="2728521"/>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Philadelphia</a:t>
            </a:r>
          </a:p>
        </p:txBody>
      </p:sp>
      <p:sp>
        <p:nvSpPr>
          <p:cNvPr id="149" name="TextBox 148">
            <a:extLst>
              <a:ext uri="{FF2B5EF4-FFF2-40B4-BE49-F238E27FC236}">
                <a16:creationId xmlns:a16="http://schemas.microsoft.com/office/drawing/2014/main" id="{22634417-F186-4553-8262-00230B363607}"/>
              </a:ext>
            </a:extLst>
          </p:cNvPr>
          <p:cNvSpPr txBox="1"/>
          <p:nvPr userDrawn="1"/>
        </p:nvSpPr>
        <p:spPr>
          <a:xfrm>
            <a:off x="6783334" y="230505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Boston</a:t>
            </a:r>
          </a:p>
        </p:txBody>
      </p:sp>
      <p:sp>
        <p:nvSpPr>
          <p:cNvPr id="150" name="TextBox 149">
            <a:extLst>
              <a:ext uri="{FF2B5EF4-FFF2-40B4-BE49-F238E27FC236}">
                <a16:creationId xmlns:a16="http://schemas.microsoft.com/office/drawing/2014/main" id="{BB553408-7D7E-4545-988D-502775BCEE59}"/>
              </a:ext>
            </a:extLst>
          </p:cNvPr>
          <p:cNvSpPr txBox="1"/>
          <p:nvPr userDrawn="1"/>
        </p:nvSpPr>
        <p:spPr>
          <a:xfrm>
            <a:off x="6059511" y="2340241"/>
            <a:ext cx="466173"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Albany</a:t>
            </a:r>
          </a:p>
        </p:txBody>
      </p:sp>
      <p:sp>
        <p:nvSpPr>
          <p:cNvPr id="151" name="TextBox 150">
            <a:extLst>
              <a:ext uri="{FF2B5EF4-FFF2-40B4-BE49-F238E27FC236}">
                <a16:creationId xmlns:a16="http://schemas.microsoft.com/office/drawing/2014/main" id="{0811446E-3A49-4429-A251-C0DAE6973756}"/>
              </a:ext>
            </a:extLst>
          </p:cNvPr>
          <p:cNvSpPr txBox="1"/>
          <p:nvPr userDrawn="1"/>
        </p:nvSpPr>
        <p:spPr>
          <a:xfrm>
            <a:off x="6755097" y="2487051"/>
            <a:ext cx="177362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Westchester County</a:t>
            </a:r>
          </a:p>
        </p:txBody>
      </p:sp>
      <p:sp>
        <p:nvSpPr>
          <p:cNvPr id="152" name="TextBox 151">
            <a:extLst>
              <a:ext uri="{FF2B5EF4-FFF2-40B4-BE49-F238E27FC236}">
                <a16:creationId xmlns:a16="http://schemas.microsoft.com/office/drawing/2014/main" id="{50009D13-1886-43B7-B9D6-2BF0B9D64632}"/>
              </a:ext>
            </a:extLst>
          </p:cNvPr>
          <p:cNvSpPr txBox="1"/>
          <p:nvPr userDrawn="1"/>
        </p:nvSpPr>
        <p:spPr>
          <a:xfrm>
            <a:off x="6657225" y="2871225"/>
            <a:ext cx="889832"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New Jersey</a:t>
            </a:r>
          </a:p>
        </p:txBody>
      </p:sp>
      <p:cxnSp>
        <p:nvCxnSpPr>
          <p:cNvPr id="153" name="Straight Connector 152">
            <a:extLst>
              <a:ext uri="{FF2B5EF4-FFF2-40B4-BE49-F238E27FC236}">
                <a16:creationId xmlns:a16="http://schemas.microsoft.com/office/drawing/2014/main" id="{9C65A13E-2200-44E9-B467-3049F320EAC9}"/>
              </a:ext>
            </a:extLst>
          </p:cNvPr>
          <p:cNvCxnSpPr>
            <a:cxnSpLocks/>
          </p:cNvCxnSpPr>
          <p:nvPr userDrawn="1"/>
        </p:nvCxnSpPr>
        <p:spPr>
          <a:xfrm>
            <a:off x="6319983" y="3034776"/>
            <a:ext cx="249837" cy="185804"/>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C79A6E5-5FE6-4567-86F8-00E93D546974}"/>
              </a:ext>
            </a:extLst>
          </p:cNvPr>
          <p:cNvCxnSpPr>
            <a:cxnSpLocks/>
          </p:cNvCxnSpPr>
          <p:nvPr userDrawn="1"/>
        </p:nvCxnSpPr>
        <p:spPr>
          <a:xfrm>
            <a:off x="6445061" y="2965564"/>
            <a:ext cx="144073" cy="94572"/>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56FF80D-6B4C-41A0-B69D-76A392863F90}"/>
              </a:ext>
            </a:extLst>
          </p:cNvPr>
          <p:cNvCxnSpPr>
            <a:cxnSpLocks/>
          </p:cNvCxnSpPr>
          <p:nvPr userDrawn="1"/>
        </p:nvCxnSpPr>
        <p:spPr>
          <a:xfrm>
            <a:off x="6514971" y="2729119"/>
            <a:ext cx="109698" cy="170248"/>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2A7D315-CEAD-454D-AD70-758691173B9C}"/>
              </a:ext>
            </a:extLst>
          </p:cNvPr>
          <p:cNvCxnSpPr>
            <a:cxnSpLocks/>
          </p:cNvCxnSpPr>
          <p:nvPr userDrawn="1"/>
        </p:nvCxnSpPr>
        <p:spPr>
          <a:xfrm flipV="1">
            <a:off x="6527209" y="2568077"/>
            <a:ext cx="227888" cy="23620"/>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BBC605C-7986-49F3-80E4-A42C5F4943CF}"/>
              </a:ext>
            </a:extLst>
          </p:cNvPr>
          <p:cNvSpPr txBox="1"/>
          <p:nvPr userDrawn="1"/>
        </p:nvSpPr>
        <p:spPr>
          <a:xfrm>
            <a:off x="6783334" y="2749298"/>
            <a:ext cx="177362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New York</a:t>
            </a:r>
          </a:p>
        </p:txBody>
      </p:sp>
      <p:cxnSp>
        <p:nvCxnSpPr>
          <p:cNvPr id="158" name="Straight Connector 157">
            <a:extLst>
              <a:ext uri="{FF2B5EF4-FFF2-40B4-BE49-F238E27FC236}">
                <a16:creationId xmlns:a16="http://schemas.microsoft.com/office/drawing/2014/main" id="{E1D3DF07-8B30-4B6F-A756-2748DE128C43}"/>
              </a:ext>
            </a:extLst>
          </p:cNvPr>
          <p:cNvCxnSpPr>
            <a:cxnSpLocks/>
          </p:cNvCxnSpPr>
          <p:nvPr userDrawn="1"/>
        </p:nvCxnSpPr>
        <p:spPr>
          <a:xfrm>
            <a:off x="6546321" y="2661213"/>
            <a:ext cx="214038" cy="149142"/>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178EDF3-E137-4E8B-99F9-E7B9BDFF4C05}"/>
              </a:ext>
            </a:extLst>
          </p:cNvPr>
          <p:cNvSpPr txBox="1"/>
          <p:nvPr userDrawn="1"/>
        </p:nvSpPr>
        <p:spPr>
          <a:xfrm>
            <a:off x="2910940" y="2754274"/>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Salt Lake City</a:t>
            </a:r>
          </a:p>
        </p:txBody>
      </p:sp>
      <p:sp>
        <p:nvSpPr>
          <p:cNvPr id="160" name="TextBox 159">
            <a:extLst>
              <a:ext uri="{FF2B5EF4-FFF2-40B4-BE49-F238E27FC236}">
                <a16:creationId xmlns:a16="http://schemas.microsoft.com/office/drawing/2014/main" id="{7271DBE2-751D-41FD-B17A-23F1EC656321}"/>
              </a:ext>
            </a:extLst>
          </p:cNvPr>
          <p:cNvSpPr txBox="1"/>
          <p:nvPr userDrawn="1"/>
        </p:nvSpPr>
        <p:spPr>
          <a:xfrm>
            <a:off x="1469953" y="1923555"/>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Portland</a:t>
            </a:r>
          </a:p>
        </p:txBody>
      </p:sp>
      <p:sp>
        <p:nvSpPr>
          <p:cNvPr id="161" name="TextBox 160">
            <a:extLst>
              <a:ext uri="{FF2B5EF4-FFF2-40B4-BE49-F238E27FC236}">
                <a16:creationId xmlns:a16="http://schemas.microsoft.com/office/drawing/2014/main" id="{C37248AD-C290-421E-8DCF-C21EC2D31045}"/>
              </a:ext>
            </a:extLst>
          </p:cNvPr>
          <p:cNvSpPr txBox="1"/>
          <p:nvPr userDrawn="1"/>
        </p:nvSpPr>
        <p:spPr>
          <a:xfrm>
            <a:off x="6848285" y="2615775"/>
            <a:ext cx="840750"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Long Island</a:t>
            </a:r>
          </a:p>
        </p:txBody>
      </p:sp>
      <p:cxnSp>
        <p:nvCxnSpPr>
          <p:cNvPr id="162" name="Straight Connector 161">
            <a:extLst>
              <a:ext uri="{FF2B5EF4-FFF2-40B4-BE49-F238E27FC236}">
                <a16:creationId xmlns:a16="http://schemas.microsoft.com/office/drawing/2014/main" id="{0386B0EF-AC7E-4CAC-B73F-99095F7ADDC0}"/>
              </a:ext>
            </a:extLst>
          </p:cNvPr>
          <p:cNvCxnSpPr>
            <a:cxnSpLocks/>
          </p:cNvCxnSpPr>
          <p:nvPr userDrawn="1"/>
        </p:nvCxnSpPr>
        <p:spPr>
          <a:xfrm flipV="1">
            <a:off x="6608017" y="2701854"/>
            <a:ext cx="208776" cy="10251"/>
          </a:xfrm>
          <a:prstGeom prst="line">
            <a:avLst/>
          </a:prstGeom>
          <a:ln w="9525">
            <a:solidFill>
              <a:srgbClr val="BE9B39"/>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D979503-0696-45A1-ADA6-D96789906DC9}"/>
              </a:ext>
            </a:extLst>
          </p:cNvPr>
          <p:cNvSpPr txBox="1"/>
          <p:nvPr userDrawn="1"/>
        </p:nvSpPr>
        <p:spPr>
          <a:xfrm>
            <a:off x="6107379" y="3492345"/>
            <a:ext cx="1159587" cy="138499"/>
          </a:xfrm>
          <a:prstGeom prst="rect">
            <a:avLst/>
          </a:prstGeom>
          <a:noFill/>
        </p:spPr>
        <p:txBody>
          <a:bodyPr wrap="square" lIns="0" tIns="0" rIns="0" bIns="0" rtlCol="0">
            <a:spAutoFit/>
          </a:bodyPr>
          <a:lstStyle/>
          <a:p>
            <a:r>
              <a:rPr lang="en-US" sz="900" dirty="0">
                <a:latin typeface="Georgia" panose="02040502050405020303" pitchFamily="18" charset="0"/>
                <a:cs typeface="Arial" panose="020B0604020202020204" pitchFamily="34" charset="0"/>
              </a:rPr>
              <a:t>Charlotte</a:t>
            </a:r>
          </a:p>
        </p:txBody>
      </p:sp>
    </p:spTree>
    <p:extLst>
      <p:ext uri="{BB962C8B-B14F-4D97-AF65-F5344CB8AC3E}">
        <p14:creationId xmlns:p14="http://schemas.microsoft.com/office/powerpoint/2010/main" val="60312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19.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Representative Experience (3 U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828711-9BF2-1B4C-A9CA-13576A9A89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05D0B1C5-6901-664F-95FB-A8A9B48E1EA0}"/>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3EBBFC2E-CCEE-264F-9DD3-4F3A4B849626}"/>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1">
            <a:extLst>
              <a:ext uri="{FF2B5EF4-FFF2-40B4-BE49-F238E27FC236}">
                <a16:creationId xmlns:a16="http://schemas.microsoft.com/office/drawing/2014/main" id="{4ED069B8-0698-7848-974F-65DAAC75D66F}"/>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1" name="TextBox 10">
            <a:extLst>
              <a:ext uri="{FF2B5EF4-FFF2-40B4-BE49-F238E27FC236}">
                <a16:creationId xmlns:a16="http://schemas.microsoft.com/office/drawing/2014/main" id="{0AB52B5C-FCAE-8A44-B56F-FBBAA6777F6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0" name="Picture 19">
            <a:extLst>
              <a:ext uri="{FF2B5EF4-FFF2-40B4-BE49-F238E27FC236}">
                <a16:creationId xmlns:a16="http://schemas.microsoft.com/office/drawing/2014/main" id="{DD5BB046-4844-0549-B468-15AB9E36F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21" name="Text Placeholder 12">
            <a:extLst>
              <a:ext uri="{FF2B5EF4-FFF2-40B4-BE49-F238E27FC236}">
                <a16:creationId xmlns:a16="http://schemas.microsoft.com/office/drawing/2014/main" id="{01BB7071-6F1C-0243-9CA6-3C69A9FDDAE7}"/>
              </a:ext>
            </a:extLst>
          </p:cNvPr>
          <p:cNvSpPr>
            <a:spLocks noGrp="1"/>
          </p:cNvSpPr>
          <p:nvPr>
            <p:ph type="body" sz="quarter" idx="35"/>
          </p:nvPr>
        </p:nvSpPr>
        <p:spPr>
          <a:xfrm>
            <a:off x="838201"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
        <p:nvSpPr>
          <p:cNvPr id="22" name="Text Placeholder 12">
            <a:extLst>
              <a:ext uri="{FF2B5EF4-FFF2-40B4-BE49-F238E27FC236}">
                <a16:creationId xmlns:a16="http://schemas.microsoft.com/office/drawing/2014/main" id="{9BEF0871-D7B6-5E41-9749-797246EDB4A5}"/>
              </a:ext>
            </a:extLst>
          </p:cNvPr>
          <p:cNvSpPr>
            <a:spLocks noGrp="1"/>
          </p:cNvSpPr>
          <p:nvPr>
            <p:ph type="body" sz="quarter" idx="37"/>
          </p:nvPr>
        </p:nvSpPr>
        <p:spPr>
          <a:xfrm>
            <a:off x="3548795"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
        <p:nvSpPr>
          <p:cNvPr id="23" name="Text Placeholder 12">
            <a:extLst>
              <a:ext uri="{FF2B5EF4-FFF2-40B4-BE49-F238E27FC236}">
                <a16:creationId xmlns:a16="http://schemas.microsoft.com/office/drawing/2014/main" id="{D2FF30A9-CDF6-0B4F-9D2E-E4A26BDCD337}"/>
              </a:ext>
            </a:extLst>
          </p:cNvPr>
          <p:cNvSpPr>
            <a:spLocks noGrp="1"/>
          </p:cNvSpPr>
          <p:nvPr>
            <p:ph type="body" sz="quarter" idx="38"/>
          </p:nvPr>
        </p:nvSpPr>
        <p:spPr>
          <a:xfrm>
            <a:off x="6259389" y="2001838"/>
            <a:ext cx="2560320" cy="2819400"/>
          </a:xfrm>
          <a:prstGeom prst="rect">
            <a:avLst/>
          </a:prstGeom>
          <a:gradFill flip="none" rotWithShape="1">
            <a:gsLst>
              <a:gs pos="0">
                <a:srgbClr val="60B1D6">
                  <a:alpha val="57000"/>
                </a:srgbClr>
              </a:gs>
              <a:gs pos="100000">
                <a:srgbClr val="93D3F2">
                  <a:shade val="100000"/>
                  <a:satMod val="115000"/>
                  <a:alpha val="40000"/>
                </a:srgbClr>
              </a:gs>
            </a:gsLst>
            <a:lin ang="2700000" scaled="1"/>
            <a:tileRect/>
          </a:gradFill>
          <a:ln w="12700">
            <a:solidFill>
              <a:srgbClr val="60B1D6"/>
            </a:solidFill>
          </a:ln>
        </p:spPr>
        <p:style>
          <a:lnRef idx="1">
            <a:schemeClr val="accent3"/>
          </a:lnRef>
          <a:fillRef idx="3">
            <a:schemeClr val="accent3"/>
          </a:fillRef>
          <a:effectRef idx="2">
            <a:schemeClr val="accent3"/>
          </a:effectRef>
          <a:fontRef idx="minor">
            <a:schemeClr val="lt1"/>
          </a:fontRef>
        </p:style>
        <p:txBody>
          <a:bodyPr tIns="91440" bIns="91440">
            <a:normAutofit/>
          </a:bodyPr>
          <a:lstStyle>
            <a:lvl1pPr marL="0" indent="0">
              <a:buNone/>
              <a:defRPr sz="1400">
                <a:solidFill>
                  <a:schemeClr val="tx1"/>
                </a:solidFill>
                <a:latin typeface="Georgia" panose="02040502050405020303" pitchFamily="18" charset="0"/>
              </a:defRPr>
            </a:lvl1pPr>
            <a:lvl2pPr marL="457200" indent="0">
              <a:buNone/>
              <a:defRPr sz="1200">
                <a:latin typeface="Georgia" panose="02040502050405020303" pitchFamily="18" charset="0"/>
              </a:defRPr>
            </a:lvl2pPr>
            <a:lvl3pPr marL="914400" indent="0">
              <a:buNone/>
              <a:defRPr sz="1200">
                <a:latin typeface="Georgia" panose="02040502050405020303" pitchFamily="18" charset="0"/>
              </a:defRPr>
            </a:lvl3pPr>
            <a:lvl4pPr marL="1371600" indent="0">
              <a:buNone/>
              <a:defRPr sz="1200">
                <a:latin typeface="Georgia" panose="02040502050405020303" pitchFamily="18" charset="0"/>
              </a:defRPr>
            </a:lvl4pPr>
            <a:lvl5pPr marL="1828800" indent="0">
              <a:buNone/>
              <a:defRPr sz="1200">
                <a:latin typeface="Georgia" panose="02040502050405020303" pitchFamily="18" charset="0"/>
              </a:defRPr>
            </a:lvl5pPr>
          </a:lstStyle>
          <a:p>
            <a:pPr lvl="0"/>
            <a:r>
              <a:rPr lang="en-US" dirty="0"/>
              <a:t>Click to edit Master text styles</a:t>
            </a:r>
          </a:p>
        </p:txBody>
      </p:sp>
    </p:spTree>
    <p:extLst>
      <p:ext uri="{BB962C8B-B14F-4D97-AF65-F5344CB8AC3E}">
        <p14:creationId xmlns:p14="http://schemas.microsoft.com/office/powerpoint/2010/main" val="182347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ver Title Slide_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654906"/>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411109"/>
            <a:ext cx="3733801" cy="1457967"/>
          </a:xfrm>
          <a:prstGeom prst="rect">
            <a:avLst/>
          </a:prstGeom>
        </p:spPr>
        <p:txBody>
          <a:bodyPr>
            <a:normAutofit/>
          </a:bodyPr>
          <a:lstStyle>
            <a:lvl1pPr marL="0" indent="0">
              <a:buNone/>
              <a:defRPr sz="2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Box 4">
            <a:extLst>
              <a:ext uri="{FF2B5EF4-FFF2-40B4-BE49-F238E27FC236}">
                <a16:creationId xmlns:a16="http://schemas.microsoft.com/office/drawing/2014/main" id="{B58C2EDD-41A2-1541-AD70-7B11A88F276F}"/>
              </a:ext>
            </a:extLst>
          </p:cNvPr>
          <p:cNvSpPr txBox="1"/>
          <p:nvPr userDrawn="1"/>
        </p:nvSpPr>
        <p:spPr>
          <a:xfrm>
            <a:off x="6215449" y="4488594"/>
            <a:ext cx="2593887" cy="307777"/>
          </a:xfrm>
          <a:prstGeom prst="rect">
            <a:avLst/>
          </a:prstGeom>
          <a:noFill/>
        </p:spPr>
        <p:txBody>
          <a:bodyPr wrap="square" rtlCol="0">
            <a:spAutoFit/>
          </a:bodyPr>
          <a:lstStyle/>
          <a:p>
            <a:pPr algn="r"/>
            <a:r>
              <a:rPr lang="en-US" sz="1400" b="1" cap="all" dirty="0">
                <a:solidFill>
                  <a:srgbClr val="4A4A4A"/>
                </a:solidFill>
                <a:latin typeface="Arial" panose="020B0604020202020204" pitchFamily="34" charset="0"/>
                <a:cs typeface="Arial" panose="020B0604020202020204" pitchFamily="34" charset="0"/>
              </a:rPr>
              <a:t>MAY 24, 2022</a:t>
            </a:r>
          </a:p>
        </p:txBody>
      </p:sp>
      <p:pic>
        <p:nvPicPr>
          <p:cNvPr id="4" name="Picture 3">
            <a:extLst>
              <a:ext uri="{FF2B5EF4-FFF2-40B4-BE49-F238E27FC236}">
                <a16:creationId xmlns:a16="http://schemas.microsoft.com/office/drawing/2014/main" id="{1A4B5D89-D6DD-0B4A-AAA3-DFB90D196F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54218" y="-48851"/>
            <a:ext cx="1623926" cy="5277761"/>
          </a:xfrm>
          <a:prstGeom prst="rect">
            <a:avLst/>
          </a:prstGeom>
        </p:spPr>
      </p:pic>
    </p:spTree>
    <p:extLst>
      <p:ext uri="{BB962C8B-B14F-4D97-AF65-F5344CB8AC3E}">
        <p14:creationId xmlns:p14="http://schemas.microsoft.com/office/powerpoint/2010/main" val="23682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12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20.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General Firm Rankings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BCAA373-02CA-3143-BB44-C302BF0AC9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9" name="Rectangle 18">
            <a:extLst>
              <a:ext uri="{FF2B5EF4-FFF2-40B4-BE49-F238E27FC236}">
                <a16:creationId xmlns:a16="http://schemas.microsoft.com/office/drawing/2014/main" id="{680595C5-4954-8B45-B3C0-C87DFB952D4F}"/>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4">
            <a:extLst>
              <a:ext uri="{FF2B5EF4-FFF2-40B4-BE49-F238E27FC236}">
                <a16:creationId xmlns:a16="http://schemas.microsoft.com/office/drawing/2014/main" id="{04DB0570-9ADC-BF40-8046-E2CBE8C7A812}"/>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AB50AB11-315D-D847-A7A4-98D58A25BF2D}"/>
              </a:ext>
            </a:extLst>
          </p:cNvPr>
          <p:cNvSpPr>
            <a:spLocks noGrp="1"/>
          </p:cNvSpPr>
          <p:nvPr>
            <p:ph idx="1"/>
          </p:nvPr>
        </p:nvSpPr>
        <p:spPr>
          <a:xfrm>
            <a:off x="815051" y="1836782"/>
            <a:ext cx="7981508" cy="304481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3" name="Slide Number Placeholder 1">
            <a:extLst>
              <a:ext uri="{FF2B5EF4-FFF2-40B4-BE49-F238E27FC236}">
                <a16:creationId xmlns:a16="http://schemas.microsoft.com/office/drawing/2014/main" id="{E7F5FD18-53C8-5944-95A8-1F611A3A7198}"/>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1" name="TextBox 10">
            <a:extLst>
              <a:ext uri="{FF2B5EF4-FFF2-40B4-BE49-F238E27FC236}">
                <a16:creationId xmlns:a16="http://schemas.microsoft.com/office/drawing/2014/main" id="{93FCB4CF-7585-E545-A230-4AF1D6A68233}"/>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1" name="Picture 20">
            <a:extLst>
              <a:ext uri="{FF2B5EF4-FFF2-40B4-BE49-F238E27FC236}">
                <a16:creationId xmlns:a16="http://schemas.microsoft.com/office/drawing/2014/main" id="{2C4EC284-FAA6-6E4C-A79C-C868209278B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pic>
        <p:nvPicPr>
          <p:cNvPr id="22" name="Picture 21">
            <a:extLst>
              <a:ext uri="{FF2B5EF4-FFF2-40B4-BE49-F238E27FC236}">
                <a16:creationId xmlns:a16="http://schemas.microsoft.com/office/drawing/2014/main" id="{F2C4222F-903E-0945-B6DF-6E0FD68490CF}"/>
              </a:ext>
            </a:extLst>
          </p:cNvPr>
          <p:cNvPicPr>
            <a:picLocks noChangeAspect="1"/>
          </p:cNvPicPr>
          <p:nvPr userDrawn="1"/>
        </p:nvPicPr>
        <p:blipFill>
          <a:blip r:embed="rId4" cstate="screen">
            <a:alphaModFix amt="70000"/>
            <a:extLst>
              <a:ext uri="{28A0092B-C50C-407E-A947-70E740481C1C}">
                <a14:useLocalDpi xmlns:a14="http://schemas.microsoft.com/office/drawing/2010/main"/>
              </a:ext>
            </a:extLst>
          </a:blip>
          <a:srcRect/>
          <a:stretch/>
        </p:blipFill>
        <p:spPr>
          <a:xfrm>
            <a:off x="4347375" y="574160"/>
            <a:ext cx="4807616" cy="4698040"/>
          </a:xfrm>
          <a:prstGeom prst="rect">
            <a:avLst/>
          </a:prstGeom>
        </p:spPr>
      </p:pic>
    </p:spTree>
    <p:extLst>
      <p:ext uri="{BB962C8B-B14F-4D97-AF65-F5344CB8AC3E}">
        <p14:creationId xmlns:p14="http://schemas.microsoft.com/office/powerpoint/2010/main" val="120119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21.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Attorney Slide (1 Attorney Focu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8EAAAF-10AF-0A46-834F-F40B508D7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26" name="Rectangle 25">
            <a:extLst>
              <a:ext uri="{FF2B5EF4-FFF2-40B4-BE49-F238E27FC236}">
                <a16:creationId xmlns:a16="http://schemas.microsoft.com/office/drawing/2014/main" id="{D362DE53-BA76-B04F-A366-22A6DEB90515}"/>
              </a:ext>
            </a:extLst>
          </p:cNvPr>
          <p:cNvSpPr/>
          <p:nvPr userDrawn="1"/>
        </p:nvSpPr>
        <p:spPr>
          <a:xfrm>
            <a:off x="2286940" y="1352550"/>
            <a:ext cx="6857061"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932A2B-4451-E440-89B4-2A1A772D1E6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4D40F873-30A4-7846-AF5E-E4DE9CB3952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2594123" y="1462399"/>
            <a:ext cx="6092677" cy="464828"/>
          </a:xfrm>
          <a:prstGeom prst="rect">
            <a:avLst/>
          </a:prstGeom>
        </p:spPr>
        <p:txBody>
          <a:bodyPr lIns="0" tIns="0" rIns="0" bIns="0" anchor="t" anchorCtr="0">
            <a:normAutofit/>
          </a:bodyPr>
          <a:lstStyle>
            <a:lvl1pPr algn="l">
              <a:defRPr sz="32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2286940" y="1352550"/>
            <a:ext cx="54932" cy="21336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2270583" y="1638282"/>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09071F7-CA1F-45F4-B5B1-C958AB02B1D4}"/>
              </a:ext>
            </a:extLst>
          </p:cNvPr>
          <p:cNvCxnSpPr>
            <a:cxnSpLocks/>
          </p:cNvCxnSpPr>
          <p:nvPr userDrawn="1"/>
        </p:nvCxnSpPr>
        <p:spPr>
          <a:xfrm>
            <a:off x="457200" y="3726180"/>
            <a:ext cx="8229600" cy="0"/>
          </a:xfrm>
          <a:prstGeom prst="line">
            <a:avLst/>
          </a:prstGeom>
          <a:ln>
            <a:solidFill>
              <a:srgbClr val="93D3F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679DAA27-DD5C-45A4-A193-05E42387121D}"/>
              </a:ext>
            </a:extLst>
          </p:cNvPr>
          <p:cNvSpPr>
            <a:spLocks noGrp="1"/>
          </p:cNvSpPr>
          <p:nvPr>
            <p:ph type="body" sz="quarter" idx="10" hasCustomPrompt="1"/>
          </p:nvPr>
        </p:nvSpPr>
        <p:spPr>
          <a:xfrm>
            <a:off x="2594123" y="1941830"/>
            <a:ext cx="6092677" cy="1544320"/>
          </a:xfrm>
          <a:prstGeom prst="rect">
            <a:avLst/>
          </a:prstGeom>
        </p:spPr>
        <p:txBody>
          <a:bodyPr lIns="0" rIns="0" bIns="0">
            <a:normAutofit/>
          </a:bodyPr>
          <a:lstStyle>
            <a:lvl1pPr marL="0" indent="0">
              <a:lnSpc>
                <a:spcPct val="100000"/>
              </a:lnSpc>
              <a:buNone/>
              <a:defRPr sz="2400">
                <a:solidFill>
                  <a:schemeClr val="tx2"/>
                </a:solidFill>
                <a:latin typeface="Georgia" panose="02040502050405020303" pitchFamily="18" charset="0"/>
              </a:defRPr>
            </a:lvl1pPr>
            <a:lvl2pPr marL="457200" indent="0">
              <a:buNone/>
              <a:defRPr>
                <a:latin typeface="Georgia" panose="02040502050405020303" pitchFamily="18" charset="0"/>
              </a:defRPr>
            </a:lvl2pPr>
            <a:lvl3pPr marL="914400" indent="0">
              <a:buNone/>
              <a:defRPr>
                <a:latin typeface="Georgia" panose="02040502050405020303" pitchFamily="18" charset="0"/>
              </a:defRPr>
            </a:lvl3pPr>
            <a:lvl4pPr marL="1371600" indent="0">
              <a:buNone/>
              <a:defRPr>
                <a:latin typeface="Georgia" panose="02040502050405020303" pitchFamily="18" charset="0"/>
              </a:defRPr>
            </a:lvl4pPr>
            <a:lvl5pPr marL="1828800" indent="0">
              <a:buNone/>
              <a:defRPr>
                <a:latin typeface="Georgia" panose="02040502050405020303" pitchFamily="18" charset="0"/>
              </a:defRPr>
            </a:lvl5pPr>
          </a:lstStyle>
          <a:p>
            <a:pPr lvl="0"/>
            <a:r>
              <a:rPr lang="en-US" dirty="0"/>
              <a:t>Edit Master text styles</a:t>
            </a:r>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457200" y="3847465"/>
            <a:ext cx="8229600" cy="595313"/>
          </a:xfrm>
          <a:prstGeom prst="rect">
            <a:avLst/>
          </a:prstGeom>
        </p:spPr>
        <p:txBody>
          <a:bodyPr rIns="0">
            <a:normAutofit/>
          </a:bodyPr>
          <a:lstStyle>
            <a:lvl1pPr marL="0" indent="0" algn="r">
              <a:buNone/>
              <a:defRPr sz="16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457200" y="1352550"/>
            <a:ext cx="1829740" cy="21336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21" name="Slide Number Placeholder 1">
            <a:extLst>
              <a:ext uri="{FF2B5EF4-FFF2-40B4-BE49-F238E27FC236}">
                <a16:creationId xmlns:a16="http://schemas.microsoft.com/office/drawing/2014/main" id="{77E3A58E-469B-C346-A62F-A7BC8B3BE68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1" name="TextBox 10">
            <a:extLst>
              <a:ext uri="{FF2B5EF4-FFF2-40B4-BE49-F238E27FC236}">
                <a16:creationId xmlns:a16="http://schemas.microsoft.com/office/drawing/2014/main" id="{A92DC336-6406-2E48-86AB-3D11C1D24B1E}"/>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3" name="Picture 22">
            <a:extLst>
              <a:ext uri="{FF2B5EF4-FFF2-40B4-BE49-F238E27FC236}">
                <a16:creationId xmlns:a16="http://schemas.microsoft.com/office/drawing/2014/main" id="{7FEBE15C-B64C-444F-8F2A-5FB40A4980C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16510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620">
          <p15:clr>
            <a:srgbClr val="FBAE40"/>
          </p15:clr>
        </p15:guide>
        <p15:guide id="3" pos="264" userDrawn="1">
          <p15:clr>
            <a:srgbClr val="FBAE40"/>
          </p15:clr>
        </p15:guide>
        <p15:guide id="5" orient="horz" pos="828" userDrawn="1">
          <p15:clr>
            <a:srgbClr val="FBAE40"/>
          </p15:clr>
        </p15:guide>
        <p15:guide id="6" orient="horz" pos="2196" userDrawn="1">
          <p15:clr>
            <a:srgbClr val="FBAE40"/>
          </p15:clr>
        </p15:guide>
      </p15:sldGuideLst>
    </p:ext>
  </p:extLst>
</p:sldLayout>
</file>

<file path=ppt/slideLayouts/slideLayout22.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Multiple Attorneys Slide (5 slot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BA2A64C-00D6-384C-936D-66D292F42D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4" y="30914"/>
            <a:ext cx="5974736" cy="5143500"/>
          </a:xfrm>
          <a:prstGeom prst="rect">
            <a:avLst/>
          </a:prstGeom>
        </p:spPr>
      </p:pic>
      <p:sp>
        <p:nvSpPr>
          <p:cNvPr id="27" name="Rectangle 26">
            <a:extLst>
              <a:ext uri="{FF2B5EF4-FFF2-40B4-BE49-F238E27FC236}">
                <a16:creationId xmlns:a16="http://schemas.microsoft.com/office/drawing/2014/main" id="{738A31F4-3F65-2F47-AC5B-9E88CAEF66A3}"/>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14">
            <a:extLst>
              <a:ext uri="{FF2B5EF4-FFF2-40B4-BE49-F238E27FC236}">
                <a16:creationId xmlns:a16="http://schemas.microsoft.com/office/drawing/2014/main" id="{1935C4E8-D901-DD4F-A1DD-97854003D40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838201" y="2044992"/>
            <a:ext cx="1371600" cy="1600200"/>
          </a:xfrm>
          <a:prstGeom prst="rect">
            <a:avLst/>
          </a:prstGeom>
        </p:spPr>
        <p:txBody>
          <a:bodyPr>
            <a:normAutofit/>
          </a:bodyPr>
          <a:lstStyle>
            <a:lvl1pPr marL="0" indent="0">
              <a:buNone/>
              <a:defRPr sz="1400" i="1">
                <a:solidFill>
                  <a:srgbClr val="4A4A4A"/>
                </a:solidFill>
                <a:latin typeface="Georgia" panose="02040502050405020303" pitchFamily="18" charset="0"/>
              </a:defRPr>
            </a:lvl1pPr>
          </a:lstStyle>
          <a:p>
            <a:r>
              <a:rPr lang="en-US" dirty="0"/>
              <a:t>Click to insert picture</a:t>
            </a:r>
          </a:p>
        </p:txBody>
      </p:sp>
      <p:sp>
        <p:nvSpPr>
          <p:cNvPr id="31" name="Picture Placeholder 23">
            <a:extLst>
              <a:ext uri="{FF2B5EF4-FFF2-40B4-BE49-F238E27FC236}">
                <a16:creationId xmlns:a16="http://schemas.microsoft.com/office/drawing/2014/main" id="{CE7DF566-74DF-4714-BA00-F91935ACB2D5}"/>
              </a:ext>
            </a:extLst>
          </p:cNvPr>
          <p:cNvSpPr>
            <a:spLocks noGrp="1"/>
          </p:cNvSpPr>
          <p:nvPr>
            <p:ph type="pic" sz="quarter" idx="14" hasCustomPrompt="1"/>
          </p:nvPr>
        </p:nvSpPr>
        <p:spPr>
          <a:xfrm>
            <a:off x="2453820"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3" name="Picture Placeholder 23">
            <a:extLst>
              <a:ext uri="{FF2B5EF4-FFF2-40B4-BE49-F238E27FC236}">
                <a16:creationId xmlns:a16="http://schemas.microsoft.com/office/drawing/2014/main" id="{FED21CC2-450B-4BAD-B362-6884859D276E}"/>
              </a:ext>
            </a:extLst>
          </p:cNvPr>
          <p:cNvSpPr>
            <a:spLocks noGrp="1"/>
          </p:cNvSpPr>
          <p:nvPr>
            <p:ph type="pic" sz="quarter" idx="16" hasCustomPrompt="1"/>
          </p:nvPr>
        </p:nvSpPr>
        <p:spPr>
          <a:xfrm>
            <a:off x="4069439"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5" name="Picture Placeholder 23">
            <a:extLst>
              <a:ext uri="{FF2B5EF4-FFF2-40B4-BE49-F238E27FC236}">
                <a16:creationId xmlns:a16="http://schemas.microsoft.com/office/drawing/2014/main" id="{750A3D8B-AD39-498C-ABC5-1A5395993E12}"/>
              </a:ext>
            </a:extLst>
          </p:cNvPr>
          <p:cNvSpPr>
            <a:spLocks noGrp="1"/>
          </p:cNvSpPr>
          <p:nvPr>
            <p:ph type="pic" sz="quarter" idx="18" hasCustomPrompt="1"/>
          </p:nvPr>
        </p:nvSpPr>
        <p:spPr>
          <a:xfrm>
            <a:off x="568505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37" name="Picture Placeholder 23">
            <a:extLst>
              <a:ext uri="{FF2B5EF4-FFF2-40B4-BE49-F238E27FC236}">
                <a16:creationId xmlns:a16="http://schemas.microsoft.com/office/drawing/2014/main" id="{CC726BF7-F60A-402F-AE94-AE1B28A4D4ED}"/>
              </a:ext>
            </a:extLst>
          </p:cNvPr>
          <p:cNvSpPr>
            <a:spLocks noGrp="1"/>
          </p:cNvSpPr>
          <p:nvPr>
            <p:ph type="pic" sz="quarter" idx="20" hasCustomPrompt="1"/>
          </p:nvPr>
        </p:nvSpPr>
        <p:spPr>
          <a:xfrm>
            <a:off x="7300678" y="2044992"/>
            <a:ext cx="1371600" cy="1600200"/>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4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Click to insert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lide Number Placeholder 1">
            <a:extLst>
              <a:ext uri="{FF2B5EF4-FFF2-40B4-BE49-F238E27FC236}">
                <a16:creationId xmlns:a16="http://schemas.microsoft.com/office/drawing/2014/main" id="{797F1870-A8A7-FB47-A912-4917FEFBECD3}"/>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7" name="TextBox 16">
            <a:extLst>
              <a:ext uri="{FF2B5EF4-FFF2-40B4-BE49-F238E27FC236}">
                <a16:creationId xmlns:a16="http://schemas.microsoft.com/office/drawing/2014/main" id="{07C47BB1-C053-644D-A6E9-4D7341D711B3}"/>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38" name="Picture 37">
            <a:extLst>
              <a:ext uri="{FF2B5EF4-FFF2-40B4-BE49-F238E27FC236}">
                <a16:creationId xmlns:a16="http://schemas.microsoft.com/office/drawing/2014/main" id="{CD724823-E9FA-B941-B7A7-33B8B6E0C2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
        <p:nvSpPr>
          <p:cNvPr id="39" name="Text Placeholder 21">
            <a:extLst>
              <a:ext uri="{FF2B5EF4-FFF2-40B4-BE49-F238E27FC236}">
                <a16:creationId xmlns:a16="http://schemas.microsoft.com/office/drawing/2014/main" id="{B8282B53-C11D-AB46-9F5C-CC154E97CAE5}"/>
              </a:ext>
            </a:extLst>
          </p:cNvPr>
          <p:cNvSpPr>
            <a:spLocks noGrp="1"/>
          </p:cNvSpPr>
          <p:nvPr>
            <p:ph type="body" sz="quarter" idx="11"/>
          </p:nvPr>
        </p:nvSpPr>
        <p:spPr>
          <a:xfrm>
            <a:off x="767370"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0" name="Text Placeholder 21">
            <a:extLst>
              <a:ext uri="{FF2B5EF4-FFF2-40B4-BE49-F238E27FC236}">
                <a16:creationId xmlns:a16="http://schemas.microsoft.com/office/drawing/2014/main" id="{50E96D28-8515-A54D-BD5C-97366615370B}"/>
              </a:ext>
            </a:extLst>
          </p:cNvPr>
          <p:cNvSpPr>
            <a:spLocks noGrp="1"/>
          </p:cNvSpPr>
          <p:nvPr>
            <p:ph type="body" sz="quarter" idx="13"/>
          </p:nvPr>
        </p:nvSpPr>
        <p:spPr>
          <a:xfrm>
            <a:off x="2374027"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2" name="Text Placeholder 21">
            <a:extLst>
              <a:ext uri="{FF2B5EF4-FFF2-40B4-BE49-F238E27FC236}">
                <a16:creationId xmlns:a16="http://schemas.microsoft.com/office/drawing/2014/main" id="{9BC13193-D9FB-FF47-BCF4-FD68CF57E63E}"/>
              </a:ext>
            </a:extLst>
          </p:cNvPr>
          <p:cNvSpPr>
            <a:spLocks noGrp="1"/>
          </p:cNvSpPr>
          <p:nvPr>
            <p:ph type="body" sz="quarter" idx="15"/>
          </p:nvPr>
        </p:nvSpPr>
        <p:spPr>
          <a:xfrm>
            <a:off x="3995924"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3" name="Text Placeholder 21">
            <a:extLst>
              <a:ext uri="{FF2B5EF4-FFF2-40B4-BE49-F238E27FC236}">
                <a16:creationId xmlns:a16="http://schemas.microsoft.com/office/drawing/2014/main" id="{326847F0-AAC7-7247-B451-844084CD2E85}"/>
              </a:ext>
            </a:extLst>
          </p:cNvPr>
          <p:cNvSpPr>
            <a:spLocks noGrp="1"/>
          </p:cNvSpPr>
          <p:nvPr>
            <p:ph type="body" sz="quarter" idx="17"/>
          </p:nvPr>
        </p:nvSpPr>
        <p:spPr>
          <a:xfrm>
            <a:off x="5617821"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44" name="Text Placeholder 21">
            <a:extLst>
              <a:ext uri="{FF2B5EF4-FFF2-40B4-BE49-F238E27FC236}">
                <a16:creationId xmlns:a16="http://schemas.microsoft.com/office/drawing/2014/main" id="{340AC241-EED0-EB4E-8ADB-0624627C708C}"/>
              </a:ext>
            </a:extLst>
          </p:cNvPr>
          <p:cNvSpPr>
            <a:spLocks noGrp="1"/>
          </p:cNvSpPr>
          <p:nvPr>
            <p:ph type="body" sz="quarter" idx="19"/>
          </p:nvPr>
        </p:nvSpPr>
        <p:spPr>
          <a:xfrm>
            <a:off x="7224478" y="3762378"/>
            <a:ext cx="1554480" cy="1019172"/>
          </a:xfrm>
          <a:prstGeom prst="rect">
            <a:avLst/>
          </a:prstGeom>
        </p:spPr>
        <p:txBody>
          <a:bodyPr lIns="0" rIns="0">
            <a:normAutofit/>
          </a:bodyPr>
          <a:lstStyle>
            <a:lvl1pPr marL="0" indent="0" algn="ctr">
              <a:buNone/>
              <a:defRPr sz="14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74259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84" userDrawn="1">
          <p15:clr>
            <a:srgbClr val="FBAE40"/>
          </p15:clr>
        </p15:guide>
        <p15:guide id="3" pos="264" userDrawn="1">
          <p15:clr>
            <a:srgbClr val="FBAE40"/>
          </p15:clr>
        </p15:guide>
        <p15:guide id="6" orient="horz" pos="2292" userDrawn="1">
          <p15:clr>
            <a:srgbClr val="FBAE40"/>
          </p15:clr>
        </p15:guide>
      </p15:sldGuideLst>
    </p:ext>
  </p:extLst>
</p:sldLayout>
</file>

<file path=ppt/slideLayouts/slideLayout23.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Multiple Attorneys Slide (10 slots)">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0D6D287-1E6C-4141-9CAA-C9B8BBB1E6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33" name="Rectangle 32">
            <a:extLst>
              <a:ext uri="{FF2B5EF4-FFF2-40B4-BE49-F238E27FC236}">
                <a16:creationId xmlns:a16="http://schemas.microsoft.com/office/drawing/2014/main" id="{7CBCFF8F-59AD-F347-9F9B-68C16EE10F22}"/>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14">
            <a:extLst>
              <a:ext uri="{FF2B5EF4-FFF2-40B4-BE49-F238E27FC236}">
                <a16:creationId xmlns:a16="http://schemas.microsoft.com/office/drawing/2014/main" id="{FFDF1DBD-2B00-2A4F-A2BC-1EFD0C071C3F}"/>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655BD8C2-B7B8-48A4-948A-5CCE8DB03376}"/>
              </a:ext>
            </a:extLst>
          </p:cNvPr>
          <p:cNvSpPr>
            <a:spLocks noGrp="1"/>
          </p:cNvSpPr>
          <p:nvPr>
            <p:ph type="body" sz="quarter" idx="11" hasCustomPrompt="1"/>
          </p:nvPr>
        </p:nvSpPr>
        <p:spPr>
          <a:xfrm>
            <a:off x="1085085"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24" name="Picture Placeholder 23">
            <a:extLst>
              <a:ext uri="{FF2B5EF4-FFF2-40B4-BE49-F238E27FC236}">
                <a16:creationId xmlns:a16="http://schemas.microsoft.com/office/drawing/2014/main" id="{F1A45D16-239D-4C1E-8DFF-B301B5DAFE5B}"/>
              </a:ext>
            </a:extLst>
          </p:cNvPr>
          <p:cNvSpPr>
            <a:spLocks noGrp="1"/>
          </p:cNvSpPr>
          <p:nvPr>
            <p:ph type="pic" sz="quarter" idx="12" hasCustomPrompt="1"/>
          </p:nvPr>
        </p:nvSpPr>
        <p:spPr>
          <a:xfrm>
            <a:off x="1408174" y="1888943"/>
            <a:ext cx="630936" cy="886968"/>
          </a:xfrm>
          <a:prstGeom prst="rect">
            <a:avLst/>
          </a:prstGeom>
        </p:spPr>
        <p:txBody>
          <a:bodyPr>
            <a:normAutofit/>
          </a:bodyPr>
          <a:lstStyle>
            <a:lvl1pPr marL="0" indent="0">
              <a:buNone/>
              <a:defRPr sz="900" i="1">
                <a:solidFill>
                  <a:srgbClr val="4A4A4A"/>
                </a:solidFill>
                <a:latin typeface="Georgia" panose="02040502050405020303" pitchFamily="18" charset="0"/>
              </a:defRPr>
            </a:lvl1pPr>
          </a:lstStyle>
          <a:p>
            <a:r>
              <a:rPr lang="en-US" dirty="0"/>
              <a:t>Insert </a:t>
            </a:r>
            <a:r>
              <a:rPr lang="en-US" dirty="0" err="1"/>
              <a:t>intranetsized</a:t>
            </a:r>
            <a:r>
              <a:rPr lang="en-US" dirty="0"/>
              <a:t> picture</a:t>
            </a:r>
          </a:p>
        </p:txBody>
      </p:sp>
      <p:sp>
        <p:nvSpPr>
          <p:cNvPr id="41" name="Title 1">
            <a:extLst>
              <a:ext uri="{FF2B5EF4-FFF2-40B4-BE49-F238E27FC236}">
                <a16:creationId xmlns:a16="http://schemas.microsoft.com/office/drawing/2014/main" id="{91C1356C-FA25-4D34-B574-FA5E044EE931}"/>
              </a:ext>
            </a:extLst>
          </p:cNvPr>
          <p:cNvSpPr>
            <a:spLocks noGrp="1"/>
          </p:cNvSpPr>
          <p:nvPr>
            <p:ph type="ctrTitle"/>
          </p:nvPr>
        </p:nvSpPr>
        <p:spPr>
          <a:xfrm>
            <a:off x="815051" y="1143000"/>
            <a:ext cx="8049490"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23" name="Rectangle 22">
            <a:extLst>
              <a:ext uri="{FF2B5EF4-FFF2-40B4-BE49-F238E27FC236}">
                <a16:creationId xmlns:a16="http://schemas.microsoft.com/office/drawing/2014/main" id="{0FEB2946-1FE5-43FA-89D4-3C0D13EB21D3}"/>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a:extLst>
              <a:ext uri="{FF2B5EF4-FFF2-40B4-BE49-F238E27FC236}">
                <a16:creationId xmlns:a16="http://schemas.microsoft.com/office/drawing/2014/main" id="{066D5868-1263-4121-9ADE-197ABE81B45D}"/>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21">
            <a:extLst>
              <a:ext uri="{FF2B5EF4-FFF2-40B4-BE49-F238E27FC236}">
                <a16:creationId xmlns:a16="http://schemas.microsoft.com/office/drawing/2014/main" id="{F5BDF27C-700B-4373-8A98-21F7581C8AA9}"/>
              </a:ext>
            </a:extLst>
          </p:cNvPr>
          <p:cNvSpPr>
            <a:spLocks noGrp="1"/>
          </p:cNvSpPr>
          <p:nvPr>
            <p:ph type="body" sz="quarter" idx="13" hasCustomPrompt="1"/>
          </p:nvPr>
        </p:nvSpPr>
        <p:spPr>
          <a:xfrm>
            <a:off x="2532546"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0" name="Picture Placeholder 23">
            <a:extLst>
              <a:ext uri="{FF2B5EF4-FFF2-40B4-BE49-F238E27FC236}">
                <a16:creationId xmlns:a16="http://schemas.microsoft.com/office/drawing/2014/main" id="{91124367-C660-434A-B48A-DB0198A8A801}"/>
              </a:ext>
            </a:extLst>
          </p:cNvPr>
          <p:cNvSpPr>
            <a:spLocks noGrp="1"/>
          </p:cNvSpPr>
          <p:nvPr>
            <p:ph type="pic" sz="quarter" idx="14" hasCustomPrompt="1"/>
          </p:nvPr>
        </p:nvSpPr>
        <p:spPr>
          <a:xfrm>
            <a:off x="2855635"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1" name="Text Placeholder 21">
            <a:extLst>
              <a:ext uri="{FF2B5EF4-FFF2-40B4-BE49-F238E27FC236}">
                <a16:creationId xmlns:a16="http://schemas.microsoft.com/office/drawing/2014/main" id="{4EB82FA3-2DC5-4A2B-A113-C3C83A7D2793}"/>
              </a:ext>
            </a:extLst>
          </p:cNvPr>
          <p:cNvSpPr>
            <a:spLocks noGrp="1"/>
          </p:cNvSpPr>
          <p:nvPr>
            <p:ph type="body" sz="quarter" idx="15" hasCustomPrompt="1"/>
          </p:nvPr>
        </p:nvSpPr>
        <p:spPr>
          <a:xfrm>
            <a:off x="3980007"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2" name="Picture Placeholder 23">
            <a:extLst>
              <a:ext uri="{FF2B5EF4-FFF2-40B4-BE49-F238E27FC236}">
                <a16:creationId xmlns:a16="http://schemas.microsoft.com/office/drawing/2014/main" id="{FE04D58E-2DF0-474C-917F-1384CEFAEAB9}"/>
              </a:ext>
            </a:extLst>
          </p:cNvPr>
          <p:cNvSpPr>
            <a:spLocks noGrp="1"/>
          </p:cNvSpPr>
          <p:nvPr>
            <p:ph type="pic" sz="quarter" idx="16" hasCustomPrompt="1"/>
          </p:nvPr>
        </p:nvSpPr>
        <p:spPr>
          <a:xfrm>
            <a:off x="4303096"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3" name="Text Placeholder 21">
            <a:extLst>
              <a:ext uri="{FF2B5EF4-FFF2-40B4-BE49-F238E27FC236}">
                <a16:creationId xmlns:a16="http://schemas.microsoft.com/office/drawing/2014/main" id="{E67BAF5C-D677-4E8D-9B3A-935C0E353B3B}"/>
              </a:ext>
            </a:extLst>
          </p:cNvPr>
          <p:cNvSpPr>
            <a:spLocks noGrp="1"/>
          </p:cNvSpPr>
          <p:nvPr>
            <p:ph type="body" sz="quarter" idx="17" hasCustomPrompt="1"/>
          </p:nvPr>
        </p:nvSpPr>
        <p:spPr>
          <a:xfrm>
            <a:off x="5427468"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4" name="Picture Placeholder 23">
            <a:extLst>
              <a:ext uri="{FF2B5EF4-FFF2-40B4-BE49-F238E27FC236}">
                <a16:creationId xmlns:a16="http://schemas.microsoft.com/office/drawing/2014/main" id="{04B9AD62-1A6B-4837-9A05-819FC2B932FA}"/>
              </a:ext>
            </a:extLst>
          </p:cNvPr>
          <p:cNvSpPr>
            <a:spLocks noGrp="1"/>
          </p:cNvSpPr>
          <p:nvPr>
            <p:ph type="pic" sz="quarter" idx="18" hasCustomPrompt="1"/>
          </p:nvPr>
        </p:nvSpPr>
        <p:spPr>
          <a:xfrm>
            <a:off x="5750557"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5" name="Text Placeholder 21">
            <a:extLst>
              <a:ext uri="{FF2B5EF4-FFF2-40B4-BE49-F238E27FC236}">
                <a16:creationId xmlns:a16="http://schemas.microsoft.com/office/drawing/2014/main" id="{F231D5CC-A142-48B7-AAC1-E07FF7F08369}"/>
              </a:ext>
            </a:extLst>
          </p:cNvPr>
          <p:cNvSpPr>
            <a:spLocks noGrp="1"/>
          </p:cNvSpPr>
          <p:nvPr>
            <p:ph type="body" sz="quarter" idx="19" hasCustomPrompt="1"/>
          </p:nvPr>
        </p:nvSpPr>
        <p:spPr>
          <a:xfrm>
            <a:off x="6874929" y="2831173"/>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6" name="Picture Placeholder 23">
            <a:extLst>
              <a:ext uri="{FF2B5EF4-FFF2-40B4-BE49-F238E27FC236}">
                <a16:creationId xmlns:a16="http://schemas.microsoft.com/office/drawing/2014/main" id="{E089C1F7-7955-49A2-BC89-ACF9C8FD1CF9}"/>
              </a:ext>
            </a:extLst>
          </p:cNvPr>
          <p:cNvSpPr>
            <a:spLocks noGrp="1"/>
          </p:cNvSpPr>
          <p:nvPr>
            <p:ph type="pic" sz="quarter" idx="20" hasCustomPrompt="1"/>
          </p:nvPr>
        </p:nvSpPr>
        <p:spPr>
          <a:xfrm>
            <a:off x="7198018" y="1888943"/>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p:txBody>
      </p:sp>
      <p:sp>
        <p:nvSpPr>
          <p:cNvPr id="67" name="Text Placeholder 21">
            <a:extLst>
              <a:ext uri="{FF2B5EF4-FFF2-40B4-BE49-F238E27FC236}">
                <a16:creationId xmlns:a16="http://schemas.microsoft.com/office/drawing/2014/main" id="{DE4DE6CA-883C-4A75-A846-549904B25492}"/>
              </a:ext>
            </a:extLst>
          </p:cNvPr>
          <p:cNvSpPr>
            <a:spLocks noGrp="1"/>
          </p:cNvSpPr>
          <p:nvPr>
            <p:ph type="body" sz="quarter" idx="21" hasCustomPrompt="1"/>
          </p:nvPr>
        </p:nvSpPr>
        <p:spPr>
          <a:xfrm>
            <a:off x="1085085"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8" name="Picture Placeholder 23">
            <a:extLst>
              <a:ext uri="{FF2B5EF4-FFF2-40B4-BE49-F238E27FC236}">
                <a16:creationId xmlns:a16="http://schemas.microsoft.com/office/drawing/2014/main" id="{B5A301F7-03BB-4B67-A2ED-AAEB7AFBD470}"/>
              </a:ext>
            </a:extLst>
          </p:cNvPr>
          <p:cNvSpPr>
            <a:spLocks noGrp="1"/>
          </p:cNvSpPr>
          <p:nvPr>
            <p:ph type="pic" sz="quarter" idx="22" hasCustomPrompt="1"/>
          </p:nvPr>
        </p:nvSpPr>
        <p:spPr>
          <a:xfrm>
            <a:off x="1408174"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69" name="Text Placeholder 21">
            <a:extLst>
              <a:ext uri="{FF2B5EF4-FFF2-40B4-BE49-F238E27FC236}">
                <a16:creationId xmlns:a16="http://schemas.microsoft.com/office/drawing/2014/main" id="{5256DF24-5D4D-4251-B164-92365EBD944A}"/>
              </a:ext>
            </a:extLst>
          </p:cNvPr>
          <p:cNvSpPr>
            <a:spLocks noGrp="1"/>
          </p:cNvSpPr>
          <p:nvPr>
            <p:ph type="body" sz="quarter" idx="23" hasCustomPrompt="1"/>
          </p:nvPr>
        </p:nvSpPr>
        <p:spPr>
          <a:xfrm>
            <a:off x="2532546"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0" name="Picture Placeholder 23">
            <a:extLst>
              <a:ext uri="{FF2B5EF4-FFF2-40B4-BE49-F238E27FC236}">
                <a16:creationId xmlns:a16="http://schemas.microsoft.com/office/drawing/2014/main" id="{77EA00AB-902A-4467-BEF1-3FEDB798D050}"/>
              </a:ext>
            </a:extLst>
          </p:cNvPr>
          <p:cNvSpPr>
            <a:spLocks noGrp="1"/>
          </p:cNvSpPr>
          <p:nvPr>
            <p:ph type="pic" sz="quarter" idx="24" hasCustomPrompt="1"/>
          </p:nvPr>
        </p:nvSpPr>
        <p:spPr>
          <a:xfrm>
            <a:off x="2855635"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1" name="Text Placeholder 21">
            <a:extLst>
              <a:ext uri="{FF2B5EF4-FFF2-40B4-BE49-F238E27FC236}">
                <a16:creationId xmlns:a16="http://schemas.microsoft.com/office/drawing/2014/main" id="{DFE541F3-50A0-424C-A5D7-653DF15A3D25}"/>
              </a:ext>
            </a:extLst>
          </p:cNvPr>
          <p:cNvSpPr>
            <a:spLocks noGrp="1"/>
          </p:cNvSpPr>
          <p:nvPr>
            <p:ph type="body" sz="quarter" idx="25" hasCustomPrompt="1"/>
          </p:nvPr>
        </p:nvSpPr>
        <p:spPr>
          <a:xfrm>
            <a:off x="3980007"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2" name="Picture Placeholder 23">
            <a:extLst>
              <a:ext uri="{FF2B5EF4-FFF2-40B4-BE49-F238E27FC236}">
                <a16:creationId xmlns:a16="http://schemas.microsoft.com/office/drawing/2014/main" id="{B4E63B54-2411-4FDF-A846-9E930B6E7789}"/>
              </a:ext>
            </a:extLst>
          </p:cNvPr>
          <p:cNvSpPr>
            <a:spLocks noGrp="1"/>
          </p:cNvSpPr>
          <p:nvPr>
            <p:ph type="pic" sz="quarter" idx="26" hasCustomPrompt="1"/>
          </p:nvPr>
        </p:nvSpPr>
        <p:spPr>
          <a:xfrm>
            <a:off x="4303096"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3" name="Text Placeholder 21">
            <a:extLst>
              <a:ext uri="{FF2B5EF4-FFF2-40B4-BE49-F238E27FC236}">
                <a16:creationId xmlns:a16="http://schemas.microsoft.com/office/drawing/2014/main" id="{D056E393-E2AE-4018-B0C7-CD439A1D1FDD}"/>
              </a:ext>
            </a:extLst>
          </p:cNvPr>
          <p:cNvSpPr>
            <a:spLocks noGrp="1"/>
          </p:cNvSpPr>
          <p:nvPr>
            <p:ph type="body" sz="quarter" idx="27" hasCustomPrompt="1"/>
          </p:nvPr>
        </p:nvSpPr>
        <p:spPr>
          <a:xfrm>
            <a:off x="5427468"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4" name="Picture Placeholder 23">
            <a:extLst>
              <a:ext uri="{FF2B5EF4-FFF2-40B4-BE49-F238E27FC236}">
                <a16:creationId xmlns:a16="http://schemas.microsoft.com/office/drawing/2014/main" id="{483FE336-5F55-49AC-A3F5-05A14553EF8D}"/>
              </a:ext>
            </a:extLst>
          </p:cNvPr>
          <p:cNvSpPr>
            <a:spLocks noGrp="1"/>
          </p:cNvSpPr>
          <p:nvPr>
            <p:ph type="pic" sz="quarter" idx="28" hasCustomPrompt="1"/>
          </p:nvPr>
        </p:nvSpPr>
        <p:spPr>
          <a:xfrm>
            <a:off x="5750557"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75" name="Text Placeholder 21">
            <a:extLst>
              <a:ext uri="{FF2B5EF4-FFF2-40B4-BE49-F238E27FC236}">
                <a16:creationId xmlns:a16="http://schemas.microsoft.com/office/drawing/2014/main" id="{49AF8130-8D6F-473B-8244-7F9E7CB0FE15}"/>
              </a:ext>
            </a:extLst>
          </p:cNvPr>
          <p:cNvSpPr>
            <a:spLocks noGrp="1"/>
          </p:cNvSpPr>
          <p:nvPr>
            <p:ph type="body" sz="quarter" idx="29" hasCustomPrompt="1"/>
          </p:nvPr>
        </p:nvSpPr>
        <p:spPr>
          <a:xfrm>
            <a:off x="6874929" y="4399777"/>
            <a:ext cx="1277115" cy="453047"/>
          </a:xfrm>
          <a:prstGeom prst="rect">
            <a:avLst/>
          </a:prstGeom>
        </p:spPr>
        <p:txBody>
          <a:bodyPr lIns="0" rIns="0">
            <a:normAutofit/>
          </a:bodyPr>
          <a:lstStyle>
            <a:lvl1pPr marL="0" indent="0" algn="ctr">
              <a:buNone/>
              <a:defRPr sz="1200">
                <a:solidFill>
                  <a:srgbClr val="4A4A4A"/>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76" name="Picture Placeholder 23">
            <a:extLst>
              <a:ext uri="{FF2B5EF4-FFF2-40B4-BE49-F238E27FC236}">
                <a16:creationId xmlns:a16="http://schemas.microsoft.com/office/drawing/2014/main" id="{F8F33EDB-D4C2-47E4-ADCC-D6FEA0C25F98}"/>
              </a:ext>
            </a:extLst>
          </p:cNvPr>
          <p:cNvSpPr>
            <a:spLocks noGrp="1"/>
          </p:cNvSpPr>
          <p:nvPr>
            <p:ph type="pic" sz="quarter" idx="30" hasCustomPrompt="1"/>
          </p:nvPr>
        </p:nvSpPr>
        <p:spPr>
          <a:xfrm>
            <a:off x="7198018" y="3457547"/>
            <a:ext cx="630936" cy="886968"/>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900" i="1">
                <a:solidFill>
                  <a:srgbClr val="4A4A4A"/>
                </a:solidFill>
                <a:latin typeface="Georgia" panose="020405020504050203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dirty="0"/>
              <a:t>Insert </a:t>
            </a:r>
            <a:r>
              <a:rPr lang="en-US" dirty="0" err="1"/>
              <a:t>intranetsized</a:t>
            </a:r>
            <a:r>
              <a:rPr lang="en-US" dirty="0"/>
              <a:t> picture</a:t>
            </a:r>
          </a:p>
          <a:p>
            <a:endParaRPr lang="en-US" dirty="0"/>
          </a:p>
        </p:txBody>
      </p:sp>
      <p:sp>
        <p:nvSpPr>
          <p:cNvPr id="2" name="Slide Number Placeholder 1">
            <a:extLst>
              <a:ext uri="{FF2B5EF4-FFF2-40B4-BE49-F238E27FC236}">
                <a16:creationId xmlns:a16="http://schemas.microsoft.com/office/drawing/2014/main" id="{58B73F2D-F42E-7346-9749-890804E50C56}"/>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27" name="TextBox 26">
            <a:extLst>
              <a:ext uri="{FF2B5EF4-FFF2-40B4-BE49-F238E27FC236}">
                <a16:creationId xmlns:a16="http://schemas.microsoft.com/office/drawing/2014/main" id="{5EA317C2-6E6E-7E45-B04C-6EF6060953B2}"/>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35" name="Picture 34">
            <a:extLst>
              <a:ext uri="{FF2B5EF4-FFF2-40B4-BE49-F238E27FC236}">
                <a16:creationId xmlns:a16="http://schemas.microsoft.com/office/drawing/2014/main" id="{156C1437-5A7C-B442-9A12-B34383BA01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5563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3.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ver Title Slide_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BE9B39"/>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FAFAF0"/>
                </a:solidFill>
                <a:latin typeface="Arial" panose="020B0604020202020204" pitchFamily="34" charset="0"/>
                <a:cs typeface="Arial" panose="020B0604020202020204" pitchFamily="34" charset="0"/>
              </a:rPr>
              <a:pPr algn="r"/>
              <a:t>September 30, 2022</a:t>
            </a:fld>
            <a:endParaRPr lang="en-US" sz="1400" b="1" cap="all" dirty="0">
              <a:solidFill>
                <a:srgbClr val="FAFAF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11C367D-E8DF-E54C-AD3B-45FA21C520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58590" y="-48850"/>
            <a:ext cx="1623926" cy="5277759"/>
          </a:xfrm>
          <a:prstGeom prst="rect">
            <a:avLst/>
          </a:prstGeom>
        </p:spPr>
      </p:pic>
    </p:spTree>
    <p:extLst>
      <p:ext uri="{BB962C8B-B14F-4D97-AF65-F5344CB8AC3E}">
        <p14:creationId xmlns:p14="http://schemas.microsoft.com/office/powerpoint/2010/main" val="30656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880" userDrawn="1">
          <p15:clr>
            <a:srgbClr val="FBAE40"/>
          </p15:clr>
        </p15:guide>
        <p15:guide id="3" pos="5472">
          <p15:clr>
            <a:srgbClr val="FBAE40"/>
          </p15:clr>
        </p15:guide>
        <p15:guide id="4" orient="horz" pos="2964" userDrawn="1">
          <p15:clr>
            <a:srgbClr val="FBAE40"/>
          </p15:clr>
        </p15:guide>
      </p15:sldGuideLst>
    </p:ext>
  </p:extLst>
</p:sldLayout>
</file>

<file path=ppt/slideLayouts/slideLayout4.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Cover Title Slide_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95C6D5-E066-3243-989E-618B77449D6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952999" y="568407"/>
            <a:ext cx="3733801" cy="1643449"/>
          </a:xfrm>
          <a:prstGeom prst="rect">
            <a:avLst/>
          </a:prstGeom>
        </p:spPr>
        <p:txBody>
          <a:bodyPr anchor="b" anchorCtr="0">
            <a:noAutofit/>
          </a:bodyPr>
          <a:lstStyle>
            <a:lvl1pPr algn="l">
              <a:defRPr sz="3800" b="0" i="0">
                <a:solidFill>
                  <a:srgbClr val="CBAF60"/>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5" name="Content Placeholder 14">
            <a:extLst>
              <a:ext uri="{FF2B5EF4-FFF2-40B4-BE49-F238E27FC236}">
                <a16:creationId xmlns:a16="http://schemas.microsoft.com/office/drawing/2014/main" id="{25F03782-667B-6547-82DD-5E2987E3D97A}"/>
              </a:ext>
            </a:extLst>
          </p:cNvPr>
          <p:cNvSpPr>
            <a:spLocks noGrp="1"/>
          </p:cNvSpPr>
          <p:nvPr>
            <p:ph sz="quarter" idx="10"/>
          </p:nvPr>
        </p:nvSpPr>
        <p:spPr>
          <a:xfrm>
            <a:off x="4952999" y="2324610"/>
            <a:ext cx="3733801" cy="1457967"/>
          </a:xfrm>
          <a:prstGeom prst="rect">
            <a:avLst/>
          </a:prstGeo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Box 5">
            <a:extLst>
              <a:ext uri="{FF2B5EF4-FFF2-40B4-BE49-F238E27FC236}">
                <a16:creationId xmlns:a16="http://schemas.microsoft.com/office/drawing/2014/main" id="{0DFE72C9-95F4-394E-BD2D-3A6663845820}"/>
              </a:ext>
            </a:extLst>
          </p:cNvPr>
          <p:cNvSpPr txBox="1"/>
          <p:nvPr userDrawn="1"/>
        </p:nvSpPr>
        <p:spPr>
          <a:xfrm>
            <a:off x="6215449" y="4488594"/>
            <a:ext cx="2593887" cy="307777"/>
          </a:xfrm>
          <a:prstGeom prst="rect">
            <a:avLst/>
          </a:prstGeom>
          <a:noFill/>
        </p:spPr>
        <p:txBody>
          <a:bodyPr wrap="square" rtlCol="0">
            <a:spAutoFit/>
          </a:bodyPr>
          <a:lstStyle/>
          <a:p>
            <a:pPr algn="r"/>
            <a:fld id="{8F6F851B-5135-054F-831A-3C67595C7EF7}" type="datetime4">
              <a:rPr lang="en-US" sz="1400" b="1" cap="all" smtClean="0">
                <a:solidFill>
                  <a:srgbClr val="4A4A4A"/>
                </a:solidFill>
                <a:latin typeface="Arial" panose="020B0604020202020204" pitchFamily="34" charset="0"/>
                <a:cs typeface="Arial" panose="020B0604020202020204" pitchFamily="34" charset="0"/>
              </a:rPr>
              <a:pPr algn="r"/>
              <a:t>September 30, 2022</a:t>
            </a:fld>
            <a:endParaRPr lang="en-US" sz="1400" b="1" cap="all" dirty="0">
              <a:solidFill>
                <a:srgbClr val="4A4A4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5CA5A2-8A70-3C44-8329-36E3BCBAE9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58589" y="-48850"/>
            <a:ext cx="1623925" cy="5277759"/>
          </a:xfrm>
          <a:prstGeom prst="rect">
            <a:avLst/>
          </a:prstGeom>
        </p:spPr>
      </p:pic>
    </p:spTree>
    <p:extLst>
      <p:ext uri="{BB962C8B-B14F-4D97-AF65-F5344CB8AC3E}">
        <p14:creationId xmlns:p14="http://schemas.microsoft.com/office/powerpoint/2010/main" val="269448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880">
          <p15:clr>
            <a:srgbClr val="FBAE40"/>
          </p15:clr>
        </p15:guide>
        <p15:guide id="3" pos="5472">
          <p15:clr>
            <a:srgbClr val="FBAE40"/>
          </p15:clr>
        </p15:guide>
        <p15:guide id="4" orient="horz" pos="2964" userDrawn="1">
          <p15:clr>
            <a:srgbClr val="FBAE40"/>
          </p15:clr>
        </p15:guide>
      </p15:sldGuideLst>
    </p:ext>
  </p:extLst>
</p:sldLayout>
</file>

<file path=ppt/slideLayouts/slideLayout5.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68E6E7-940F-CB4C-BDD8-EEE3199D3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6" name="Rectangle 15">
            <a:extLst>
              <a:ext uri="{FF2B5EF4-FFF2-40B4-BE49-F238E27FC236}">
                <a16:creationId xmlns:a16="http://schemas.microsoft.com/office/drawing/2014/main" id="{23B30E01-B027-124A-ACC8-5D4667FFA19D}"/>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4">
            <a:extLst>
              <a:ext uri="{FF2B5EF4-FFF2-40B4-BE49-F238E27FC236}">
                <a16:creationId xmlns:a16="http://schemas.microsoft.com/office/drawing/2014/main" id="{6F86BA45-2A7C-E541-968A-E8E0AE4EDBF7}"/>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BDA282C0-1402-46C3-A7CC-C1E9FA1B3541}"/>
              </a:ext>
            </a:extLst>
          </p:cNvPr>
          <p:cNvSpPr>
            <a:spLocks noGrp="1"/>
          </p:cNvSpPr>
          <p:nvPr>
            <p:ph type="pic" sz="quarter" idx="10" hasCustomPrompt="1"/>
          </p:nvPr>
        </p:nvSpPr>
        <p:spPr>
          <a:xfrm>
            <a:off x="182880" y="1818114"/>
            <a:ext cx="8961121" cy="2740031"/>
          </a:xfrm>
          <a:prstGeom prst="rect">
            <a:avLst/>
          </a:prstGeom>
        </p:spPr>
        <p:txBody>
          <a:bodyPr>
            <a:normAutofit/>
          </a:bodyPr>
          <a:lstStyle>
            <a:lvl1pPr marL="285750" indent="0">
              <a:buNone/>
              <a:defRPr sz="1400">
                <a:latin typeface="Georgia" panose="02040502050405020303" pitchFamily="18" charset="0"/>
              </a:defRPr>
            </a:lvl1pPr>
          </a:lstStyle>
          <a:p>
            <a:r>
              <a:rPr lang="en-US" dirty="0"/>
              <a:t>Click to insert cover photo from gallery.</a:t>
            </a:r>
          </a:p>
        </p:txBody>
      </p:sp>
      <p:sp>
        <p:nvSpPr>
          <p:cNvPr id="2" name="Title 1"/>
          <p:cNvSpPr>
            <a:spLocks noGrp="1"/>
          </p:cNvSpPr>
          <p:nvPr>
            <p:ph type="ctrTitle"/>
          </p:nvPr>
        </p:nvSpPr>
        <p:spPr>
          <a:xfrm>
            <a:off x="325557" y="874568"/>
            <a:ext cx="8435074" cy="822614"/>
          </a:xfrm>
          <a:prstGeom prst="rect">
            <a:avLst/>
          </a:prstGeom>
        </p:spPr>
        <p:txBody>
          <a:bodyPr anchor="b"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6" name="Rectangle 5">
            <a:extLst>
              <a:ext uri="{FF2B5EF4-FFF2-40B4-BE49-F238E27FC236}">
                <a16:creationId xmlns:a16="http://schemas.microsoft.com/office/drawing/2014/main" id="{65647E04-002A-4B09-AF5B-C8939233E2A2}"/>
              </a:ext>
            </a:extLst>
          </p:cNvPr>
          <p:cNvSpPr/>
          <p:nvPr userDrawn="1"/>
        </p:nvSpPr>
        <p:spPr>
          <a:xfrm>
            <a:off x="0" y="1814945"/>
            <a:ext cx="182880" cy="274320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576CBE1-FBD5-4511-B1AB-4843A69B3EF1}"/>
              </a:ext>
            </a:extLst>
          </p:cNvPr>
          <p:cNvSpPr/>
          <p:nvPr userDrawn="1"/>
        </p:nvSpPr>
        <p:spPr>
          <a:xfrm rot="2700000">
            <a:off x="75505" y="3079172"/>
            <a:ext cx="214746" cy="214746"/>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8" name="TextBox 7">
            <a:extLst>
              <a:ext uri="{FF2B5EF4-FFF2-40B4-BE49-F238E27FC236}">
                <a16:creationId xmlns:a16="http://schemas.microsoft.com/office/drawing/2014/main" id="{B386DFBD-38DC-3D40-A81F-7DF0915DC19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sp>
        <p:nvSpPr>
          <p:cNvPr id="7" name="Picture Placeholder 6">
            <a:extLst>
              <a:ext uri="{FF2B5EF4-FFF2-40B4-BE49-F238E27FC236}">
                <a16:creationId xmlns:a16="http://schemas.microsoft.com/office/drawing/2014/main" id="{B73C279A-0A22-2C4C-9936-55FFA12E4A6F}"/>
              </a:ext>
            </a:extLst>
          </p:cNvPr>
          <p:cNvSpPr>
            <a:spLocks noGrp="1"/>
          </p:cNvSpPr>
          <p:nvPr>
            <p:ph type="pic" sz="quarter" idx="32" hasCustomPrompt="1"/>
          </p:nvPr>
        </p:nvSpPr>
        <p:spPr>
          <a:xfrm rot="2700000">
            <a:off x="-44651" y="3034938"/>
            <a:ext cx="303212" cy="303213"/>
          </a:xfrm>
          <a:prstGeom prst="rect">
            <a:avLst/>
          </a:prstGeom>
          <a:solidFill>
            <a:srgbClr val="BE9B39"/>
          </a:solidFill>
        </p:spPr>
        <p:txBody>
          <a:bodyPr/>
          <a:lstStyle>
            <a:lvl1pPr marL="0" indent="0">
              <a:buNone/>
              <a:defRPr sz="800">
                <a:solidFill>
                  <a:srgbClr val="BE9B39"/>
                </a:solidFill>
              </a:defRPr>
            </a:lvl1pPr>
          </a:lstStyle>
          <a:p>
            <a:r>
              <a:rPr lang="en-US" dirty="0"/>
              <a:t>xx</a:t>
            </a:r>
          </a:p>
        </p:txBody>
      </p:sp>
      <p:pic>
        <p:nvPicPr>
          <p:cNvPr id="19" name="Picture 18">
            <a:extLst>
              <a:ext uri="{FF2B5EF4-FFF2-40B4-BE49-F238E27FC236}">
                <a16:creationId xmlns:a16="http://schemas.microsoft.com/office/drawing/2014/main" id="{FA84C766-3335-EB42-B02D-F855D5F178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8168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264" userDrawn="1">
          <p15:clr>
            <a:srgbClr val="FBAE40"/>
          </p15:clr>
        </p15:guide>
      </p15:sldGuideLst>
    </p:ext>
  </p:extLst>
</p:sldLayout>
</file>

<file path=ppt/slideLayouts/slideLayout6.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Section Title Slide -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Tree>
    <p:extLst>
      <p:ext uri="{BB962C8B-B14F-4D97-AF65-F5344CB8AC3E}">
        <p14:creationId xmlns:p14="http://schemas.microsoft.com/office/powerpoint/2010/main" val="13907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Section Title Slide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C53831-20E9-674B-93D2-D4D1CE0146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457200" y="1107758"/>
            <a:ext cx="8189089" cy="2650603"/>
          </a:xfrm>
          <a:prstGeom prst="rect">
            <a:avLst/>
          </a:prstGeom>
        </p:spPr>
        <p:txBody>
          <a:bodyPr vert="horz" lIns="0" tIns="0" rIns="0" bIns="0" anchor="ctr" anchorCtr="0">
            <a:normAutofit/>
          </a:bodyPr>
          <a:lstStyle>
            <a:lvl1pPr algn="ctr">
              <a:defRPr sz="44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14" name="Slide Number Placeholder 1">
            <a:extLst>
              <a:ext uri="{FF2B5EF4-FFF2-40B4-BE49-F238E27FC236}">
                <a16:creationId xmlns:a16="http://schemas.microsoft.com/office/drawing/2014/main" id="{B81408AB-5890-AA4D-BC23-C5AF1DCC0C11}"/>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Tree>
    <p:extLst>
      <p:ext uri="{BB962C8B-B14F-4D97-AF65-F5344CB8AC3E}">
        <p14:creationId xmlns:p14="http://schemas.microsoft.com/office/powerpoint/2010/main" val="18627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General Conten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A22820-5284-BE4B-AF82-E1DC0CABD7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18" name="Rectangle 17">
            <a:extLst>
              <a:ext uri="{FF2B5EF4-FFF2-40B4-BE49-F238E27FC236}">
                <a16:creationId xmlns:a16="http://schemas.microsoft.com/office/drawing/2014/main" id="{12D04EE2-7728-284F-9B98-44736215541B}"/>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4">
            <a:extLst>
              <a:ext uri="{FF2B5EF4-FFF2-40B4-BE49-F238E27FC236}">
                <a16:creationId xmlns:a16="http://schemas.microsoft.com/office/drawing/2014/main" id="{AB3C80C9-450A-4C40-8D22-19422CCC63DC}"/>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15051" y="1916292"/>
            <a:ext cx="7981508" cy="2873867"/>
          </a:xfrm>
          <a:prstGeom prst="rect">
            <a:avLst/>
          </a:prstGeom>
        </p:spPr>
        <p:txBody>
          <a:bodyPr/>
          <a:lstStyle>
            <a:lvl1pPr>
              <a:lnSpc>
                <a:spcPct val="100000"/>
              </a:lnSpc>
              <a:spcBef>
                <a:spcPts val="0"/>
              </a:spcBef>
              <a:spcAft>
                <a:spcPts val="1000"/>
              </a:spcAft>
              <a:buClr>
                <a:srgbClr val="CBAF60"/>
              </a:buClr>
              <a:defRPr sz="2400">
                <a:solidFill>
                  <a:schemeClr val="tx1"/>
                </a:solidFill>
                <a:latin typeface="Georgia" charset="0"/>
                <a:ea typeface="Georgia" charset="0"/>
                <a:cs typeface="Georgia" charset="0"/>
              </a:defRPr>
            </a:lvl1pPr>
            <a:lvl2pPr>
              <a:lnSpc>
                <a:spcPct val="100000"/>
              </a:lnSpc>
              <a:spcBef>
                <a:spcPts val="0"/>
              </a:spcBef>
              <a:spcAft>
                <a:spcPts val="1000"/>
              </a:spcAft>
              <a:buClr>
                <a:srgbClr val="60B1D6"/>
              </a:buClr>
              <a:defRPr sz="2000">
                <a:solidFill>
                  <a:schemeClr val="tx1"/>
                </a:solidFill>
                <a:latin typeface="Georgia" charset="0"/>
                <a:ea typeface="Georgia" charset="0"/>
                <a:cs typeface="Georgia" charset="0"/>
              </a:defRPr>
            </a:lvl2pPr>
            <a:lvl3pPr>
              <a:lnSpc>
                <a:spcPct val="100000"/>
              </a:lnSpc>
              <a:spcBef>
                <a:spcPts val="0"/>
              </a:spcBef>
              <a:spcAft>
                <a:spcPts val="1000"/>
              </a:spcAft>
              <a:buClr>
                <a:srgbClr val="60B1D6"/>
              </a:buClr>
              <a:buSzPct val="100000"/>
              <a:defRPr sz="18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9FB86084-213E-A544-AB6A-CA1343022EAE}"/>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8" name="TextBox 7">
            <a:extLst>
              <a:ext uri="{FF2B5EF4-FFF2-40B4-BE49-F238E27FC236}">
                <a16:creationId xmlns:a16="http://schemas.microsoft.com/office/drawing/2014/main" id="{F6B8C755-4747-F249-9DDB-75DAF599DFF6}"/>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0" name="Picture 19">
            <a:extLst>
              <a:ext uri="{FF2B5EF4-FFF2-40B4-BE49-F238E27FC236}">
                <a16:creationId xmlns:a16="http://schemas.microsoft.com/office/drawing/2014/main" id="{F7996323-94C9-1945-AC1A-865CC8B3D0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7926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264" userDrawn="1">
          <p15:clr>
            <a:srgbClr val="FBAE40"/>
          </p15:clr>
        </p15:guide>
      </p15:sldGuideLst>
    </p:ext>
  </p:extLst>
</p:sldLayout>
</file>

<file path=ppt/slideLayouts/slideLayout9.xml><?xml version="1.0" encoding="utf-8"?>
<p:sldLayout xmlns:a16="http://schemas.microsoft.com/office/drawing/2014/main" xmlns:a14="http://schemas.microsoft.com/office/drawing/2010/main" xmlns:p14="http://schemas.microsoft.com/office/powerpoint/2010/main" xmlns:mc="http://schemas.openxmlformats.org/markup-compatibility/2006" xmlns:p15="http://schemas.microsoft.com/office/powerpoint/2012/main" xmlns:a="http://schemas.openxmlformats.org/drawingml/2006/main" xmlns:r="http://schemas.openxmlformats.org/officeDocument/2006/relationships" xmlns:p="http://schemas.openxmlformats.org/presentationml/2006/main" preserve="1" userDrawn="1">
  <p:cSld name="General Content Slide (2 Column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7A9481D-726B-E445-816E-CA58396764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9265" y="0"/>
            <a:ext cx="5974736" cy="5143500"/>
          </a:xfrm>
          <a:prstGeom prst="rect">
            <a:avLst/>
          </a:prstGeom>
        </p:spPr>
      </p:pic>
      <p:sp>
        <p:nvSpPr>
          <p:cNvPr id="20" name="Rectangle 19">
            <a:extLst>
              <a:ext uri="{FF2B5EF4-FFF2-40B4-BE49-F238E27FC236}">
                <a16:creationId xmlns:a16="http://schemas.microsoft.com/office/drawing/2014/main" id="{F3A9B8A3-4829-5641-B62F-9D46A0142279}"/>
              </a:ext>
            </a:extLst>
          </p:cNvPr>
          <p:cNvSpPr/>
          <p:nvPr userDrawn="1"/>
        </p:nvSpPr>
        <p:spPr>
          <a:xfrm>
            <a:off x="6886241" y="-1"/>
            <a:ext cx="2257759" cy="176299"/>
          </a:xfrm>
          <a:prstGeom prst="rect">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14">
            <a:extLst>
              <a:ext uri="{FF2B5EF4-FFF2-40B4-BE49-F238E27FC236}">
                <a16:creationId xmlns:a16="http://schemas.microsoft.com/office/drawing/2014/main" id="{723CDD0B-2BE2-2B40-91F7-5B119B02165A}"/>
              </a:ext>
            </a:extLst>
          </p:cNvPr>
          <p:cNvSpPr/>
          <p:nvPr userDrawn="1"/>
        </p:nvSpPr>
        <p:spPr>
          <a:xfrm rot="10800000">
            <a:off x="6712323" y="-2"/>
            <a:ext cx="378706" cy="174490"/>
          </a:xfrm>
          <a:prstGeom prst="triangle">
            <a:avLst>
              <a:gd name="adj" fmla="val 54401"/>
            </a:avLst>
          </a:prstGeom>
          <a:solidFill>
            <a:srgbClr val="60B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815050" y="1916292"/>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Georgia" charset="0"/>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Georgia" charset="0"/>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9" name="Title 1"/>
          <p:cNvSpPr>
            <a:spLocks noGrp="1"/>
          </p:cNvSpPr>
          <p:nvPr>
            <p:ph type="ctrTitle"/>
          </p:nvPr>
        </p:nvSpPr>
        <p:spPr>
          <a:xfrm>
            <a:off x="815051" y="1141182"/>
            <a:ext cx="7981508" cy="709683"/>
          </a:xfrm>
          <a:prstGeom prst="rect">
            <a:avLst/>
          </a:prstGeom>
        </p:spPr>
        <p:txBody>
          <a:bodyPr anchor="ctr" anchorCtr="0">
            <a:normAutofit/>
          </a:bodyPr>
          <a:lstStyle>
            <a:lvl1pPr algn="l">
              <a:defRPr sz="3200" b="1" i="0">
                <a:solidFill>
                  <a:schemeClr val="accent6">
                    <a:lumMod val="75000"/>
                  </a:schemeClr>
                </a:solidFill>
                <a:latin typeface="Georgia" panose="02040502050405020303" pitchFamily="18" charset="0"/>
                <a:ea typeface="Georgia" panose="02040502050405020303" pitchFamily="18"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897ACFF6-3CDE-437B-8655-17E2082A73CC}"/>
              </a:ext>
            </a:extLst>
          </p:cNvPr>
          <p:cNvSpPr/>
          <p:nvPr userDrawn="1"/>
        </p:nvSpPr>
        <p:spPr>
          <a:xfrm>
            <a:off x="434050" y="1132559"/>
            <a:ext cx="45719" cy="3749040"/>
          </a:xfrm>
          <a:prstGeom prst="rect">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Isosceles Triangle 1">
            <a:extLst>
              <a:ext uri="{FF2B5EF4-FFF2-40B4-BE49-F238E27FC236}">
                <a16:creationId xmlns:a16="http://schemas.microsoft.com/office/drawing/2014/main" id="{789F485F-9C36-45E8-8389-B846CE3CA7E9}"/>
              </a:ext>
            </a:extLst>
          </p:cNvPr>
          <p:cNvSpPr/>
          <p:nvPr userDrawn="1"/>
        </p:nvSpPr>
        <p:spPr>
          <a:xfrm rot="5400000">
            <a:off x="417693" y="1448947"/>
            <a:ext cx="247650" cy="123498"/>
          </a:xfrm>
          <a:prstGeom prst="triangle">
            <a:avLst/>
          </a:prstGeom>
          <a:solidFill>
            <a:srgbClr val="BE9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D0FD938-F47F-49CF-BA6C-EC867B8E0ED2}"/>
              </a:ext>
            </a:extLst>
          </p:cNvPr>
          <p:cNvSpPr>
            <a:spLocks noGrp="1"/>
          </p:cNvSpPr>
          <p:nvPr>
            <p:ph idx="10" hasCustomPrompt="1"/>
          </p:nvPr>
        </p:nvSpPr>
        <p:spPr>
          <a:xfrm>
            <a:off x="4910359" y="1916291"/>
            <a:ext cx="3886200" cy="2873867"/>
          </a:xfrm>
          <a:prstGeom prst="rect">
            <a:avLst/>
          </a:prstGeom>
        </p:spPr>
        <p:txBody>
          <a:bodyPr/>
          <a:lstStyle>
            <a:lvl1pPr>
              <a:lnSpc>
                <a:spcPct val="100000"/>
              </a:lnSpc>
              <a:spcBef>
                <a:spcPts val="0"/>
              </a:spcBef>
              <a:spcAft>
                <a:spcPts val="800"/>
              </a:spcAft>
              <a:buClr>
                <a:srgbClr val="CBAF60"/>
              </a:buClr>
              <a:defRPr sz="1800">
                <a:solidFill>
                  <a:schemeClr val="tx1"/>
                </a:solidFill>
                <a:latin typeface="Georgia" charset="0"/>
                <a:ea typeface="Georgia" charset="0"/>
                <a:cs typeface="Georgia" charset="0"/>
              </a:defRPr>
            </a:lvl1pPr>
            <a:lvl2pPr>
              <a:lnSpc>
                <a:spcPct val="100000"/>
              </a:lnSpc>
              <a:spcBef>
                <a:spcPts val="0"/>
              </a:spcBef>
              <a:spcAft>
                <a:spcPts val="800"/>
              </a:spcAft>
              <a:buClr>
                <a:srgbClr val="60B1D6"/>
              </a:buClr>
              <a:defRPr sz="1600">
                <a:solidFill>
                  <a:schemeClr val="tx1"/>
                </a:solidFill>
                <a:latin typeface="Georgia" charset="0"/>
                <a:ea typeface="Georgia" charset="0"/>
                <a:cs typeface="Georgia" charset="0"/>
              </a:defRPr>
            </a:lvl2pPr>
            <a:lvl3pPr>
              <a:lnSpc>
                <a:spcPct val="100000"/>
              </a:lnSpc>
              <a:spcBef>
                <a:spcPts val="0"/>
              </a:spcBef>
              <a:spcAft>
                <a:spcPts val="800"/>
              </a:spcAft>
              <a:buClr>
                <a:srgbClr val="60B1D6"/>
              </a:buClr>
              <a:buSzPct val="100000"/>
              <a:defRPr sz="1400">
                <a:solidFill>
                  <a:schemeClr val="tx1"/>
                </a:solidFill>
                <a:latin typeface="Georgia" charset="0"/>
                <a:ea typeface="Georgia" charset="0"/>
                <a:cs typeface="Georgia" charset="0"/>
              </a:defRPr>
            </a:lvl3pPr>
            <a:lvl4pPr>
              <a:defRPr sz="1600">
                <a:latin typeface="Arial" charset="0"/>
                <a:ea typeface="Arial" charset="0"/>
                <a:cs typeface="Arial" charset="0"/>
              </a:defRPr>
            </a:lvl4pPr>
            <a:lvl5pPr>
              <a:defRPr sz="14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p:txBody>
      </p:sp>
      <p:sp>
        <p:nvSpPr>
          <p:cNvPr id="15" name="Slide Number Placeholder 1">
            <a:extLst>
              <a:ext uri="{FF2B5EF4-FFF2-40B4-BE49-F238E27FC236}">
                <a16:creationId xmlns:a16="http://schemas.microsoft.com/office/drawing/2014/main" id="{34DD01D5-059C-3343-AB59-4160B004C64D}"/>
              </a:ext>
            </a:extLst>
          </p:cNvPr>
          <p:cNvSpPr>
            <a:spLocks noGrp="1"/>
          </p:cNvSpPr>
          <p:nvPr>
            <p:ph type="sldNum" sz="quarter" idx="31"/>
          </p:nvPr>
        </p:nvSpPr>
        <p:spPr>
          <a:xfrm>
            <a:off x="6704583" y="4866119"/>
            <a:ext cx="2057400" cy="274637"/>
          </a:xfrm>
          <a:prstGeom prst="rect">
            <a:avLst/>
          </a:prstGeom>
        </p:spPr>
        <p:txBody>
          <a:bodyPr/>
          <a:lstStyle>
            <a:lvl1pP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
        <p:nvSpPr>
          <p:cNvPr id="11" name="TextBox 10">
            <a:extLst>
              <a:ext uri="{FF2B5EF4-FFF2-40B4-BE49-F238E27FC236}">
                <a16:creationId xmlns:a16="http://schemas.microsoft.com/office/drawing/2014/main" id="{0490EA9A-2E42-A84F-A0FE-E71D90D987EE}"/>
              </a:ext>
            </a:extLst>
          </p:cNvPr>
          <p:cNvSpPr txBox="1"/>
          <p:nvPr userDrawn="1"/>
        </p:nvSpPr>
        <p:spPr>
          <a:xfrm>
            <a:off x="6949548" y="177447"/>
            <a:ext cx="1835728" cy="323165"/>
          </a:xfrm>
          <a:prstGeom prst="rect">
            <a:avLst/>
          </a:prstGeom>
          <a:noFill/>
          <a:ln>
            <a:noFill/>
          </a:ln>
        </p:spPr>
        <p:txBody>
          <a:bodyPr wrap="square" lIns="91440" tIns="91440" rIns="91440" bIns="91440" rtlCol="0" anchor="ctr" anchorCtr="0">
            <a:spAutoFit/>
          </a:bodyPr>
          <a:lstStyle/>
          <a:p>
            <a:pPr algn="r"/>
            <a:r>
              <a:rPr lang="en-US" sz="900" b="1" cap="none" spc="10" baseline="0" dirty="0">
                <a:solidFill>
                  <a:srgbClr val="60B1D6"/>
                </a:solidFill>
                <a:latin typeface="Arial" panose="020B0604020202020204" pitchFamily="34" charset="0"/>
                <a:cs typeface="Arial" panose="020B0604020202020204" pitchFamily="34" charset="0"/>
              </a:rPr>
              <a:t>GTLAW.COM</a:t>
            </a:r>
          </a:p>
        </p:txBody>
      </p:sp>
      <p:pic>
        <p:nvPicPr>
          <p:cNvPr id="22" name="Picture 21">
            <a:extLst>
              <a:ext uri="{FF2B5EF4-FFF2-40B4-BE49-F238E27FC236}">
                <a16:creationId xmlns:a16="http://schemas.microsoft.com/office/drawing/2014/main" id="{2F6811D1-A7BA-FF47-B9F2-319BBF5C0C8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2476" y="421057"/>
            <a:ext cx="2320724" cy="373855"/>
          </a:xfrm>
          <a:prstGeom prst="rect">
            <a:avLst/>
          </a:prstGeom>
        </p:spPr>
      </p:pic>
    </p:spTree>
    <p:extLst>
      <p:ext uri="{BB962C8B-B14F-4D97-AF65-F5344CB8AC3E}">
        <p14:creationId xmlns:p14="http://schemas.microsoft.com/office/powerpoint/2010/main" val="141173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3024" userDrawn="1">
          <p15:clr>
            <a:srgbClr val="FBAE40"/>
          </p15:clr>
        </p15:guide>
        <p15:guide id="3"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lide Number Placeholder 1">
            <a:extLst>
              <a:ext uri="{FF2B5EF4-FFF2-40B4-BE49-F238E27FC236}">
                <a16:creationId xmlns:a16="http://schemas.microsoft.com/office/drawing/2014/main" id="{3C155193-BB0B-4749-9F4C-1AE36AF88242}"/>
              </a:ext>
            </a:extLst>
          </p:cNvPr>
          <p:cNvSpPr>
            <a:spLocks noGrp="1"/>
          </p:cNvSpPr>
          <p:nvPr>
            <p:ph type="sldNum" sz="quarter" idx="4"/>
          </p:nvPr>
        </p:nvSpPr>
        <p:spPr>
          <a:xfrm>
            <a:off x="6704583" y="4866119"/>
            <a:ext cx="2057400" cy="274637"/>
          </a:xfrm>
          <a:prstGeom prst="rect">
            <a:avLst/>
          </a:prstGeom>
        </p:spPr>
        <p:txBody>
          <a:bodyPr/>
          <a:lstStyle>
            <a:lvl1pPr algn="r">
              <a:defRPr sz="900">
                <a:solidFill>
                  <a:srgbClr val="BE9B39"/>
                </a:solidFill>
                <a:latin typeface="Arial" panose="020B0604020202020204" pitchFamily="34" charset="0"/>
                <a:cs typeface="Arial" panose="020B0604020202020204" pitchFamily="34" charset="0"/>
              </a:defRPr>
            </a:lvl1pPr>
          </a:lstStyle>
          <a:p>
            <a:fld id="{4EEE6AFD-C632-9F49-B771-1F87972A33B3}" type="slidenum">
              <a:rPr lang="en-US" smtClean="0"/>
              <a:pPr/>
              <a:t>‹#›</a:t>
            </a:fld>
            <a:endParaRPr lang="en-US" dirty="0"/>
          </a:p>
        </p:txBody>
      </p:sp>
    </p:spTree>
    <p:extLst>
      <p:ext uri="{BB962C8B-B14F-4D97-AF65-F5344CB8AC3E}">
        <p14:creationId xmlns:p14="http://schemas.microsoft.com/office/powerpoint/2010/main" val="49488793"/>
      </p:ext>
    </p:extLst>
  </p:cSld>
  <p:clrMap bg1="lt1" tx1="dk1" bg2="lt2" tx2="dk2" accent1="accent1" accent2="accent2" accent3="accent3" accent4="accent4" accent5="accent5" accent6="accent6" hlink="hlink" folHlink="folHlink"/>
  <p:sldLayoutIdLst>
    <p:sldLayoutId id="2147483651" r:id="rId1"/>
    <p:sldLayoutId id="2147483668" r:id="rId2"/>
    <p:sldLayoutId id="2147483669" r:id="rId3"/>
    <p:sldLayoutId id="2147483670" r:id="rId4"/>
    <p:sldLayoutId id="2147483667" r:id="rId5"/>
    <p:sldLayoutId id="2147483677" r:id="rId6"/>
    <p:sldLayoutId id="2147483678" r:id="rId7"/>
    <p:sldLayoutId id="2147483650" r:id="rId8"/>
    <p:sldLayoutId id="2147483661" r:id="rId9"/>
    <p:sldLayoutId id="2147483666" r:id="rId10"/>
    <p:sldLayoutId id="2147483673" r:id="rId11"/>
    <p:sldLayoutId id="2147483671" r:id="rId12"/>
    <p:sldLayoutId id="2147483674" r:id="rId13"/>
    <p:sldLayoutId id="2147483660" r:id="rId14"/>
    <p:sldLayoutId id="2147483672" r:id="rId15"/>
    <p:sldLayoutId id="2147483675" r:id="rId16"/>
    <p:sldLayoutId id="2147483676" r:id="rId17"/>
    <p:sldLayoutId id="2147483665" r:id="rId18"/>
    <p:sldLayoutId id="2147483662" r:id="rId19"/>
    <p:sldLayoutId id="2147483664" r:id="rId20"/>
    <p:sldLayoutId id="2147483655" r:id="rId21"/>
    <p:sldLayoutId id="2147483659" r:id="rId22"/>
    <p:sldLayoutId id="2147483663"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svg"/><Relationship Id="rId7" Type="http://schemas.microsoft.com/office/2007/relationships/diagramDrawing" Target="../diagrams/drawing1.xml"/><Relationship Id="rId2" Type="http://schemas.openxmlformats.org/officeDocument/2006/relationships/notesSlide" Target="../notesSlides/notesSlide5.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41" Type="http://schemas.openxmlformats.org/officeDocument/2006/relationships/image" Target="../media/image60.jpe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37" Type="http://schemas.openxmlformats.org/officeDocument/2006/relationships/image" Target="../media/image56.png"/><Relationship Id="rId40" Type="http://schemas.openxmlformats.org/officeDocument/2006/relationships/image" Target="../media/image59.svg"/><Relationship Id="rId5" Type="http://schemas.openxmlformats.org/officeDocument/2006/relationships/diagramQuickStyle" Target="../diagrams/quickStyle1.xml"/><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36" Type="http://schemas.openxmlformats.org/officeDocument/2006/relationships/image" Target="../media/image55.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diagramLayout" Target="../diagrams/layout1.xml"/><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 Id="rId8" Type="http://schemas.openxmlformats.org/officeDocument/2006/relationships/image" Target="../media/image27.png"/><Relationship Id="rId3" Type="http://schemas.openxmlformats.org/officeDocument/2006/relationships/diagramData" Target="../diagrams/data1.xml"/><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3439235-236A-4F88-AF28-981501EBC252}"/>
              </a:ext>
            </a:extLst>
          </p:cNvPr>
          <p:cNvSpPr>
            <a:spLocks noGrp="1"/>
          </p:cNvSpPr>
          <p:nvPr>
            <p:ph type="ctrTitle"/>
          </p:nvPr>
        </p:nvSpPr>
        <p:spPr>
          <a:xfrm>
            <a:off x="3806283" y="1096231"/>
            <a:ext cx="4880517" cy="1643449"/>
          </a:xfrm>
        </p:spPr>
        <p:txBody>
          <a:bodyPr/>
          <a:lstStyle/>
          <a:p>
            <a:r>
              <a:rPr lang="en-US" sz="4000" b="1" dirty="0">
                <a:effectLst/>
                <a:latin typeface="Times New Roman" panose="02020603050405020304" pitchFamily="18" charset="0"/>
                <a:ea typeface="Calibri" panose="020F0502020204030204" pitchFamily="34" charset="0"/>
              </a:rPr>
              <a:t>Global Trends in Information Governance and Data Protection</a:t>
            </a:r>
            <a:endParaRPr lang="en-US" dirty="0"/>
          </a:p>
        </p:txBody>
      </p:sp>
      <p:sp>
        <p:nvSpPr>
          <p:cNvPr id="3" name="Content Placeholder 2" descr="" title="">
            <a:extLst>
              <a:ext uri="{FF2B5EF4-FFF2-40B4-BE49-F238E27FC236}">
                <a16:creationId xmlns:a16="http://schemas.microsoft.com/office/drawing/2014/main" id="{DC05A9B7-3A3A-4FD5-B98A-33656CBFDBF1}"/>
              </a:ext>
            </a:extLst>
          </p:cNvPr>
          <p:cNvSpPr>
            <a:spLocks noGrp="1"/>
          </p:cNvSpPr>
          <p:nvPr>
            <p:ph sz="quarter" idx="10"/>
          </p:nvPr>
        </p:nvSpPr>
        <p:spPr>
          <a:xfrm>
            <a:off x="3917795" y="2914499"/>
            <a:ext cx="4769005" cy="1457967"/>
          </a:xfrm>
        </p:spPr>
        <p:txBody>
          <a:bodyPr/>
          <a:lstStyle/>
          <a:p>
            <a:r>
              <a:rPr lang="en-US" b="1" i="1" dirty="0"/>
              <a:t>An Overview of Privacy Laws in Telehealth</a:t>
            </a:r>
          </a:p>
          <a:p>
            <a:endParaRPr lang="en-US" dirty="0"/>
          </a:p>
        </p:txBody>
      </p:sp>
    </p:spTree>
    <p:extLst>
      <p:ext uri="{BB962C8B-B14F-4D97-AF65-F5344CB8AC3E}">
        <p14:creationId xmlns:p14="http://schemas.microsoft.com/office/powerpoint/2010/main" val="3637040988"/>
      </p:ext>
    </p:extLst>
  </p:cSld>
  <p:clrMapOvr>
    <a:masterClrMapping/>
  </p:clrMapOvr>
</p:sld>
</file>

<file path=ppt/slides/slide1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B6709826-2221-4CFB-94EE-80E5B1D31B1B}"/>
              </a:ext>
            </a:extLst>
          </p:cNvPr>
          <p:cNvSpPr>
            <a:spLocks noGrp="1"/>
          </p:cNvSpPr>
          <p:nvPr>
            <p:ph idx="1"/>
          </p:nvPr>
        </p:nvSpPr>
        <p:spPr>
          <a:xfrm>
            <a:off x="815051" y="1916292"/>
            <a:ext cx="7981508" cy="3124835"/>
          </a:xfrm>
        </p:spPr>
        <p:txBody>
          <a:bodyPr/>
          <a:lstStyle/>
          <a:p>
            <a:pPr>
              <a:spcAft>
                <a:spcPts val="0"/>
              </a:spcAft>
            </a:pPr>
            <a:r>
              <a:rPr lang="en-US" sz="1400" b="1" dirty="0"/>
              <a:t>What is it? </a:t>
            </a:r>
          </a:p>
          <a:p>
            <a:pPr lvl="1">
              <a:spcAft>
                <a:spcPts val="0"/>
              </a:spcAft>
            </a:pPr>
            <a:r>
              <a:rPr lang="en-US" sz="1400" dirty="0"/>
              <a:t>The General Data Protection Regulation (GDPR) codifies and unifies data privacy laws across all member countries of the European Economic Area (EEA).</a:t>
            </a:r>
          </a:p>
          <a:p>
            <a:pPr>
              <a:spcAft>
                <a:spcPts val="0"/>
              </a:spcAft>
            </a:pPr>
            <a:r>
              <a:rPr lang="en-US" sz="1400" b="1" dirty="0"/>
              <a:t>When did it go into effect? </a:t>
            </a:r>
          </a:p>
          <a:p>
            <a:pPr lvl="1">
              <a:spcAft>
                <a:spcPts val="0"/>
              </a:spcAft>
            </a:pPr>
            <a:r>
              <a:rPr lang="en-US" sz="1400" dirty="0"/>
              <a:t>The GDPR was enacted in 2016 and became enforceable on May 25, 2018.</a:t>
            </a:r>
          </a:p>
          <a:p>
            <a:pPr>
              <a:spcAft>
                <a:spcPts val="0"/>
              </a:spcAft>
            </a:pPr>
            <a:r>
              <a:rPr lang="en-US" sz="1400" b="1" dirty="0"/>
              <a:t>Why does it matter? </a:t>
            </a:r>
          </a:p>
          <a:p>
            <a:pPr lvl="1">
              <a:spcAft>
                <a:spcPts val="0"/>
              </a:spcAft>
            </a:pPr>
            <a:r>
              <a:rPr lang="en-US" sz="1400" dirty="0"/>
              <a:t>Penalties for non-compliance with the provisions of the GDPR regarding collecting and using personal data are potentially devastating -- €20 million or 4% of global revenue (whichever is higher), plus data subjects have the right to seek compensation for damages.</a:t>
            </a:r>
          </a:p>
          <a:p>
            <a:pPr>
              <a:spcAft>
                <a:spcPts val="0"/>
              </a:spcAft>
            </a:pPr>
            <a:r>
              <a:rPr lang="en-US" sz="1400" b="1" dirty="0"/>
              <a:t>Who does it affect?</a:t>
            </a:r>
            <a:r>
              <a:rPr lang="en-US" sz="1400" dirty="0"/>
              <a:t> </a:t>
            </a:r>
          </a:p>
          <a:p>
            <a:pPr lvl="1">
              <a:spcAft>
                <a:spcPts val="0"/>
              </a:spcAft>
            </a:pPr>
            <a:r>
              <a:rPr lang="en-US" sz="1400" dirty="0"/>
              <a:t>The GDPR applies to:</a:t>
            </a:r>
          </a:p>
          <a:p>
            <a:pPr lvl="2">
              <a:spcAft>
                <a:spcPts val="0"/>
              </a:spcAft>
            </a:pPr>
            <a:r>
              <a:rPr lang="en-US" sz="1400" dirty="0"/>
              <a:t>Entities that have an establishment in the EEA</a:t>
            </a:r>
          </a:p>
          <a:p>
            <a:pPr lvl="2">
              <a:spcAft>
                <a:spcPts val="0"/>
              </a:spcAft>
            </a:pPr>
            <a:r>
              <a:rPr lang="en-US" sz="1400" dirty="0"/>
              <a:t>Non-EEA entities that (1) offer goods or services to individuals in the EEA or (2) monitor behavior.</a:t>
            </a:r>
          </a:p>
          <a:p>
            <a:pPr marL="0" indent="0">
              <a:buNone/>
            </a:pPr>
            <a:endParaRPr lang="en-US" sz="1400" dirty="0"/>
          </a:p>
        </p:txBody>
      </p:sp>
      <p:sp>
        <p:nvSpPr>
          <p:cNvPr id="3" name="Title 2" descr="" title="">
            <a:extLst>
              <a:ext uri="{FF2B5EF4-FFF2-40B4-BE49-F238E27FC236}">
                <a16:creationId xmlns:a16="http://schemas.microsoft.com/office/drawing/2014/main" id="{891F4703-5885-42DA-A21D-06668AE69E91}"/>
              </a:ext>
            </a:extLst>
          </p:cNvPr>
          <p:cNvSpPr>
            <a:spLocks noGrp="1"/>
          </p:cNvSpPr>
          <p:nvPr>
            <p:ph type="ctrTitle"/>
          </p:nvPr>
        </p:nvSpPr>
        <p:spPr>
          <a:xfrm>
            <a:off x="815050" y="1141182"/>
            <a:ext cx="8328949" cy="709683"/>
          </a:xfrm>
        </p:spPr>
        <p:txBody>
          <a:bodyPr>
            <a:noAutofit/>
          </a:bodyPr>
          <a:lstStyle/>
          <a:p>
            <a:r>
              <a:rPr lang="en-US" sz="2800" dirty="0"/>
              <a:t>Overview of the GDPR – Executive Summary</a:t>
            </a:r>
          </a:p>
        </p:txBody>
      </p:sp>
      <p:sp>
        <p:nvSpPr>
          <p:cNvPr id="4" name="Slide Number Placeholder 3" descr="" title="">
            <a:extLst>
              <a:ext uri="{FF2B5EF4-FFF2-40B4-BE49-F238E27FC236}">
                <a16:creationId xmlns:a16="http://schemas.microsoft.com/office/drawing/2014/main" id="{D9E84E1D-C790-45E2-B06E-CEA09388BF30}"/>
              </a:ext>
            </a:extLst>
          </p:cNvPr>
          <p:cNvSpPr>
            <a:spLocks noGrp="1"/>
          </p:cNvSpPr>
          <p:nvPr>
            <p:ph type="sldNum" sz="quarter" idx="31"/>
          </p:nvPr>
        </p:nvSpPr>
        <p:spPr/>
        <p:txBody>
          <a:bodyPr/>
          <a:lstStyle/>
          <a:p>
            <a:fld id="{4EEE6AFD-C632-9F49-B771-1F87972A33B3}" type="slidenum">
              <a:rPr lang="en-US" smtClean="0"/>
              <a:pPr/>
              <a:t>10</a:t>
            </a:fld>
            <a:endParaRPr lang="en-US" dirty="0"/>
          </a:p>
        </p:txBody>
      </p:sp>
    </p:spTree>
    <p:extLst>
      <p:ext uri="{BB962C8B-B14F-4D97-AF65-F5344CB8AC3E}">
        <p14:creationId xmlns:p14="http://schemas.microsoft.com/office/powerpoint/2010/main" val="1385187575"/>
      </p:ext>
    </p:extLst>
  </p:cSld>
  <p:clrMapOvr>
    <a:masterClrMapping/>
  </p:clrMapOvr>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3D74EFB5-7452-475D-938C-A2AAE1488779}"/>
              </a:ext>
            </a:extLst>
          </p:cNvPr>
          <p:cNvSpPr>
            <a:spLocks noGrp="1"/>
          </p:cNvSpPr>
          <p:nvPr>
            <p:ph type="ctrTitle"/>
          </p:nvPr>
        </p:nvSpPr>
        <p:spPr>
          <a:xfrm>
            <a:off x="815051" y="1141182"/>
            <a:ext cx="8250572" cy="709683"/>
          </a:xfrm>
        </p:spPr>
        <p:txBody>
          <a:bodyPr>
            <a:normAutofit fontScale="90000"/>
          </a:bodyPr>
          <a:lstStyle/>
          <a:p>
            <a:r>
              <a:rPr lang="en-US" dirty="0"/>
              <a:t>Overview of the GDPR – Key Definitions</a:t>
            </a:r>
          </a:p>
        </p:txBody>
      </p:sp>
      <p:sp>
        <p:nvSpPr>
          <p:cNvPr id="4" name="Slide Number Placeholder 3" descr="" title="">
            <a:extLst>
              <a:ext uri="{FF2B5EF4-FFF2-40B4-BE49-F238E27FC236}">
                <a16:creationId xmlns:a16="http://schemas.microsoft.com/office/drawing/2014/main" id="{A45B0C45-B883-4CB9-A91A-A615C0488E8D}"/>
              </a:ext>
            </a:extLst>
          </p:cNvPr>
          <p:cNvSpPr>
            <a:spLocks noGrp="1"/>
          </p:cNvSpPr>
          <p:nvPr>
            <p:ph type="sldNum" sz="quarter" idx="31"/>
          </p:nvPr>
        </p:nvSpPr>
        <p:spPr/>
        <p:txBody>
          <a:bodyPr/>
          <a:lstStyle/>
          <a:p>
            <a:fld id="{4EEE6AFD-C632-9F49-B771-1F87972A33B3}" type="slidenum">
              <a:rPr lang="en-US" smtClean="0"/>
              <a:pPr/>
              <a:t>11</a:t>
            </a:fld>
            <a:endParaRPr lang="en-US" dirty="0"/>
          </a:p>
        </p:txBody>
      </p:sp>
      <p:graphicFrame>
        <p:nvGraphicFramePr>
          <p:cNvPr id="5" name="Table 5" descr="" title="">
            <a:extLst>
              <a:ext uri="{FF2B5EF4-FFF2-40B4-BE49-F238E27FC236}">
                <a16:creationId xmlns:a16="http://schemas.microsoft.com/office/drawing/2014/main" id="{4B5F3AA9-CCA3-4D96-B411-2EF32D161893}"/>
              </a:ext>
            </a:extLst>
          </p:cNvPr>
          <p:cNvGraphicFramePr>
            <a:graphicFrameLocks noGrp="1"/>
          </p:cNvGraphicFramePr>
          <p:nvPr>
            <p:extLst>
              <p:ext uri="{D42A27DB-BD31-4B8C-83A1-F6EECF244321}">
                <p14:modId xmlns:p14="http://schemas.microsoft.com/office/powerpoint/2010/main" val="1976994635"/>
              </p:ext>
            </p:extLst>
          </p:nvPr>
        </p:nvGraphicFramePr>
        <p:xfrm>
          <a:off x="1703325" y="1949485"/>
          <a:ext cx="6474024" cy="2916634"/>
        </p:xfrm>
        <a:graphic>
          <a:graphicData uri="http://schemas.openxmlformats.org/drawingml/2006/table">
            <a:tbl>
              <a:tblPr firstRow="1" bandRow="1">
                <a:tableStyleId>{ED083AE6-46FA-4A59-8FB0-9F97EB10719F}</a:tableStyleId>
              </a:tblPr>
              <a:tblGrid>
                <a:gridCol w="1008819">
                  <a:extLst>
                    <a:ext uri="{9D8B030D-6E8A-4147-A177-3AD203B41FA5}">
                      <a16:colId xmlns:a16="http://schemas.microsoft.com/office/drawing/2014/main" val="812541398"/>
                    </a:ext>
                  </a:extLst>
                </a:gridCol>
                <a:gridCol w="5465205">
                  <a:extLst>
                    <a:ext uri="{9D8B030D-6E8A-4147-A177-3AD203B41FA5}">
                      <a16:colId xmlns:a16="http://schemas.microsoft.com/office/drawing/2014/main" val="2683567877"/>
                    </a:ext>
                  </a:extLst>
                </a:gridCol>
              </a:tblGrid>
              <a:tr h="1016256">
                <a:tc>
                  <a:txBody>
                    <a:bodyPr/>
                    <a:lstStyle/>
                    <a:p>
                      <a:pPr algn="l"/>
                      <a:r>
                        <a:rPr lang="en-US" sz="1000" b="1" dirty="0">
                          <a:latin typeface="Georgia" panose="02040502050405020303" pitchFamily="18" charset="0"/>
                          <a:cs typeface="Arial" panose="020B0604020202020204" pitchFamily="34" charset="0"/>
                        </a:rPr>
                        <a:t>Personal Data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Georgia" panose="02040502050405020303" pitchFamily="18" charset="0"/>
                          <a:cs typeface="Arial" panose="020B0604020202020204" pitchFamily="34" charset="0"/>
                        </a:rPr>
                        <a:t>Any information relating to an identified or identifiable natural person (or “</a:t>
                      </a:r>
                      <a:r>
                        <a:rPr lang="en-US" sz="1000" b="1" dirty="0">
                          <a:latin typeface="Georgia" panose="02040502050405020303" pitchFamily="18" charset="0"/>
                          <a:cs typeface="Arial" panose="020B0604020202020204" pitchFamily="34" charset="0"/>
                        </a:rPr>
                        <a:t>Data subject</a:t>
                      </a:r>
                      <a:r>
                        <a:rPr lang="en-US" sz="1000" b="0" dirty="0">
                          <a:latin typeface="Georgia" panose="02040502050405020303" pitchFamily="18" charset="0"/>
                          <a:cs typeface="Arial" panose="020B0604020202020204" pitchFamily="34" charset="0"/>
                        </a:rPr>
                        <a:t>”). An identifiable natural person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a:t>
                      </a:r>
                    </a:p>
                  </a:txBody>
                  <a:tcPr/>
                </a:tc>
                <a:extLst>
                  <a:ext uri="{0D108BD9-81ED-4DB2-BD59-A6C34878D82A}">
                    <a16:rowId xmlns:a16="http://schemas.microsoft.com/office/drawing/2014/main" val="954669602"/>
                  </a:ext>
                </a:extLst>
              </a:tr>
              <a:tr h="488563">
                <a:tc>
                  <a:txBody>
                    <a:bodyPr/>
                    <a:lstStyle/>
                    <a:p>
                      <a:pPr algn="l"/>
                      <a:r>
                        <a:rPr lang="en-US" sz="1000" b="1" dirty="0">
                          <a:latin typeface="Georgia" panose="02040502050405020303" pitchFamily="18" charset="0"/>
                          <a:cs typeface="Arial" panose="020B0604020202020204" pitchFamily="34" charset="0"/>
                        </a:rPr>
                        <a:t>Controller </a:t>
                      </a:r>
                    </a:p>
                  </a:txBody>
                  <a:tcPr/>
                </a:tc>
                <a:tc>
                  <a:txBody>
                    <a:bodyPr/>
                    <a:lstStyle/>
                    <a:p>
                      <a:r>
                        <a:rPr lang="en-US" sz="1000" dirty="0">
                          <a:latin typeface="Georgia" panose="02040502050405020303" pitchFamily="18" charset="0"/>
                          <a:cs typeface="Arial" panose="020B0604020202020204" pitchFamily="34" charset="0"/>
                        </a:rPr>
                        <a:t>A natural or legal person…which, alone or jointly with others, determines the purposes and means of the processing of personal data.</a:t>
                      </a:r>
                    </a:p>
                  </a:txBody>
                  <a:tcPr/>
                </a:tc>
                <a:extLst>
                  <a:ext uri="{0D108BD9-81ED-4DB2-BD59-A6C34878D82A}">
                    <a16:rowId xmlns:a16="http://schemas.microsoft.com/office/drawing/2014/main" val="1879509125"/>
                  </a:ext>
                </a:extLst>
              </a:tr>
              <a:tr h="395682">
                <a:tc>
                  <a:txBody>
                    <a:bodyPr/>
                    <a:lstStyle/>
                    <a:p>
                      <a:pPr algn="l"/>
                      <a:r>
                        <a:rPr lang="en-US" sz="1000" b="1" dirty="0">
                          <a:latin typeface="Georgia" panose="02040502050405020303" pitchFamily="18" charset="0"/>
                          <a:cs typeface="Arial" panose="020B0604020202020204" pitchFamily="34" charset="0"/>
                        </a:rPr>
                        <a:t>Processor </a:t>
                      </a:r>
                    </a:p>
                  </a:txBody>
                  <a:tcPr/>
                </a:tc>
                <a:tc>
                  <a:txBody>
                    <a:bodyPr/>
                    <a:lstStyle/>
                    <a:p>
                      <a:r>
                        <a:rPr lang="en-US" sz="1000" dirty="0">
                          <a:latin typeface="Georgia" panose="02040502050405020303" pitchFamily="18" charset="0"/>
                          <a:cs typeface="Arial" panose="020B0604020202020204" pitchFamily="34" charset="0"/>
                        </a:rPr>
                        <a:t>A natural or legal person…which processes personal data on behalf of the controller.</a:t>
                      </a:r>
                    </a:p>
                  </a:txBody>
                  <a:tcPr/>
                </a:tc>
                <a:extLst>
                  <a:ext uri="{0D108BD9-81ED-4DB2-BD59-A6C34878D82A}">
                    <a16:rowId xmlns:a16="http://schemas.microsoft.com/office/drawing/2014/main" val="2452549094"/>
                  </a:ext>
                </a:extLst>
              </a:tr>
              <a:tr h="1016133">
                <a:tc>
                  <a:txBody>
                    <a:bodyPr/>
                    <a:lstStyle/>
                    <a:p>
                      <a:pPr algn="l"/>
                      <a:r>
                        <a:rPr lang="en-US" sz="1000" b="1" dirty="0">
                          <a:latin typeface="Georgia" panose="02040502050405020303" pitchFamily="18" charset="0"/>
                          <a:cs typeface="Arial" panose="020B0604020202020204" pitchFamily="34" charset="0"/>
                        </a:rPr>
                        <a:t>Processing </a:t>
                      </a:r>
                    </a:p>
                  </a:txBody>
                  <a:tcPr/>
                </a:tc>
                <a:tc>
                  <a:txBody>
                    <a:bodyPr/>
                    <a:lstStyle/>
                    <a:p>
                      <a:r>
                        <a:rPr lang="en-US" sz="1000" dirty="0">
                          <a:latin typeface="Georgia" panose="02040502050405020303" pitchFamily="18" charset="0"/>
                          <a:cs typeface="Arial" panose="020B0604020202020204" pitchFamily="34" charset="0"/>
                        </a:rPr>
                        <a:t>Any operation or set of operations which is performed on personal data or on sets of personal data, whether or not by automated means, such as collection, recording, organization, structuring, storage, adaptation or alteration, retrieval, consultation, use, disclosure by transmission, dissemination or otherwise making available, alignment or combination, restriction, erasure or destruction.</a:t>
                      </a:r>
                      <a:endParaRPr lang="en-US" sz="1000" b="1" dirty="0">
                        <a:latin typeface="Georgia" panose="02040502050405020303" pitchFamily="18" charset="0"/>
                        <a:cs typeface="Arial" panose="020B0604020202020204" pitchFamily="34" charset="0"/>
                      </a:endParaRPr>
                    </a:p>
                  </a:txBody>
                  <a:tcPr/>
                </a:tc>
                <a:extLst>
                  <a:ext uri="{0D108BD9-81ED-4DB2-BD59-A6C34878D82A}">
                    <a16:rowId xmlns:a16="http://schemas.microsoft.com/office/drawing/2014/main" val="116295248"/>
                  </a:ext>
                </a:extLst>
              </a:tr>
            </a:tbl>
          </a:graphicData>
        </a:graphic>
      </p:graphicFrame>
    </p:spTree>
    <p:extLst>
      <p:ext uri="{BB962C8B-B14F-4D97-AF65-F5344CB8AC3E}">
        <p14:creationId xmlns:p14="http://schemas.microsoft.com/office/powerpoint/2010/main" val="30740689"/>
      </p:ext>
    </p:extLst>
  </p:cSld>
  <p:clrMapOvr>
    <a:masterClrMapping/>
  </p:clrMapOvr>
</p:sld>
</file>

<file path=ppt/slides/slide1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535F4C47-B8B6-4726-98BA-D91DFF35C3D3}"/>
              </a:ext>
            </a:extLst>
          </p:cNvPr>
          <p:cNvSpPr>
            <a:spLocks noGrp="1"/>
          </p:cNvSpPr>
          <p:nvPr>
            <p:ph type="ctrTitle"/>
          </p:nvPr>
        </p:nvSpPr>
        <p:spPr>
          <a:xfrm>
            <a:off x="815051" y="923457"/>
            <a:ext cx="8198320" cy="709683"/>
          </a:xfrm>
        </p:spPr>
        <p:txBody>
          <a:bodyPr>
            <a:noAutofit/>
          </a:bodyPr>
          <a:lstStyle/>
          <a:p>
            <a:r>
              <a:rPr lang="en-US" sz="2600" dirty="0"/>
              <a:t>Overview of GDPR – what does it require</a:t>
            </a:r>
          </a:p>
        </p:txBody>
      </p:sp>
      <p:sp>
        <p:nvSpPr>
          <p:cNvPr id="4" name="Slide Number Placeholder 3" descr="" title="">
            <a:extLst>
              <a:ext uri="{FF2B5EF4-FFF2-40B4-BE49-F238E27FC236}">
                <a16:creationId xmlns:a16="http://schemas.microsoft.com/office/drawing/2014/main" id="{4C057552-565B-4BC3-95DB-AEA5D1D951F4}"/>
              </a:ext>
            </a:extLst>
          </p:cNvPr>
          <p:cNvSpPr>
            <a:spLocks noGrp="1"/>
          </p:cNvSpPr>
          <p:nvPr>
            <p:ph type="sldNum" sz="quarter" idx="31"/>
          </p:nvPr>
        </p:nvSpPr>
        <p:spPr/>
        <p:txBody>
          <a:bodyPr/>
          <a:lstStyle/>
          <a:p>
            <a:fld id="{4EEE6AFD-C632-9F49-B771-1F87972A33B3}" type="slidenum">
              <a:rPr lang="en-US" smtClean="0"/>
              <a:pPr/>
              <a:t>12</a:t>
            </a:fld>
            <a:endParaRPr lang="en-US" dirty="0"/>
          </a:p>
        </p:txBody>
      </p:sp>
      <p:graphicFrame>
        <p:nvGraphicFramePr>
          <p:cNvPr id="5" name="Google Shape;264;p10" descr="" title="">
            <a:extLst>
              <a:ext uri="{FF2B5EF4-FFF2-40B4-BE49-F238E27FC236}">
                <a16:creationId xmlns:a16="http://schemas.microsoft.com/office/drawing/2014/main" id="{94A3E63D-1508-45C9-98CB-CC4C0D8155BC}"/>
              </a:ext>
            </a:extLst>
          </p:cNvPr>
          <p:cNvGraphicFramePr/>
          <p:nvPr>
            <p:extLst>
              <p:ext uri="{D42A27DB-BD31-4B8C-83A1-F6EECF244321}">
                <p14:modId xmlns:p14="http://schemas.microsoft.com/office/powerpoint/2010/main" val="3505042504"/>
              </p:ext>
            </p:extLst>
          </p:nvPr>
        </p:nvGraphicFramePr>
        <p:xfrm>
          <a:off x="905690" y="1497371"/>
          <a:ext cx="6447517" cy="3469215"/>
        </p:xfrm>
        <a:graphic>
          <a:graphicData uri="http://schemas.openxmlformats.org/drawingml/2006/table">
            <a:tbl>
              <a:tblPr>
                <a:noFill/>
              </a:tblPr>
              <a:tblGrid>
                <a:gridCol w="1688180">
                  <a:extLst>
                    <a:ext uri="{9D8B030D-6E8A-4147-A177-3AD203B41FA5}">
                      <a16:colId xmlns:a16="http://schemas.microsoft.com/office/drawing/2014/main" val="20000"/>
                    </a:ext>
                  </a:extLst>
                </a:gridCol>
                <a:gridCol w="4134012">
                  <a:extLst>
                    <a:ext uri="{9D8B030D-6E8A-4147-A177-3AD203B41FA5}">
                      <a16:colId xmlns:a16="http://schemas.microsoft.com/office/drawing/2014/main" val="20001"/>
                    </a:ext>
                  </a:extLst>
                </a:gridCol>
                <a:gridCol w="625325">
                  <a:extLst>
                    <a:ext uri="{9D8B030D-6E8A-4147-A177-3AD203B41FA5}">
                      <a16:colId xmlns:a16="http://schemas.microsoft.com/office/drawing/2014/main" val="20002"/>
                    </a:ext>
                  </a:extLst>
                </a:gridCol>
              </a:tblGrid>
              <a:tr h="226926">
                <a:tc>
                  <a:txBody>
                    <a:bodyPr/>
                    <a:lstStyle/>
                    <a:p>
                      <a:pPr marL="0" marR="0" lvl="0" indent="0" algn="l" rtl="0">
                        <a:lnSpc>
                          <a:spcPct val="107000"/>
                        </a:lnSpc>
                        <a:spcBef>
                          <a:spcPts val="0"/>
                        </a:spcBef>
                        <a:spcAft>
                          <a:spcPts val="0"/>
                        </a:spcAft>
                        <a:buNone/>
                      </a:pPr>
                      <a:r>
                        <a:rPr lang="en-US" sz="800" b="1" dirty="0">
                          <a:latin typeface="Georgia" panose="02040502050405020303" pitchFamily="18" charset="0"/>
                          <a:ea typeface="Geo"/>
                          <a:cs typeface="Arial" panose="020B0604020202020204" pitchFamily="34" charset="0"/>
                          <a:sym typeface="Geo"/>
                        </a:rPr>
                        <a:t> </a:t>
                      </a:r>
                      <a:endParaRPr sz="800" dirty="0">
                        <a:latin typeface="Georgia" panose="02040502050405020303" pitchFamily="18" charset="0"/>
                        <a:ea typeface="Geo"/>
                        <a:cs typeface="Arial" panose="020B0604020202020204" pitchFamily="34" charset="0"/>
                        <a:sym typeface="Geo"/>
                      </a:endParaRPr>
                    </a:p>
                  </a:txBody>
                  <a:tcPr marL="0" marR="0" marT="0" marB="0">
                    <a:lnL w="12700" cap="flat" cmpd="sng" algn="ctr">
                      <a:solidFill>
                        <a:schemeClr val="bg2">
                          <a:lumMod val="75000"/>
                        </a:schemeClr>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None/>
                      </a:pPr>
                      <a:r>
                        <a:rPr lang="en-US" sz="800" b="1" dirty="0">
                          <a:latin typeface="Georgia" panose="02040502050405020303" pitchFamily="18" charset="0"/>
                          <a:ea typeface="Geo"/>
                          <a:cs typeface="Arial" panose="020B0604020202020204" pitchFamily="34" charset="0"/>
                          <a:sym typeface="Geo"/>
                        </a:rPr>
                        <a:t> </a:t>
                      </a:r>
                      <a:endParaRPr sz="800" dirty="0">
                        <a:latin typeface="Georgia" panose="02040502050405020303" pitchFamily="18" charset="0"/>
                        <a:ea typeface="Geo"/>
                        <a:cs typeface="Arial" panose="020B0604020202020204" pitchFamily="34" charset="0"/>
                        <a:sym typeface="Geo"/>
                      </a:endParaRPr>
                    </a:p>
                  </a:txBody>
                  <a:tcPr marL="37325" marR="37325" marT="60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tcPr>
                </a:tc>
                <a:tc>
                  <a:txBody>
                    <a:bodyPr/>
                    <a:lstStyle/>
                    <a:p>
                      <a:pPr marL="0" marR="0" lvl="0" indent="0" algn="ctr" rtl="0">
                        <a:lnSpc>
                          <a:spcPct val="107000"/>
                        </a:lnSpc>
                        <a:spcBef>
                          <a:spcPts val="0"/>
                        </a:spcBef>
                        <a:spcAft>
                          <a:spcPts val="0"/>
                        </a:spcAft>
                        <a:buNone/>
                      </a:pPr>
                      <a:r>
                        <a:rPr lang="en-US" sz="800" b="1" dirty="0">
                          <a:latin typeface="Georgia" panose="02040502050405020303" pitchFamily="18" charset="0"/>
                          <a:ea typeface="Geo"/>
                          <a:cs typeface="Arial" panose="020B0604020202020204" pitchFamily="34" charset="0"/>
                          <a:sym typeface="Geo"/>
                        </a:rPr>
                        <a:t>GDPR</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35174">
                <a:tc rowSpan="2">
                  <a:txBody>
                    <a:bodyPr/>
                    <a:lstStyle/>
                    <a:p>
                      <a:pPr marL="9144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Legal Basis </a:t>
                      </a:r>
                      <a:endParaRPr sz="800" dirty="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Justification (Consent, Contract, Legitimate Purpose etc.)</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2F2F2"/>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1"/>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Data Minimization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2F2F2"/>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135174">
                <a:tc rowSpan="11">
                  <a:txBody>
                    <a:bodyPr/>
                    <a:lstStyle/>
                    <a:p>
                      <a:pPr marL="9144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Individual Rights</a:t>
                      </a:r>
                      <a:endParaRPr sz="800" dirty="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Notices to Data Subjects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3"/>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latin typeface="Georgia" panose="02040502050405020303" pitchFamily="18" charset="0"/>
                          <a:ea typeface="Geo"/>
                          <a:cs typeface="Arial" panose="020B0604020202020204" pitchFamily="34" charset="0"/>
                          <a:sym typeface="Geo"/>
                        </a:rPr>
                        <a:t>Financial Incentive Disclosure</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47032434"/>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Access Data</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4"/>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Fix Errors (aka Right to Correction/Rectification)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5"/>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Right to Deletion (aka Right to Be Forgotten)</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6"/>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t>
                      </a:r>
                      <a:r>
                        <a:rPr lang="en-US" sz="800" dirty="0" err="1">
                          <a:solidFill>
                            <a:srgbClr val="000000"/>
                          </a:solidFill>
                          <a:latin typeface="Georgia" panose="02040502050405020303" pitchFamily="18" charset="0"/>
                          <a:ea typeface="Geo"/>
                          <a:cs typeface="Arial" panose="020B0604020202020204" pitchFamily="34" charset="0"/>
                          <a:sym typeface="Geo"/>
                        </a:rPr>
                        <a:t>Opt</a:t>
                      </a:r>
                      <a:r>
                        <a:rPr lang="en-US" sz="800" dirty="0">
                          <a:solidFill>
                            <a:srgbClr val="000000"/>
                          </a:solidFill>
                          <a:latin typeface="Georgia" panose="02040502050405020303" pitchFamily="18" charset="0"/>
                          <a:ea typeface="Geo"/>
                          <a:cs typeface="Arial" panose="020B0604020202020204" pitchFamily="34" charset="0"/>
                          <a:sym typeface="Geo"/>
                        </a:rPr>
                        <a:t> Out of Sale</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7"/>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t>
                      </a:r>
                      <a:r>
                        <a:rPr lang="en-US" sz="800" dirty="0" err="1">
                          <a:solidFill>
                            <a:srgbClr val="000000"/>
                          </a:solidFill>
                          <a:latin typeface="Georgia" panose="02040502050405020303" pitchFamily="18" charset="0"/>
                          <a:ea typeface="Geo"/>
                          <a:cs typeface="Arial" panose="020B0604020202020204" pitchFamily="34" charset="0"/>
                          <a:sym typeface="Geo"/>
                        </a:rPr>
                        <a:t>Opt</a:t>
                      </a:r>
                      <a:r>
                        <a:rPr lang="en-US" sz="800" dirty="0">
                          <a:solidFill>
                            <a:srgbClr val="000000"/>
                          </a:solidFill>
                          <a:latin typeface="Georgia" panose="02040502050405020303" pitchFamily="18" charset="0"/>
                          <a:ea typeface="Geo"/>
                          <a:cs typeface="Arial" panose="020B0604020202020204" pitchFamily="34" charset="0"/>
                          <a:sym typeface="Geo"/>
                        </a:rPr>
                        <a:t> Out of Behavioral Advertising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8"/>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Object to Use of Sensitive Information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09"/>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Object to Automated Decision Making &amp; Profiling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10"/>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Object to Other Uses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extLst>
                  <a:ext uri="{0D108BD9-81ED-4DB2-BD59-A6C34878D82A}">
                    <a16:rowId xmlns:a16="http://schemas.microsoft.com/office/drawing/2014/main" val="10011"/>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Nondiscrimination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AF1DD"/>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lt1"/>
                    </a:solidFill>
                  </a:tcPr>
                </a:tc>
                <a:extLst>
                  <a:ext uri="{0D108BD9-81ED-4DB2-BD59-A6C34878D82A}">
                    <a16:rowId xmlns:a16="http://schemas.microsoft.com/office/drawing/2014/main" val="10012"/>
                  </a:ext>
                </a:extLst>
              </a:tr>
              <a:tr h="135174">
                <a:tc rowSpan="3">
                  <a:txBody>
                    <a:bodyPr/>
                    <a:lstStyle/>
                    <a:p>
                      <a:pPr marL="9144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Accountability &amp; Governance</a:t>
                      </a:r>
                      <a:endParaRPr sz="80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E5F1"/>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Documentation &amp; Recordkeeping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extLst>
                  <a:ext uri="{0D108BD9-81ED-4DB2-BD59-A6C34878D82A}">
                    <a16:rowId xmlns:a16="http://schemas.microsoft.com/office/drawing/2014/main" val="10013"/>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Risk Assessments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extLst>
                  <a:ext uri="{0D108BD9-81ED-4DB2-BD59-A6C34878D82A}">
                    <a16:rowId xmlns:a16="http://schemas.microsoft.com/office/drawing/2014/main" val="10014"/>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Designate a </a:t>
                      </a:r>
                      <a:r>
                        <a:rPr lang="en-US" sz="800" dirty="0" err="1">
                          <a:solidFill>
                            <a:srgbClr val="000000"/>
                          </a:solidFill>
                          <a:latin typeface="Georgia" panose="02040502050405020303" pitchFamily="18" charset="0"/>
                          <a:ea typeface="Geo"/>
                          <a:cs typeface="Arial" panose="020B0604020202020204" pitchFamily="34" charset="0"/>
                          <a:sym typeface="Geo"/>
                        </a:rPr>
                        <a:t>DPO</a:t>
                      </a:r>
                      <a:r>
                        <a:rPr lang="en-US" sz="800" dirty="0">
                          <a:solidFill>
                            <a:srgbClr val="000000"/>
                          </a:solidFill>
                          <a:latin typeface="Georgia" panose="02040502050405020303" pitchFamily="18" charset="0"/>
                          <a:ea typeface="Geo"/>
                          <a:cs typeface="Arial" panose="020B0604020202020204" pitchFamily="34" charset="0"/>
                          <a:sym typeface="Geo"/>
                        </a:rPr>
                        <a:t> (if necessary) </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BE5F1"/>
                    </a:solidFill>
                  </a:tcPr>
                </a:tc>
                <a:extLst>
                  <a:ext uri="{0D108BD9-81ED-4DB2-BD59-A6C34878D82A}">
                    <a16:rowId xmlns:a16="http://schemas.microsoft.com/office/drawing/2014/main" val="10015"/>
                  </a:ext>
                </a:extLst>
              </a:tr>
              <a:tr h="135174">
                <a:tc rowSpan="2">
                  <a:txBody>
                    <a:bodyPr/>
                    <a:lstStyle/>
                    <a:p>
                      <a:pPr marL="9144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Security</a:t>
                      </a:r>
                      <a:endParaRPr sz="800" dirty="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8CCE4"/>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Appropriate Data Security to Safeguard Information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B8CCE4"/>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B8CCE4"/>
                    </a:solidFill>
                  </a:tcPr>
                </a:tc>
                <a:extLst>
                  <a:ext uri="{0D108BD9-81ED-4DB2-BD59-A6C34878D82A}">
                    <a16:rowId xmlns:a16="http://schemas.microsoft.com/office/drawing/2014/main" val="10016"/>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Breach Notification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B8CCE4"/>
                    </a:solidFill>
                  </a:tcPr>
                </a:tc>
                <a:tc>
                  <a:txBody>
                    <a:bodyPr/>
                    <a:lstStyle/>
                    <a:p>
                      <a:pPr marL="0" marR="0" lvl="0" indent="0" algn="ctr" rtl="0">
                        <a:lnSpc>
                          <a:spcPct val="107000"/>
                        </a:lnSpc>
                        <a:spcBef>
                          <a:spcPts val="0"/>
                        </a:spcBef>
                        <a:spcAft>
                          <a:spcPts val="0"/>
                        </a:spcAft>
                        <a:buClr>
                          <a:srgbClr val="000000"/>
                        </a:buClr>
                        <a:buSzPts val="1050"/>
                        <a:buFont typeface="Geo"/>
                        <a:buNone/>
                      </a:pPr>
                      <a:r>
                        <a:rPr lang="en-US" sz="800" b="1" i="0" u="none" strike="noStrike" cap="none">
                          <a:solidFill>
                            <a:srgbClr val="000000"/>
                          </a:solidFill>
                          <a:latin typeface="Georgia" panose="02040502050405020303" pitchFamily="18" charset="0"/>
                          <a:ea typeface="Geo"/>
                          <a:cs typeface="Arial" panose="020B0604020202020204" pitchFamily="34" charset="0"/>
                          <a:sym typeface="Geo"/>
                        </a:rPr>
                        <a:t>✓</a:t>
                      </a:r>
                      <a:endParaRPr sz="800" b="0" i="0" u="none" strike="noStrike" cap="none">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B8CCE4"/>
                    </a:solidFill>
                  </a:tcPr>
                </a:tc>
                <a:extLst>
                  <a:ext uri="{0D108BD9-81ED-4DB2-BD59-A6C34878D82A}">
                    <a16:rowId xmlns:a16="http://schemas.microsoft.com/office/drawing/2014/main" val="10017"/>
                  </a:ext>
                </a:extLst>
              </a:tr>
              <a:tr h="268461">
                <a:tc>
                  <a:txBody>
                    <a:bodyPr/>
                    <a:lstStyle/>
                    <a:p>
                      <a:pPr marL="9144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Data Transfers Outside of EEA</a:t>
                      </a:r>
                      <a:endParaRPr sz="80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Adequacy measures </a:t>
                      </a:r>
                      <a:r>
                        <a:rPr lang="en-US" sz="800" dirty="0" err="1">
                          <a:solidFill>
                            <a:srgbClr val="000000"/>
                          </a:solidFill>
                          <a:latin typeface="Georgia" panose="02040502050405020303" pitchFamily="18" charset="0"/>
                          <a:ea typeface="Geo"/>
                          <a:cs typeface="Arial" panose="020B0604020202020204" pitchFamily="34" charset="0"/>
                          <a:sym typeface="Geo"/>
                        </a:rPr>
                        <a:t>req’d</a:t>
                      </a:r>
                      <a:r>
                        <a:rPr lang="en-US" sz="800" dirty="0">
                          <a:solidFill>
                            <a:srgbClr val="000000"/>
                          </a:solidFill>
                          <a:latin typeface="Georgia" panose="02040502050405020303" pitchFamily="18" charset="0"/>
                          <a:ea typeface="Geo"/>
                          <a:cs typeface="Arial" panose="020B0604020202020204" pitchFamily="34" charset="0"/>
                          <a:sym typeface="Geo"/>
                        </a:rPr>
                        <a:t> for countries w/ laws that don’t parallel EEA</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9D9D9"/>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0018"/>
                  </a:ext>
                </a:extLst>
              </a:tr>
              <a:tr h="135174">
                <a:tc rowSpan="2">
                  <a:txBody>
                    <a:bodyPr/>
                    <a:lstStyle/>
                    <a:p>
                      <a:pPr marL="9144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Transfers to Third Parties</a:t>
                      </a:r>
                      <a:endParaRPr sz="80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9"/>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Contractual Requirements in Service Provider Agreements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DE9D9"/>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DE9D9"/>
                    </a:solidFill>
                  </a:tcPr>
                </a:tc>
                <a:extLst>
                  <a:ext uri="{0D108BD9-81ED-4DB2-BD59-A6C34878D82A}">
                    <a16:rowId xmlns:a16="http://schemas.microsoft.com/office/drawing/2014/main" val="10019"/>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Joint controllers should allocate responsibilities.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DE9D9"/>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DE9D9"/>
                    </a:solidFill>
                  </a:tcPr>
                </a:tc>
                <a:extLst>
                  <a:ext uri="{0D108BD9-81ED-4DB2-BD59-A6C34878D82A}">
                    <a16:rowId xmlns:a16="http://schemas.microsoft.com/office/drawing/2014/main" val="10020"/>
                  </a:ext>
                </a:extLst>
              </a:tr>
              <a:tr h="135174">
                <a:tc rowSpan="2">
                  <a:txBody>
                    <a:bodyPr/>
                    <a:lstStyle/>
                    <a:p>
                      <a:pPr marL="9144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Marketing &amp; AdTech</a:t>
                      </a:r>
                      <a:endParaRPr sz="800" dirty="0">
                        <a:latin typeface="Georgia" panose="02040502050405020303" pitchFamily="18" charset="0"/>
                        <a:ea typeface="Geo"/>
                        <a:cs typeface="Arial" panose="020B0604020202020204" pitchFamily="34" charset="0"/>
                        <a:sym typeface="Geo"/>
                      </a:endParaRPr>
                    </a:p>
                  </a:txBody>
                  <a:tcPr marL="0" marR="0" marT="0"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9525" cap="flat" cmpd="sng">
                      <a:solidFill>
                        <a:srgbClr val="000000">
                          <a:alpha val="0"/>
                        </a:srgbClr>
                      </a:solidFill>
                      <a:prstDash val="solid"/>
                      <a:round/>
                      <a:headEnd type="none" w="sm" len="sm"/>
                      <a:tailEnd type="none" w="sm" len="sm"/>
                    </a:lnT>
                    <a:lnB w="12700" cap="flat" cmpd="sng" algn="ctr">
                      <a:solidFill>
                        <a:schemeClr val="bg2">
                          <a:lumMod val="75000"/>
                        </a:schemeClr>
                      </a:solidFill>
                      <a:prstDash val="solid"/>
                      <a:round/>
                      <a:headEnd type="none" w="med" len="med"/>
                      <a:tailEnd type="none" w="med" len="med"/>
                    </a:lnB>
                    <a:solidFill>
                      <a:srgbClr val="FBD4B4"/>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Consent for AdTech Cookies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BD4B4"/>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BD4B4"/>
                    </a:solidFill>
                  </a:tcPr>
                </a:tc>
                <a:extLst>
                  <a:ext uri="{0D108BD9-81ED-4DB2-BD59-A6C34878D82A}">
                    <a16:rowId xmlns:a16="http://schemas.microsoft.com/office/drawing/2014/main" val="10021"/>
                  </a:ext>
                </a:extLst>
              </a:tr>
              <a:tr h="135174">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Consent obtained prior to direct marketing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BD4B4"/>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BD4B4"/>
                    </a:solid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419395119"/>
      </p:ext>
    </p:extLst>
  </p:cSld>
  <p:clrMapOvr>
    <a:masterClrMapping/>
  </p:clrMapOvr>
</p:sld>
</file>

<file path=ppt/slides/slide1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B6709826-2221-4CFB-94EE-80E5B1D31B1B}"/>
              </a:ext>
            </a:extLst>
          </p:cNvPr>
          <p:cNvSpPr>
            <a:spLocks noGrp="1"/>
          </p:cNvSpPr>
          <p:nvPr>
            <p:ph idx="1"/>
          </p:nvPr>
        </p:nvSpPr>
        <p:spPr>
          <a:xfrm>
            <a:off x="815051" y="1916292"/>
            <a:ext cx="7981508" cy="3124835"/>
          </a:xfrm>
        </p:spPr>
        <p:txBody>
          <a:bodyPr/>
          <a:lstStyle/>
          <a:p>
            <a:pPr>
              <a:spcAft>
                <a:spcPts val="0"/>
              </a:spcAft>
            </a:pPr>
            <a:r>
              <a:rPr lang="en-GB" sz="1400" b="1" dirty="0"/>
              <a:t>Special categories of personal data</a:t>
            </a:r>
            <a:r>
              <a:rPr lang="en-US" sz="1400" b="1" dirty="0"/>
              <a:t> </a:t>
            </a:r>
          </a:p>
          <a:p>
            <a:pPr lvl="1">
              <a:spcAft>
                <a:spcPts val="0"/>
              </a:spcAft>
            </a:pPr>
            <a:r>
              <a:rPr lang="en-GB" sz="1400" dirty="0"/>
              <a:t>Data revealing racial or ethnic origin, political opinions, religious or philosophical beliefs, or trade union membership, genetic data, biometric data for the purpose of uniquely identifying a natural person, </a:t>
            </a:r>
            <a:r>
              <a:rPr lang="en-GB" sz="1400" b="1" dirty="0"/>
              <a:t>data concerning health</a:t>
            </a:r>
            <a:r>
              <a:rPr lang="en-GB" sz="1400" dirty="0"/>
              <a:t>, sex life or sexual orientation</a:t>
            </a:r>
          </a:p>
          <a:p>
            <a:pPr>
              <a:spcAft>
                <a:spcPts val="0"/>
              </a:spcAft>
            </a:pPr>
            <a:r>
              <a:rPr lang="en-US" sz="1400" b="1" dirty="0"/>
              <a:t>Sharing or processing requires specific justification </a:t>
            </a:r>
          </a:p>
          <a:p>
            <a:pPr lvl="1">
              <a:spcAft>
                <a:spcPts val="0"/>
              </a:spcAft>
            </a:pPr>
            <a:r>
              <a:rPr lang="en-US" sz="1400" dirty="0"/>
              <a:t>Consent </a:t>
            </a:r>
          </a:p>
          <a:p>
            <a:pPr lvl="1">
              <a:spcAft>
                <a:spcPts val="0"/>
              </a:spcAft>
            </a:pPr>
            <a:r>
              <a:rPr lang="en-GB" sz="1400" dirty="0"/>
              <a:t>Processing necessary for the purposes of preventive or occupational medicine</a:t>
            </a:r>
          </a:p>
          <a:p>
            <a:pPr lvl="1">
              <a:spcAft>
                <a:spcPts val="0"/>
              </a:spcAft>
            </a:pPr>
            <a:r>
              <a:rPr lang="en-GB" sz="1400" dirty="0"/>
              <a:t>Processing necessary for reasons of public interest in the area of public health</a:t>
            </a:r>
            <a:endParaRPr lang="en-US" sz="1400" dirty="0"/>
          </a:p>
          <a:p>
            <a:pPr>
              <a:spcAft>
                <a:spcPts val="0"/>
              </a:spcAft>
            </a:pPr>
            <a:r>
              <a:rPr lang="en-US" sz="1400" b="1" dirty="0"/>
              <a:t>Data transfer to “non-adequate third countries”</a:t>
            </a:r>
          </a:p>
          <a:p>
            <a:pPr lvl="1">
              <a:spcAft>
                <a:spcPts val="0"/>
              </a:spcAft>
            </a:pPr>
            <a:r>
              <a:rPr lang="en-US" sz="1400" dirty="0"/>
              <a:t>Standard Contractual Clauses (SCC)</a:t>
            </a:r>
          </a:p>
          <a:p>
            <a:pPr lvl="1">
              <a:spcAft>
                <a:spcPts val="0"/>
              </a:spcAft>
            </a:pPr>
            <a:r>
              <a:rPr lang="en-US" sz="1400" dirty="0"/>
              <a:t>New set of SCC from 4 June 2021</a:t>
            </a:r>
          </a:p>
          <a:p>
            <a:pPr lvl="1">
              <a:spcAft>
                <a:spcPts val="0"/>
              </a:spcAft>
            </a:pPr>
            <a:r>
              <a:rPr lang="en-US" sz="1400" dirty="0"/>
              <a:t>Transfer impact assessment required </a:t>
            </a:r>
          </a:p>
          <a:p>
            <a:pPr marL="0" indent="0">
              <a:buNone/>
            </a:pPr>
            <a:endParaRPr lang="en-US" sz="1400" dirty="0"/>
          </a:p>
        </p:txBody>
      </p:sp>
      <p:sp>
        <p:nvSpPr>
          <p:cNvPr id="3" name="Title 2" descr="" title="">
            <a:extLst>
              <a:ext uri="{FF2B5EF4-FFF2-40B4-BE49-F238E27FC236}">
                <a16:creationId xmlns:a16="http://schemas.microsoft.com/office/drawing/2014/main" id="{891F4703-5885-42DA-A21D-06668AE69E91}"/>
              </a:ext>
            </a:extLst>
          </p:cNvPr>
          <p:cNvSpPr>
            <a:spLocks noGrp="1"/>
          </p:cNvSpPr>
          <p:nvPr>
            <p:ph type="ctrTitle"/>
          </p:nvPr>
        </p:nvSpPr>
        <p:spPr>
          <a:xfrm>
            <a:off x="815050" y="1141182"/>
            <a:ext cx="8328949" cy="709683"/>
          </a:xfrm>
        </p:spPr>
        <p:txBody>
          <a:bodyPr>
            <a:noAutofit/>
          </a:bodyPr>
          <a:lstStyle/>
          <a:p>
            <a:r>
              <a:rPr lang="en-US" sz="2400" dirty="0"/>
              <a:t>Overview of the GDPR – sharing health data</a:t>
            </a:r>
          </a:p>
        </p:txBody>
      </p:sp>
      <p:sp>
        <p:nvSpPr>
          <p:cNvPr id="4" name="Slide Number Placeholder 3" descr="" title="">
            <a:extLst>
              <a:ext uri="{FF2B5EF4-FFF2-40B4-BE49-F238E27FC236}">
                <a16:creationId xmlns:a16="http://schemas.microsoft.com/office/drawing/2014/main" id="{D9E84E1D-C790-45E2-B06E-CEA09388BF30}"/>
              </a:ext>
            </a:extLst>
          </p:cNvPr>
          <p:cNvSpPr>
            <a:spLocks noGrp="1"/>
          </p:cNvSpPr>
          <p:nvPr>
            <p:ph type="sldNum" sz="quarter" idx="31"/>
          </p:nvPr>
        </p:nvSpPr>
        <p:spPr/>
        <p:txBody>
          <a:bodyPr/>
          <a:lstStyle/>
          <a:p>
            <a:fld id="{4EEE6AFD-C632-9F49-B771-1F87972A33B3}" type="slidenum">
              <a:rPr lang="en-US" smtClean="0"/>
              <a:pPr/>
              <a:t>13</a:t>
            </a:fld>
            <a:endParaRPr lang="en-US" dirty="0"/>
          </a:p>
        </p:txBody>
      </p:sp>
    </p:spTree>
    <p:extLst>
      <p:ext uri="{BB962C8B-B14F-4D97-AF65-F5344CB8AC3E}">
        <p14:creationId xmlns:p14="http://schemas.microsoft.com/office/powerpoint/2010/main" val="4142850372"/>
      </p:ext>
    </p:extLst>
  </p:cSld>
  <p:clrMapOvr>
    <a:masterClrMapping/>
  </p:clrMapOvr>
</p:sld>
</file>

<file path=ppt/slides/slide1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4005DE1-A529-42BF-A4C9-962E1B6C5387}"/>
              </a:ext>
            </a:extLst>
          </p:cNvPr>
          <p:cNvSpPr>
            <a:spLocks noGrp="1"/>
          </p:cNvSpPr>
          <p:nvPr>
            <p:ph type="ctrTitle"/>
          </p:nvPr>
        </p:nvSpPr>
        <p:spPr/>
        <p:txBody>
          <a:bodyPr/>
          <a:lstStyle/>
          <a:p>
            <a:r>
              <a:rPr lang="en-US" dirty="0"/>
              <a:t>U.S. Federal Privacy Protection Laws</a:t>
            </a:r>
          </a:p>
        </p:txBody>
      </p:sp>
      <p:sp>
        <p:nvSpPr>
          <p:cNvPr id="3" name="Slide Number Placeholder 2" descr="" title="">
            <a:extLst>
              <a:ext uri="{FF2B5EF4-FFF2-40B4-BE49-F238E27FC236}">
                <a16:creationId xmlns:a16="http://schemas.microsoft.com/office/drawing/2014/main" id="{8C1A8717-ED20-4E44-BC02-26DA4B4EC79C}"/>
              </a:ext>
            </a:extLst>
          </p:cNvPr>
          <p:cNvSpPr>
            <a:spLocks noGrp="1"/>
          </p:cNvSpPr>
          <p:nvPr>
            <p:ph type="sldNum" sz="quarter" idx="31"/>
          </p:nvPr>
        </p:nvSpPr>
        <p:spPr/>
        <p:txBody>
          <a:bodyPr/>
          <a:lstStyle/>
          <a:p>
            <a:fld id="{4EEE6AFD-C632-9F49-B771-1F87972A33B3}" type="slidenum">
              <a:rPr lang="en-US" smtClean="0"/>
              <a:pPr/>
              <a:t>14</a:t>
            </a:fld>
            <a:endParaRPr lang="en-US" dirty="0"/>
          </a:p>
        </p:txBody>
      </p:sp>
    </p:spTree>
    <p:extLst>
      <p:ext uri="{BB962C8B-B14F-4D97-AF65-F5344CB8AC3E}">
        <p14:creationId xmlns:p14="http://schemas.microsoft.com/office/powerpoint/2010/main" val="489310217"/>
      </p:ext>
    </p:extLst>
  </p:cSld>
  <p:clrMapOvr>
    <a:masterClrMapping/>
  </p:clrMapOvr>
</p:sld>
</file>

<file path=ppt/slides/slide1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61D705D-ED52-4A24-9B98-28AF59ADF6B9}"/>
              </a:ext>
            </a:extLst>
          </p:cNvPr>
          <p:cNvSpPr>
            <a:spLocks noGrp="1"/>
          </p:cNvSpPr>
          <p:nvPr>
            <p:ph idx="1"/>
          </p:nvPr>
        </p:nvSpPr>
        <p:spPr/>
        <p:txBody>
          <a:bodyPr/>
          <a:lstStyle/>
          <a:p>
            <a:r>
              <a:rPr lang="en-US" altLang="en-US" sz="2400" dirty="0"/>
              <a:t>Individual Rights to </a:t>
            </a:r>
            <a:r>
              <a:rPr lang="en-US" altLang="en-US" dirty="0"/>
              <a:t>PHI </a:t>
            </a:r>
          </a:p>
          <a:p>
            <a:r>
              <a:rPr lang="en-US" altLang="en-US" sz="2400" dirty="0"/>
              <a:t>Administrative, Physical and Technical Safeguards</a:t>
            </a:r>
          </a:p>
          <a:p>
            <a:r>
              <a:rPr lang="en-US" altLang="en-US" sz="2400" dirty="0"/>
              <a:t>Electronic Protected Health Information (ePHI)</a:t>
            </a:r>
          </a:p>
          <a:p>
            <a:r>
              <a:rPr lang="en-US" altLang="en-US" sz="2400" dirty="0"/>
              <a:t>Security Management and Incident Process</a:t>
            </a:r>
          </a:p>
          <a:p>
            <a:r>
              <a:rPr lang="en-US" dirty="0"/>
              <a:t>Breach Mitigation and Notification </a:t>
            </a:r>
          </a:p>
        </p:txBody>
      </p:sp>
      <p:sp>
        <p:nvSpPr>
          <p:cNvPr id="3" name="Title 2" descr="" title="">
            <a:extLst>
              <a:ext uri="{FF2B5EF4-FFF2-40B4-BE49-F238E27FC236}">
                <a16:creationId xmlns:a16="http://schemas.microsoft.com/office/drawing/2014/main" id="{E973FB37-A563-44D0-9A83-B36062ECDB90}"/>
              </a:ext>
            </a:extLst>
          </p:cNvPr>
          <p:cNvSpPr>
            <a:spLocks noGrp="1"/>
          </p:cNvSpPr>
          <p:nvPr>
            <p:ph type="ctrTitle"/>
          </p:nvPr>
        </p:nvSpPr>
        <p:spPr/>
        <p:txBody>
          <a:bodyPr/>
          <a:lstStyle/>
          <a:p>
            <a:r>
              <a:rPr lang="en-US" dirty="0"/>
              <a:t>HIPAA and HITECH</a:t>
            </a:r>
          </a:p>
        </p:txBody>
      </p:sp>
      <p:sp>
        <p:nvSpPr>
          <p:cNvPr id="4" name="Slide Number Placeholder 3" descr="" title="">
            <a:extLst>
              <a:ext uri="{FF2B5EF4-FFF2-40B4-BE49-F238E27FC236}">
                <a16:creationId xmlns:a16="http://schemas.microsoft.com/office/drawing/2014/main" id="{44FC4640-3EA8-4BA7-8F31-4A88A6B133CB}"/>
              </a:ext>
            </a:extLst>
          </p:cNvPr>
          <p:cNvSpPr>
            <a:spLocks noGrp="1"/>
          </p:cNvSpPr>
          <p:nvPr>
            <p:ph type="sldNum" sz="quarter" idx="31"/>
          </p:nvPr>
        </p:nvSpPr>
        <p:spPr/>
        <p:txBody>
          <a:bodyPr/>
          <a:lstStyle/>
          <a:p>
            <a:fld id="{4EEE6AFD-C632-9F49-B771-1F87972A33B3}" type="slidenum">
              <a:rPr lang="en-US" smtClean="0"/>
              <a:pPr/>
              <a:t>15</a:t>
            </a:fld>
            <a:endParaRPr lang="en-US" dirty="0"/>
          </a:p>
        </p:txBody>
      </p:sp>
    </p:spTree>
    <p:extLst>
      <p:ext uri="{BB962C8B-B14F-4D97-AF65-F5344CB8AC3E}">
        <p14:creationId xmlns:p14="http://schemas.microsoft.com/office/powerpoint/2010/main" val="1967761517"/>
      </p:ext>
    </p:extLst>
  </p:cSld>
  <p:clrMapOvr>
    <a:masterClrMapping/>
  </p:clrMapOvr>
</p:sld>
</file>

<file path=ppt/slides/slide1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10063436-7094-4C3B-9102-084D167B3960}"/>
              </a:ext>
            </a:extLst>
          </p:cNvPr>
          <p:cNvSpPr>
            <a:spLocks noGrp="1"/>
          </p:cNvSpPr>
          <p:nvPr>
            <p:ph idx="1"/>
          </p:nvPr>
        </p:nvSpPr>
        <p:spPr/>
        <p:txBody>
          <a:bodyPr/>
          <a:lstStyle/>
          <a:p>
            <a:r>
              <a:rPr lang="en-US" sz="1200" b="1" u="sng" dirty="0">
                <a:latin typeface="Georgia" panose="02040502050405020303" pitchFamily="18" charset="0"/>
              </a:rPr>
              <a:t>April 5, 2021 </a:t>
            </a:r>
            <a:r>
              <a:rPr lang="en-US" sz="1200" dirty="0">
                <a:latin typeface="Georgia" panose="02040502050405020303" pitchFamily="18" charset="0"/>
              </a:rPr>
              <a:t>(effective date): Disclosure of privacy policies and compliance  </a:t>
            </a:r>
          </a:p>
          <a:p>
            <a:r>
              <a:rPr lang="en-US" sz="1200" b="1" u="sng" dirty="0">
                <a:latin typeface="Georgia" panose="02040502050405020303" pitchFamily="18" charset="0"/>
              </a:rPr>
              <a:t>October 6, 2022 </a:t>
            </a:r>
            <a:r>
              <a:rPr lang="en-US" sz="1200" dirty="0">
                <a:latin typeface="Georgia" panose="02040502050405020303" pitchFamily="18" charset="0"/>
              </a:rPr>
              <a:t>– Required to share full scope of </a:t>
            </a:r>
            <a:r>
              <a:rPr lang="en-US" sz="1200" dirty="0" err="1">
                <a:latin typeface="Georgia" panose="02040502050405020303" pitchFamily="18" charset="0"/>
              </a:rPr>
              <a:t>EHI</a:t>
            </a:r>
            <a:r>
              <a:rPr lang="en-US" sz="1200" dirty="0">
                <a:latin typeface="Georgia" panose="02040502050405020303" pitchFamily="18" charset="0"/>
              </a:rPr>
              <a:t> </a:t>
            </a:r>
          </a:p>
          <a:p>
            <a:r>
              <a:rPr lang="en-US" sz="1200" dirty="0">
                <a:latin typeface="Georgia" panose="02040502050405020303" pitchFamily="18" charset="0"/>
              </a:rPr>
              <a:t>“</a:t>
            </a:r>
            <a:r>
              <a:rPr lang="en-US" sz="1200" dirty="0" err="1">
                <a:latin typeface="Georgia" panose="02040502050405020303" pitchFamily="18" charset="0"/>
              </a:rPr>
              <a:t>EHI</a:t>
            </a:r>
            <a:r>
              <a:rPr lang="en-US" sz="1200" dirty="0">
                <a:latin typeface="Georgia" panose="02040502050405020303" pitchFamily="18" charset="0"/>
              </a:rPr>
              <a:t>” - C</a:t>
            </a:r>
            <a:r>
              <a:rPr lang="en-US" sz="1200" dirty="0">
                <a:effectLst/>
                <a:latin typeface="Georgia" panose="02040502050405020303" pitchFamily="18" charset="0"/>
                <a:ea typeface="Times New Roman" panose="02020603050405020304" pitchFamily="18" charset="0"/>
              </a:rPr>
              <a:t>ross-reference to ePHI under HIPAA (a “designated record set”)</a:t>
            </a:r>
          </a:p>
          <a:p>
            <a:r>
              <a:rPr lang="en-US" sz="1200" dirty="0">
                <a:latin typeface="Georgia" panose="02040502050405020303" pitchFamily="18" charset="0"/>
              </a:rPr>
              <a:t>“Actors” - H</a:t>
            </a:r>
            <a:r>
              <a:rPr lang="en-US" sz="1200" b="0" i="0" dirty="0">
                <a:effectLst/>
                <a:latin typeface="Georgia" panose="02040502050405020303" pitchFamily="18" charset="0"/>
              </a:rPr>
              <a:t>ealthcare providers(*), health IT developers of certified health IT, and </a:t>
            </a:r>
            <a:r>
              <a:rPr lang="en-US" sz="1200" b="0" i="0" dirty="0" err="1">
                <a:effectLst/>
                <a:latin typeface="Georgia" panose="02040502050405020303" pitchFamily="18" charset="0"/>
              </a:rPr>
              <a:t>HIEs</a:t>
            </a:r>
            <a:r>
              <a:rPr lang="en-US" sz="1200" b="0" i="0" dirty="0">
                <a:effectLst/>
                <a:latin typeface="Georgia" panose="02040502050405020303" pitchFamily="18" charset="0"/>
              </a:rPr>
              <a:t>/</a:t>
            </a:r>
            <a:r>
              <a:rPr lang="en-US" sz="1200" b="0" i="0" dirty="0" err="1">
                <a:effectLst/>
                <a:latin typeface="Georgia" panose="02040502050405020303" pitchFamily="18" charset="0"/>
              </a:rPr>
              <a:t>HINs</a:t>
            </a:r>
            <a:endParaRPr lang="en-US" sz="1200" dirty="0">
              <a:latin typeface="Georgia" panose="02040502050405020303" pitchFamily="18" charset="0"/>
            </a:endParaRPr>
          </a:p>
          <a:p>
            <a:r>
              <a:rPr lang="en-US" sz="1200" dirty="0">
                <a:latin typeface="Georgia" panose="02040502050405020303" pitchFamily="18" charset="0"/>
                <a:ea typeface="Times New Roman" panose="02020603050405020304" pitchFamily="18" charset="0"/>
              </a:rPr>
              <a:t>Any interference outside (8) exceptions will be “inherently suspect”</a:t>
            </a:r>
            <a:endParaRPr lang="en-US" sz="1200" dirty="0">
              <a:latin typeface="Georgia" panose="02040502050405020303" pitchFamily="18" charset="0"/>
            </a:endParaRPr>
          </a:p>
          <a:p>
            <a:pPr lvl="1"/>
            <a:r>
              <a:rPr lang="en-US" sz="1100" dirty="0">
                <a:effectLst/>
                <a:latin typeface="Georgia" panose="02040502050405020303" pitchFamily="18" charset="0"/>
                <a:ea typeface="Times New Roman" panose="02020603050405020304" pitchFamily="18" charset="0"/>
              </a:rPr>
              <a:t>The term exempts any practices “required by law” [45 CFR 171.103(a)(1)]</a:t>
            </a:r>
          </a:p>
          <a:p>
            <a:pPr lvl="1"/>
            <a:r>
              <a:rPr lang="en-US" sz="1100" dirty="0">
                <a:latin typeface="Georgia" panose="02040502050405020303" pitchFamily="18" charset="0"/>
                <a:ea typeface="Times New Roman" panose="02020603050405020304" pitchFamily="18" charset="0"/>
              </a:rPr>
              <a:t>The term exempts certain fees [45 CFR 171.302(a)(2)(vi)]</a:t>
            </a:r>
          </a:p>
          <a:p>
            <a:pPr lvl="1"/>
            <a:r>
              <a:rPr lang="en-US" sz="1100" dirty="0">
                <a:effectLst/>
                <a:latin typeface="Georgia" panose="02040502050405020303" pitchFamily="18" charset="0"/>
                <a:ea typeface="Times New Roman" panose="02020603050405020304" pitchFamily="18" charset="0"/>
              </a:rPr>
              <a:t>The term exempts prevention of harm [45 CFR 171.201]</a:t>
            </a:r>
            <a:endParaRPr lang="en-US" sz="1100" dirty="0">
              <a:latin typeface="Georgia" panose="02040502050405020303" pitchFamily="18" charset="0"/>
              <a:ea typeface="Times New Roman" panose="02020603050405020304" pitchFamily="18" charset="0"/>
            </a:endParaRPr>
          </a:p>
          <a:p>
            <a:pPr lvl="1"/>
            <a:r>
              <a:rPr lang="en-US" sz="1100" dirty="0">
                <a:effectLst/>
                <a:latin typeface="Georgia" panose="02040502050405020303" pitchFamily="18" charset="0"/>
                <a:ea typeface="Times New Roman" panose="02020603050405020304" pitchFamily="18" charset="0"/>
              </a:rPr>
              <a:t>The term exempts security measures [45 CFR 171.203]</a:t>
            </a:r>
          </a:p>
          <a:p>
            <a:pPr lvl="1"/>
            <a:r>
              <a:rPr lang="en-US" sz="1100" dirty="0">
                <a:effectLst/>
                <a:latin typeface="Georgia" panose="02040502050405020303" pitchFamily="18" charset="0"/>
                <a:ea typeface="Calibri" panose="020F0502020204030204" pitchFamily="34" charset="0"/>
              </a:rPr>
              <a:t>The term exempts </a:t>
            </a:r>
            <a:r>
              <a:rPr lang="en-US" sz="1100" dirty="0">
                <a:latin typeface="Georgia" panose="02040502050405020303" pitchFamily="18" charset="0"/>
                <a:ea typeface="Calibri" panose="020F0502020204030204" pitchFamily="34" charset="0"/>
              </a:rPr>
              <a:t>licensing protections </a:t>
            </a:r>
            <a:r>
              <a:rPr lang="en-US" sz="1100" dirty="0">
                <a:latin typeface="Georgia" panose="02040502050405020303" pitchFamily="18" charset="0"/>
                <a:ea typeface="Times New Roman" panose="02020603050405020304" pitchFamily="18" charset="0"/>
              </a:rPr>
              <a:t>[45 CFR 171.303(b)(2)(iv)]</a:t>
            </a:r>
            <a:endParaRPr lang="en-US" sz="1100" dirty="0">
              <a:effectLst/>
              <a:latin typeface="Georgia" panose="02040502050405020303" pitchFamily="18" charset="0"/>
              <a:ea typeface="Calibri" panose="020F0502020204030204" pitchFamily="34" charset="0"/>
            </a:endParaRPr>
          </a:p>
          <a:p>
            <a:endParaRPr lang="en-US" dirty="0"/>
          </a:p>
        </p:txBody>
      </p:sp>
      <p:sp>
        <p:nvSpPr>
          <p:cNvPr id="3" name="Title 2" descr="" title="">
            <a:extLst>
              <a:ext uri="{FF2B5EF4-FFF2-40B4-BE49-F238E27FC236}">
                <a16:creationId xmlns:a16="http://schemas.microsoft.com/office/drawing/2014/main" id="{88FA89AB-5725-4C47-AE86-6134B2AB4261}"/>
              </a:ext>
            </a:extLst>
          </p:cNvPr>
          <p:cNvSpPr>
            <a:spLocks noGrp="1"/>
          </p:cNvSpPr>
          <p:nvPr>
            <p:ph type="ctrTitle"/>
          </p:nvPr>
        </p:nvSpPr>
        <p:spPr/>
        <p:txBody>
          <a:bodyPr/>
          <a:lstStyle/>
          <a:p>
            <a:r>
              <a:rPr lang="en-US" dirty="0"/>
              <a:t>Information Blocking </a:t>
            </a:r>
          </a:p>
        </p:txBody>
      </p:sp>
      <p:sp>
        <p:nvSpPr>
          <p:cNvPr id="4" name="Slide Number Placeholder 3" descr="" title="">
            <a:extLst>
              <a:ext uri="{FF2B5EF4-FFF2-40B4-BE49-F238E27FC236}">
                <a16:creationId xmlns:a16="http://schemas.microsoft.com/office/drawing/2014/main" id="{F7C01815-E54B-4E78-ACC0-8652E9FC12FE}"/>
              </a:ext>
            </a:extLst>
          </p:cNvPr>
          <p:cNvSpPr>
            <a:spLocks noGrp="1"/>
          </p:cNvSpPr>
          <p:nvPr>
            <p:ph type="sldNum" sz="quarter" idx="31"/>
          </p:nvPr>
        </p:nvSpPr>
        <p:spPr/>
        <p:txBody>
          <a:bodyPr/>
          <a:lstStyle/>
          <a:p>
            <a:fld id="{4EEE6AFD-C632-9F49-B771-1F87972A33B3}" type="slidenum">
              <a:rPr lang="en-US" smtClean="0"/>
              <a:pPr/>
              <a:t>16</a:t>
            </a:fld>
            <a:endParaRPr lang="en-US" dirty="0"/>
          </a:p>
        </p:txBody>
      </p:sp>
    </p:spTree>
    <p:extLst>
      <p:ext uri="{BB962C8B-B14F-4D97-AF65-F5344CB8AC3E}">
        <p14:creationId xmlns:p14="http://schemas.microsoft.com/office/powerpoint/2010/main" val="3771570907"/>
      </p:ext>
    </p:extLst>
  </p:cSld>
  <p:clrMapOvr>
    <a:masterClrMapping/>
  </p:clrMapOvr>
</p:sld>
</file>

<file path=ppt/slides/slide1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1D3033F4-4C35-4144-9DF9-5684593E6E4C}"/>
              </a:ext>
            </a:extLst>
          </p:cNvPr>
          <p:cNvSpPr>
            <a:spLocks noGrp="1"/>
          </p:cNvSpPr>
          <p:nvPr>
            <p:ph idx="1"/>
          </p:nvPr>
        </p:nvSpPr>
        <p:spPr/>
        <p:txBody>
          <a:bodyPr/>
          <a:lstStyle/>
          <a:p>
            <a:r>
              <a:rPr lang="en-US" sz="1800" i="0" dirty="0">
                <a:solidFill>
                  <a:srgbClr val="000000"/>
                </a:solidFill>
                <a:effectLst/>
                <a:latin typeface="Georgia" panose="02040502050405020303" pitchFamily="18" charset="0"/>
              </a:rPr>
              <a:t>Introduced in House (06/21/2022)</a:t>
            </a:r>
            <a:r>
              <a:rPr lang="en-US" sz="1800" dirty="0">
                <a:effectLst/>
                <a:ea typeface="Calibri" panose="020F0502020204030204" pitchFamily="34" charset="0"/>
                <a:cs typeface="Times New Roman" panose="02020603050405020304" pitchFamily="18" charset="0"/>
              </a:rPr>
              <a:t> (</a:t>
            </a:r>
            <a:r>
              <a:rPr lang="en-US" sz="1800" u="sng" dirty="0">
                <a:solidFill>
                  <a:srgbClr val="0563C1"/>
                </a:solidFill>
                <a:effectLst/>
                <a:ea typeface="Calibri" panose="020F0502020204030204" pitchFamily="34" charset="0"/>
                <a:cs typeface="Times New Roman" panose="02020603050405020304" pitchFamily="18" charset="0"/>
              </a:rPr>
              <a:t>H.R. 8152</a:t>
            </a:r>
            <a:r>
              <a:rPr lang="en-US" sz="1800" dirty="0">
                <a:effectLst/>
                <a:ea typeface="Calibri" panose="020F0502020204030204" pitchFamily="34" charset="0"/>
                <a:cs typeface="Times New Roman" panose="02020603050405020304" pitchFamily="18" charset="0"/>
              </a:rPr>
              <a:t>)</a:t>
            </a:r>
            <a:endParaRPr lang="en-US" sz="1800" i="0" dirty="0">
              <a:solidFill>
                <a:srgbClr val="000000"/>
              </a:solidFill>
              <a:effectLst/>
              <a:latin typeface="Georgia" panose="02040502050405020303" pitchFamily="18" charset="0"/>
            </a:endParaRPr>
          </a:p>
          <a:p>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Limit the collection, processing, and transfer of personal data without affirmative express consent.</a:t>
            </a:r>
            <a:endParaRPr lang="en-US" sz="1800" dirty="0">
              <a:latin typeface="Georgia" panose="02040502050405020303" pitchFamily="18" charset="0"/>
              <a:ea typeface="Times New Roman" panose="02020603050405020304" pitchFamily="18" charset="0"/>
              <a:cs typeface="Times New Roman" panose="02020603050405020304" pitchFamily="18" charset="0"/>
            </a:endParaRPr>
          </a:p>
          <a:p>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Right to access, correct, and delete personal data; </a:t>
            </a:r>
            <a:r>
              <a:rPr lang="en-US" sz="180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O</a:t>
            </a:r>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pt</a:t>
            </a:r>
            <a:r>
              <a:rPr lang="en-US" sz="180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a:t>
            </a:r>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out advertising. </a:t>
            </a:r>
          </a:p>
          <a:p>
            <a:r>
              <a:rPr lang="en-US" sz="180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A</a:t>
            </a:r>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dditional protections to personal data of minors (under 17). </a:t>
            </a:r>
            <a:endParaRPr lang="en-US" sz="1800" dirty="0">
              <a:latin typeface="Georgia" panose="02040502050405020303" pitchFamily="18" charset="0"/>
              <a:ea typeface="Times New Roman" panose="02020603050405020304" pitchFamily="18" charset="0"/>
              <a:cs typeface="Times New Roman" panose="02020603050405020304" pitchFamily="18" charset="0"/>
            </a:endParaRPr>
          </a:p>
          <a:p>
            <a:r>
              <a:rPr lang="en-US" sz="180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rPr>
              <a:t>S</a:t>
            </a:r>
            <a:r>
              <a:rPr lang="en-US" sz="1800" dirty="0">
                <a:solidFill>
                  <a:srgbClr val="333333"/>
                </a:solidFill>
                <a:effectLst/>
                <a:latin typeface="Georgia" panose="02040502050405020303" pitchFamily="18" charset="0"/>
                <a:ea typeface="Times New Roman" panose="02020603050405020304" pitchFamily="18" charset="0"/>
                <a:cs typeface="Times New Roman" panose="02020603050405020304" pitchFamily="18" charset="0"/>
              </a:rPr>
              <a:t>ecurity practices to protect and secure personal data.</a:t>
            </a:r>
            <a:endParaRPr lang="en-US" sz="1800" dirty="0">
              <a:solidFill>
                <a:srgbClr val="333333"/>
              </a:solidFill>
              <a:latin typeface="Georgia" panose="02040502050405020303" pitchFamily="18" charset="0"/>
              <a:ea typeface="Times New Roman" panose="02020603050405020304" pitchFamily="18" charset="0"/>
              <a:cs typeface="Times New Roman" panose="02020603050405020304" pitchFamily="18" charset="0"/>
            </a:endParaRPr>
          </a:p>
          <a:p>
            <a:r>
              <a:rPr lang="en-US" sz="1800" dirty="0">
                <a:effectLst/>
                <a:latin typeface="Georgia" panose="02040502050405020303" pitchFamily="18" charset="0"/>
                <a:ea typeface="Calibri" panose="020F0502020204030204" pitchFamily="34" charset="0"/>
                <a:cs typeface="Times New Roman" panose="02020603050405020304" pitchFamily="18" charset="0"/>
              </a:rPr>
              <a:t>The bill preempts state laws except for certain categories of state laws.</a:t>
            </a:r>
            <a:endParaRPr lang="en-US" sz="1800" dirty="0">
              <a:latin typeface="Georgia" panose="02040502050405020303" pitchFamily="18" charset="0"/>
            </a:endParaRPr>
          </a:p>
        </p:txBody>
      </p:sp>
      <p:sp>
        <p:nvSpPr>
          <p:cNvPr id="3" name="Title 2" descr="" title="">
            <a:extLst>
              <a:ext uri="{FF2B5EF4-FFF2-40B4-BE49-F238E27FC236}">
                <a16:creationId xmlns:a16="http://schemas.microsoft.com/office/drawing/2014/main" id="{0E8AEEF9-25A8-4B3E-BE4D-498DA45E40EA}"/>
              </a:ext>
            </a:extLst>
          </p:cNvPr>
          <p:cNvSpPr>
            <a:spLocks noGrp="1"/>
          </p:cNvSpPr>
          <p:nvPr>
            <p:ph type="ctrTitle"/>
          </p:nvPr>
        </p:nvSpPr>
        <p:spPr/>
        <p:txBody>
          <a:bodyPr>
            <a:normAutofit/>
          </a:bodyPr>
          <a:lstStyle/>
          <a:p>
            <a:r>
              <a:rPr lang="en-US" sz="2800" dirty="0">
                <a:effectLst/>
                <a:ea typeface="Calibri" panose="020F0502020204030204" pitchFamily="34" charset="0"/>
                <a:cs typeface="Times New Roman" panose="02020603050405020304" pitchFamily="18" charset="0"/>
              </a:rPr>
              <a:t>American Data Privacy and Protection Act</a:t>
            </a:r>
            <a:endParaRPr lang="en-US" sz="4400" dirty="0"/>
          </a:p>
        </p:txBody>
      </p:sp>
      <p:sp>
        <p:nvSpPr>
          <p:cNvPr id="4" name="Slide Number Placeholder 3" descr="" title="">
            <a:extLst>
              <a:ext uri="{FF2B5EF4-FFF2-40B4-BE49-F238E27FC236}">
                <a16:creationId xmlns:a16="http://schemas.microsoft.com/office/drawing/2014/main" id="{101935E2-E50C-4156-9AD1-1491CF1602DD}"/>
              </a:ext>
            </a:extLst>
          </p:cNvPr>
          <p:cNvSpPr>
            <a:spLocks noGrp="1"/>
          </p:cNvSpPr>
          <p:nvPr>
            <p:ph type="sldNum" sz="quarter" idx="31"/>
          </p:nvPr>
        </p:nvSpPr>
        <p:spPr/>
        <p:txBody>
          <a:bodyPr/>
          <a:lstStyle/>
          <a:p>
            <a:fld id="{4EEE6AFD-C632-9F49-B771-1F87972A33B3}" type="slidenum">
              <a:rPr lang="en-US" smtClean="0"/>
              <a:pPr/>
              <a:t>17</a:t>
            </a:fld>
            <a:endParaRPr lang="en-US" dirty="0"/>
          </a:p>
        </p:txBody>
      </p:sp>
    </p:spTree>
    <p:extLst>
      <p:ext uri="{BB962C8B-B14F-4D97-AF65-F5344CB8AC3E}">
        <p14:creationId xmlns:p14="http://schemas.microsoft.com/office/powerpoint/2010/main" val="4033264811"/>
      </p:ext>
    </p:extLst>
  </p:cSld>
  <p:clrMapOvr>
    <a:masterClrMapping/>
  </p:clrMapOvr>
</p:sld>
</file>

<file path=ppt/slides/slide1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95B6F196-2AB9-410D-B3B4-5BAF5E1CF8D7}"/>
              </a:ext>
            </a:extLst>
          </p:cNvPr>
          <p:cNvSpPr>
            <a:spLocks noGrp="1"/>
          </p:cNvSpPr>
          <p:nvPr>
            <p:ph type="ctrTitle"/>
          </p:nvPr>
        </p:nvSpPr>
        <p:spPr/>
        <p:txBody>
          <a:bodyPr/>
          <a:lstStyle/>
          <a:p>
            <a:r>
              <a:rPr lang="en-US" dirty="0"/>
              <a:t>U.S. State Privacy     Protection Laws</a:t>
            </a:r>
          </a:p>
        </p:txBody>
      </p:sp>
      <p:sp>
        <p:nvSpPr>
          <p:cNvPr id="3" name="Slide Number Placeholder 2" descr="" title="">
            <a:extLst>
              <a:ext uri="{FF2B5EF4-FFF2-40B4-BE49-F238E27FC236}">
                <a16:creationId xmlns:a16="http://schemas.microsoft.com/office/drawing/2014/main" id="{4F3BB88B-6759-416B-ACB9-89A9008C0346}"/>
              </a:ext>
            </a:extLst>
          </p:cNvPr>
          <p:cNvSpPr>
            <a:spLocks noGrp="1"/>
          </p:cNvSpPr>
          <p:nvPr>
            <p:ph type="sldNum" sz="quarter" idx="31"/>
          </p:nvPr>
        </p:nvSpPr>
        <p:spPr/>
        <p:txBody>
          <a:bodyPr/>
          <a:lstStyle/>
          <a:p>
            <a:fld id="{4EEE6AFD-C632-9F49-B771-1F87972A33B3}" type="slidenum">
              <a:rPr lang="en-US" smtClean="0"/>
              <a:pPr/>
              <a:t>18</a:t>
            </a:fld>
            <a:endParaRPr lang="en-US" dirty="0"/>
          </a:p>
        </p:txBody>
      </p:sp>
    </p:spTree>
    <p:extLst>
      <p:ext uri="{BB962C8B-B14F-4D97-AF65-F5344CB8AC3E}">
        <p14:creationId xmlns:p14="http://schemas.microsoft.com/office/powerpoint/2010/main" val="418162037"/>
      </p:ext>
    </p:extLst>
  </p:cSld>
  <p:clrMapOvr>
    <a:masterClrMapping/>
  </p:clrMapOvr>
</p:sld>
</file>

<file path=ppt/slides/slide1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79E8BAB3-864F-46D1-B120-461A8B3A9397}"/>
              </a:ext>
            </a:extLst>
          </p:cNvPr>
          <p:cNvSpPr>
            <a:spLocks noGrp="1"/>
          </p:cNvSpPr>
          <p:nvPr>
            <p:ph idx="1"/>
          </p:nvPr>
        </p:nvSpPr>
        <p:spPr>
          <a:xfrm>
            <a:off x="815050" y="1916292"/>
            <a:ext cx="8328949" cy="2873867"/>
          </a:xfrm>
        </p:spPr>
        <p:txBody>
          <a:bodyPr/>
          <a:lstStyle/>
          <a:p>
            <a:pPr>
              <a:spcAft>
                <a:spcPts val="200"/>
              </a:spcAft>
            </a:pPr>
            <a:r>
              <a:rPr lang="en-US" sz="1200" b="1" dirty="0"/>
              <a:t>What is it?</a:t>
            </a:r>
          </a:p>
          <a:p>
            <a:pPr lvl="1">
              <a:spcAft>
                <a:spcPts val="200"/>
              </a:spcAft>
            </a:pPr>
            <a:r>
              <a:rPr lang="en-US" sz="1200" dirty="0"/>
              <a:t>The California Privacy Rights Act (</a:t>
            </a:r>
            <a:r>
              <a:rPr lang="en-US" sz="1200" dirty="0" err="1"/>
              <a:t>CPRA</a:t>
            </a:r>
            <a:r>
              <a:rPr lang="en-US" sz="1200" dirty="0"/>
              <a:t>) amends and expands the California Consumer Privacy Act (</a:t>
            </a:r>
            <a:r>
              <a:rPr lang="en-US" sz="1200" dirty="0" err="1"/>
              <a:t>CCPA</a:t>
            </a:r>
            <a:r>
              <a:rPr lang="en-US" sz="1200" dirty="0"/>
              <a:t>)</a:t>
            </a:r>
          </a:p>
          <a:p>
            <a:pPr>
              <a:spcAft>
                <a:spcPts val="200"/>
              </a:spcAft>
            </a:pPr>
            <a:r>
              <a:rPr lang="en-US" sz="1200" b="1" dirty="0"/>
              <a:t>When does it go into effect?</a:t>
            </a:r>
          </a:p>
          <a:p>
            <a:pPr lvl="1">
              <a:spcAft>
                <a:spcPts val="200"/>
              </a:spcAft>
            </a:pPr>
            <a:r>
              <a:rPr lang="en-US" sz="1200" dirty="0"/>
              <a:t>The </a:t>
            </a:r>
            <a:r>
              <a:rPr lang="en-US" sz="1200" dirty="0" err="1"/>
              <a:t>CPRA</a:t>
            </a:r>
            <a:r>
              <a:rPr lang="en-US" sz="1200" dirty="0"/>
              <a:t> will become </a:t>
            </a:r>
            <a:r>
              <a:rPr lang="en-US" sz="1200" b="1" u="sng" dirty="0"/>
              <a:t>effective January 1, 2023</a:t>
            </a:r>
          </a:p>
          <a:p>
            <a:pPr>
              <a:spcAft>
                <a:spcPts val="200"/>
              </a:spcAft>
            </a:pPr>
            <a:r>
              <a:rPr lang="en-US" sz="1200" b="1" dirty="0"/>
              <a:t>Why does it matter?</a:t>
            </a:r>
          </a:p>
          <a:p>
            <a:pPr lvl="1">
              <a:spcAft>
                <a:spcPts val="200"/>
              </a:spcAft>
            </a:pPr>
            <a:r>
              <a:rPr lang="en-US" sz="1200" dirty="0"/>
              <a:t>The </a:t>
            </a:r>
            <a:r>
              <a:rPr lang="en-US" sz="1200" dirty="0" err="1"/>
              <a:t>CPRA</a:t>
            </a:r>
            <a:r>
              <a:rPr lang="en-US" sz="1200" dirty="0"/>
              <a:t> creates new rights and imposes additional obligations on businesses:</a:t>
            </a:r>
          </a:p>
          <a:p>
            <a:pPr lvl="2">
              <a:spcAft>
                <a:spcPts val="200"/>
              </a:spcAft>
            </a:pPr>
            <a:r>
              <a:rPr lang="en-US" sz="1100" dirty="0"/>
              <a:t>Right to correction </a:t>
            </a:r>
          </a:p>
          <a:p>
            <a:pPr lvl="2">
              <a:spcAft>
                <a:spcPts val="200"/>
              </a:spcAft>
            </a:pPr>
            <a:r>
              <a:rPr lang="en-US" sz="1100" dirty="0"/>
              <a:t>Right to data portability</a:t>
            </a:r>
          </a:p>
          <a:p>
            <a:pPr lvl="2">
              <a:spcAft>
                <a:spcPts val="200"/>
              </a:spcAft>
            </a:pPr>
            <a:r>
              <a:rPr lang="en-US" sz="1100" dirty="0"/>
              <a:t>Right to opt-out of cross-context behavioral advertising</a:t>
            </a:r>
          </a:p>
          <a:p>
            <a:pPr lvl="2">
              <a:spcAft>
                <a:spcPts val="200"/>
              </a:spcAft>
            </a:pPr>
            <a:r>
              <a:rPr lang="en-US" sz="1100" dirty="0"/>
              <a:t>Right to access information about automated decision making</a:t>
            </a:r>
          </a:p>
          <a:p>
            <a:pPr lvl="2">
              <a:spcAft>
                <a:spcPts val="200"/>
              </a:spcAft>
            </a:pPr>
            <a:r>
              <a:rPr lang="en-US" sz="1100" dirty="0"/>
              <a:t>Right to limit the use of Sensitive Personal Information</a:t>
            </a:r>
          </a:p>
          <a:p>
            <a:pPr lvl="1">
              <a:spcAft>
                <a:spcPts val="200"/>
              </a:spcAft>
            </a:pPr>
            <a:r>
              <a:rPr lang="en-US" sz="1200" dirty="0"/>
              <a:t>It also borrows from the GDPR by introducing new principles:</a:t>
            </a:r>
          </a:p>
          <a:p>
            <a:pPr lvl="2">
              <a:spcAft>
                <a:spcPts val="200"/>
              </a:spcAft>
            </a:pPr>
            <a:r>
              <a:rPr lang="en-US" sz="1100" dirty="0"/>
              <a:t>Data Minimization</a:t>
            </a:r>
          </a:p>
          <a:p>
            <a:pPr lvl="2">
              <a:spcAft>
                <a:spcPts val="200"/>
              </a:spcAft>
            </a:pPr>
            <a:r>
              <a:rPr lang="en-US" sz="1100" dirty="0"/>
              <a:t>Purpose Limitation</a:t>
            </a:r>
          </a:p>
          <a:p>
            <a:pPr lvl="2">
              <a:spcAft>
                <a:spcPts val="200"/>
              </a:spcAft>
            </a:pPr>
            <a:r>
              <a:rPr lang="en-US" sz="1100" dirty="0"/>
              <a:t>Storage Limitation</a:t>
            </a:r>
          </a:p>
          <a:p>
            <a:pPr>
              <a:spcAft>
                <a:spcPts val="200"/>
              </a:spcAft>
            </a:pPr>
            <a:endParaRPr lang="en-US" dirty="0"/>
          </a:p>
        </p:txBody>
      </p:sp>
      <p:sp>
        <p:nvSpPr>
          <p:cNvPr id="3" name="Title 2" descr="" title="">
            <a:extLst>
              <a:ext uri="{FF2B5EF4-FFF2-40B4-BE49-F238E27FC236}">
                <a16:creationId xmlns:a16="http://schemas.microsoft.com/office/drawing/2014/main" id="{78C2D1C1-B4C4-44A7-8C09-09C82706FCEE}"/>
              </a:ext>
            </a:extLst>
          </p:cNvPr>
          <p:cNvSpPr>
            <a:spLocks noGrp="1"/>
          </p:cNvSpPr>
          <p:nvPr>
            <p:ph type="ctrTitle"/>
          </p:nvPr>
        </p:nvSpPr>
        <p:spPr>
          <a:xfrm>
            <a:off x="815050" y="1141182"/>
            <a:ext cx="8407327" cy="709683"/>
          </a:xfrm>
        </p:spPr>
        <p:txBody>
          <a:bodyPr>
            <a:noAutofit/>
          </a:bodyPr>
          <a:lstStyle/>
          <a:p>
            <a:r>
              <a:rPr lang="en-US" sz="2800" dirty="0"/>
              <a:t>Overview of the </a:t>
            </a:r>
            <a:r>
              <a:rPr lang="en-US" sz="2800" dirty="0" err="1"/>
              <a:t>CPRA</a:t>
            </a:r>
            <a:r>
              <a:rPr lang="en-US" sz="2800" dirty="0"/>
              <a:t> – Executive Summary</a:t>
            </a:r>
          </a:p>
        </p:txBody>
      </p:sp>
      <p:sp>
        <p:nvSpPr>
          <p:cNvPr id="4" name="Slide Number Placeholder 3" descr="" title="">
            <a:extLst>
              <a:ext uri="{FF2B5EF4-FFF2-40B4-BE49-F238E27FC236}">
                <a16:creationId xmlns:a16="http://schemas.microsoft.com/office/drawing/2014/main" id="{19751708-97C6-4E2A-90C6-102524864609}"/>
              </a:ext>
            </a:extLst>
          </p:cNvPr>
          <p:cNvSpPr>
            <a:spLocks noGrp="1"/>
          </p:cNvSpPr>
          <p:nvPr>
            <p:ph type="sldNum" sz="quarter" idx="31"/>
          </p:nvPr>
        </p:nvSpPr>
        <p:spPr/>
        <p:txBody>
          <a:bodyPr/>
          <a:lstStyle/>
          <a:p>
            <a:fld id="{4EEE6AFD-C632-9F49-B771-1F87972A33B3}" type="slidenum">
              <a:rPr lang="en-US" smtClean="0"/>
              <a:pPr/>
              <a:t>19</a:t>
            </a:fld>
            <a:endParaRPr lang="en-US" dirty="0"/>
          </a:p>
        </p:txBody>
      </p:sp>
    </p:spTree>
    <p:extLst>
      <p:ext uri="{BB962C8B-B14F-4D97-AF65-F5344CB8AC3E}">
        <p14:creationId xmlns:p14="http://schemas.microsoft.com/office/powerpoint/2010/main" val="3310366236"/>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45B3DAC0-7EE7-4A10-86FE-06415FB12B56}"/>
              </a:ext>
            </a:extLst>
          </p:cNvPr>
          <p:cNvSpPr>
            <a:spLocks noGrp="1"/>
          </p:cNvSpPr>
          <p:nvPr>
            <p:ph type="ctrTitle"/>
          </p:nvPr>
        </p:nvSpPr>
        <p:spPr>
          <a:xfrm>
            <a:off x="780475" y="954582"/>
            <a:ext cx="7981508" cy="709683"/>
          </a:xfrm>
        </p:spPr>
        <p:txBody>
          <a:bodyPr>
            <a:normAutofit/>
          </a:bodyPr>
          <a:lstStyle/>
          <a:p>
            <a:r>
              <a:rPr lang="en-US" sz="2400" dirty="0">
                <a:solidFill>
                  <a:schemeClr val="tx1"/>
                </a:solidFill>
                <a:latin typeface="Arial Nova" panose="020B0504020202020204" pitchFamily="34" charset="0"/>
              </a:rPr>
              <a:t>Your Speakers</a:t>
            </a:r>
          </a:p>
        </p:txBody>
      </p:sp>
      <p:sp>
        <p:nvSpPr>
          <p:cNvPr id="4" name="Slide Number Placeholder 3" descr="" title="">
            <a:extLst>
              <a:ext uri="{FF2B5EF4-FFF2-40B4-BE49-F238E27FC236}">
                <a16:creationId xmlns:a16="http://schemas.microsoft.com/office/drawing/2014/main" id="{43F2AE68-BBDB-4205-8502-FC42E383F0DC}"/>
              </a:ext>
            </a:extLst>
          </p:cNvPr>
          <p:cNvSpPr>
            <a:spLocks noGrp="1"/>
          </p:cNvSpPr>
          <p:nvPr>
            <p:ph type="sldNum" sz="quarter" idx="31"/>
          </p:nvPr>
        </p:nvSpPr>
        <p:spPr/>
        <p:txBody>
          <a:bodyPr/>
          <a:lstStyle/>
          <a:p>
            <a:fld id="{4EEE6AFD-C632-9F49-B771-1F87972A33B3}" type="slidenum">
              <a:rPr lang="en-US" smtClean="0"/>
              <a:pPr/>
              <a:t>2</a:t>
            </a:fld>
            <a:endParaRPr lang="en-US" dirty="0"/>
          </a:p>
        </p:txBody>
      </p:sp>
      <p:sp>
        <p:nvSpPr>
          <p:cNvPr id="8" name="TextBox 7" descr="" title="">
            <a:extLst>
              <a:ext uri="{FF2B5EF4-FFF2-40B4-BE49-F238E27FC236}">
                <a16:creationId xmlns:a16="http://schemas.microsoft.com/office/drawing/2014/main" id="{48FF79C9-86FF-4DBF-991A-07E2474F4BB1}"/>
              </a:ext>
            </a:extLst>
          </p:cNvPr>
          <p:cNvSpPr txBox="1"/>
          <p:nvPr/>
        </p:nvSpPr>
        <p:spPr>
          <a:xfrm>
            <a:off x="756582" y="3570122"/>
            <a:ext cx="4250690" cy="1446550"/>
          </a:xfrm>
          <a:prstGeom prst="rect">
            <a:avLst/>
          </a:prstGeom>
          <a:noFill/>
        </p:spPr>
        <p:txBody>
          <a:bodyPr wrap="square" rtlCol="0">
            <a:spAutoFit/>
          </a:bodyPr>
          <a:lstStyle/>
          <a:p>
            <a:pPr algn="ctr"/>
            <a:r>
              <a:rPr lang="en-GB" sz="1400" b="0" i="0" dirty="0">
                <a:solidFill>
                  <a:schemeClr val="accent4"/>
                </a:solidFill>
                <a:effectLst/>
                <a:latin typeface="Georgia" panose="02040502050405020303" pitchFamily="18" charset="0"/>
              </a:rPr>
              <a:t>Charles C. Dunham, IV</a:t>
            </a:r>
          </a:p>
          <a:p>
            <a:pPr algn="ctr"/>
            <a:r>
              <a:rPr lang="de-DE" sz="1200" dirty="0">
                <a:latin typeface="Georgia" panose="02040502050405020303" pitchFamily="18" charset="0"/>
              </a:rPr>
              <a:t>Shareholder</a:t>
            </a:r>
          </a:p>
          <a:p>
            <a:pPr algn="ctr"/>
            <a:r>
              <a:rPr lang="de-DE" sz="1200" dirty="0">
                <a:latin typeface="Georgia" panose="02040502050405020303" pitchFamily="18" charset="0"/>
              </a:rPr>
              <a:t>Data Privacy &amp; Cybersecurity Group </a:t>
            </a:r>
          </a:p>
          <a:p>
            <a:pPr algn="ctr"/>
            <a:r>
              <a:rPr lang="de-DE" sz="1200" dirty="0">
                <a:latin typeface="Georgia" panose="02040502050405020303" pitchFamily="18" charset="0"/>
              </a:rPr>
              <a:t>Greenberg Traurig, LLP</a:t>
            </a:r>
          </a:p>
          <a:p>
            <a:pPr algn="ctr"/>
            <a:r>
              <a:rPr lang="de-DE" sz="1200" dirty="0">
                <a:latin typeface="Georgia" panose="02040502050405020303" pitchFamily="18" charset="0"/>
              </a:rPr>
              <a:t>Houston, Texas </a:t>
            </a:r>
          </a:p>
          <a:p>
            <a:pPr algn="ctr"/>
            <a:r>
              <a:rPr lang="de-DE" sz="1200" dirty="0">
                <a:latin typeface="Georgia" panose="02040502050405020303" pitchFamily="18" charset="0"/>
              </a:rPr>
              <a:t>+1 713.374.3555 | dunhamc@gtlaw.com</a:t>
            </a:r>
          </a:p>
          <a:p>
            <a:endParaRPr lang="en-US" sz="1400" dirty="0">
              <a:latin typeface="+mj-lt"/>
            </a:endParaRPr>
          </a:p>
        </p:txBody>
      </p:sp>
      <p:sp>
        <p:nvSpPr>
          <p:cNvPr id="11" name="TextBox 10" descr="" title="">
            <a:extLst>
              <a:ext uri="{FF2B5EF4-FFF2-40B4-BE49-F238E27FC236}">
                <a16:creationId xmlns:a16="http://schemas.microsoft.com/office/drawing/2014/main" id="{7F915739-DBC9-4DDC-8475-DB9F68272B65}"/>
              </a:ext>
            </a:extLst>
          </p:cNvPr>
          <p:cNvSpPr txBox="1"/>
          <p:nvPr/>
        </p:nvSpPr>
        <p:spPr>
          <a:xfrm>
            <a:off x="4942035" y="3573365"/>
            <a:ext cx="3510619" cy="1231106"/>
          </a:xfrm>
          <a:prstGeom prst="rect">
            <a:avLst/>
          </a:prstGeom>
          <a:noFill/>
        </p:spPr>
        <p:txBody>
          <a:bodyPr wrap="square">
            <a:spAutoFit/>
          </a:bodyPr>
          <a:lstStyle/>
          <a:p>
            <a:pPr algn="ctr"/>
            <a:r>
              <a:rPr lang="de-DE" sz="1400" dirty="0">
                <a:solidFill>
                  <a:schemeClr val="accent4"/>
                </a:solidFill>
                <a:latin typeface="Georgia" panose="02040502050405020303" pitchFamily="18" charset="0"/>
              </a:rPr>
              <a:t>Carsten Kociok</a:t>
            </a:r>
          </a:p>
          <a:p>
            <a:pPr algn="ctr"/>
            <a:r>
              <a:rPr lang="en-GB" sz="1200" b="0" i="0" dirty="0">
                <a:effectLst/>
                <a:latin typeface="Georgia" panose="02040502050405020303" pitchFamily="18" charset="0"/>
              </a:rPr>
              <a:t>Local Partner</a:t>
            </a:r>
          </a:p>
          <a:p>
            <a:pPr algn="ctr"/>
            <a:r>
              <a:rPr lang="de-DE" sz="1200" dirty="0">
                <a:latin typeface="Georgia" panose="02040502050405020303" pitchFamily="18" charset="0"/>
              </a:rPr>
              <a:t>Data Privacy &amp; </a:t>
            </a:r>
            <a:r>
              <a:rPr lang="de-DE" sz="1200" dirty="0" err="1">
                <a:latin typeface="Georgia" panose="02040502050405020303" pitchFamily="18" charset="0"/>
              </a:rPr>
              <a:t>Cybersecurity</a:t>
            </a:r>
            <a:r>
              <a:rPr lang="de-DE" sz="1200" dirty="0">
                <a:latin typeface="Georgia" panose="02040502050405020303" pitchFamily="18" charset="0"/>
              </a:rPr>
              <a:t> Group </a:t>
            </a:r>
          </a:p>
          <a:p>
            <a:pPr algn="ctr"/>
            <a:r>
              <a:rPr lang="en-GB" sz="1200" b="0" i="0" dirty="0">
                <a:effectLst/>
                <a:latin typeface="Georgia" panose="02040502050405020303" pitchFamily="18" charset="0"/>
              </a:rPr>
              <a:t>Greenberg Traurig Germany, LLP </a:t>
            </a:r>
          </a:p>
          <a:p>
            <a:pPr algn="ctr"/>
            <a:r>
              <a:rPr lang="en-GB" sz="1200" b="0" i="0" dirty="0">
                <a:effectLst/>
                <a:latin typeface="Georgia" panose="02040502050405020303" pitchFamily="18" charset="0"/>
              </a:rPr>
              <a:t>Berlin, Germany </a:t>
            </a:r>
          </a:p>
          <a:p>
            <a:pPr algn="ctr"/>
            <a:r>
              <a:rPr lang="en-GB" sz="1200" dirty="0">
                <a:latin typeface="Georgia" panose="02040502050405020303" pitchFamily="18" charset="0"/>
              </a:rPr>
              <a:t>+49 30 700 171 119 | carsten.kociok@gtlaw.com</a:t>
            </a:r>
          </a:p>
        </p:txBody>
      </p:sp>
      <p:pic>
        <p:nvPicPr>
          <p:cNvPr id="1026" name="Picture 2" descr="" title="">
            <a:extLst>
              <a:ext uri="{FF2B5EF4-FFF2-40B4-BE49-F238E27FC236}">
                <a16:creationId xmlns:a16="http://schemas.microsoft.com/office/drawing/2014/main" id="{AC7B3102-87BA-434C-BDAB-86B1C4456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98" y="1746977"/>
            <a:ext cx="1563489" cy="1563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title="">
            <a:extLst>
              <a:ext uri="{FF2B5EF4-FFF2-40B4-BE49-F238E27FC236}">
                <a16:creationId xmlns:a16="http://schemas.microsoft.com/office/drawing/2014/main" id="{AA8AFAD1-7948-4BD1-9AB2-B53584EE4969}"/>
              </a:ext>
            </a:extLst>
          </p:cNvPr>
          <p:cNvPicPr>
            <a:picLocks noChangeAspect="1" noChangeArrowheads="1"/>
          </p:cNvPicPr>
          <p:nvPr/>
        </p:nvPicPr>
        <p:blipFill>
          <a:blip r:embed="rId4"/>
          <a:srcRect/>
          <a:stretch/>
        </p:blipFill>
        <p:spPr bwMode="auto">
          <a:xfrm>
            <a:off x="5848232" y="1746978"/>
            <a:ext cx="1563488" cy="156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754505"/>
      </p:ext>
    </p:extLst>
  </p:cSld>
  <p:clrMapOvr>
    <a:masterClrMapping/>
  </p:clrMapOvr>
</p:sld>
</file>

<file path=ppt/slides/slide2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3A02585F-0807-4AAE-95A3-28A38304CBA2}"/>
              </a:ext>
            </a:extLst>
          </p:cNvPr>
          <p:cNvSpPr>
            <a:spLocks noGrp="1"/>
          </p:cNvSpPr>
          <p:nvPr>
            <p:ph type="ctrTitle"/>
          </p:nvPr>
        </p:nvSpPr>
        <p:spPr/>
        <p:txBody>
          <a:bodyPr/>
          <a:lstStyle/>
          <a:p>
            <a:r>
              <a:rPr lang="en-US" dirty="0" err="1"/>
              <a:t>CPRA</a:t>
            </a:r>
            <a:r>
              <a:rPr lang="en-US" dirty="0"/>
              <a:t> at a Glance</a:t>
            </a:r>
          </a:p>
        </p:txBody>
      </p:sp>
      <p:sp>
        <p:nvSpPr>
          <p:cNvPr id="4" name="Slide Number Placeholder 3" descr="" title="">
            <a:extLst>
              <a:ext uri="{FF2B5EF4-FFF2-40B4-BE49-F238E27FC236}">
                <a16:creationId xmlns:a16="http://schemas.microsoft.com/office/drawing/2014/main" id="{026332DC-4BD7-4F58-825E-C1080B9B3F42}"/>
              </a:ext>
            </a:extLst>
          </p:cNvPr>
          <p:cNvSpPr>
            <a:spLocks noGrp="1"/>
          </p:cNvSpPr>
          <p:nvPr>
            <p:ph type="sldNum" sz="quarter" idx="31"/>
          </p:nvPr>
        </p:nvSpPr>
        <p:spPr/>
        <p:txBody>
          <a:bodyPr/>
          <a:lstStyle/>
          <a:p>
            <a:fld id="{4EEE6AFD-C632-9F49-B771-1F87972A33B3}" type="slidenum">
              <a:rPr lang="en-US" smtClean="0"/>
              <a:pPr/>
              <a:t>20</a:t>
            </a:fld>
            <a:endParaRPr lang="en-US" dirty="0"/>
          </a:p>
        </p:txBody>
      </p:sp>
      <p:graphicFrame>
        <p:nvGraphicFramePr>
          <p:cNvPr id="7" name="Table 6" descr="" title="">
            <a:extLst>
              <a:ext uri="{FF2B5EF4-FFF2-40B4-BE49-F238E27FC236}">
                <a16:creationId xmlns:a16="http://schemas.microsoft.com/office/drawing/2014/main" id="{3C2F2AF1-D8A1-4B79-A639-3CE35A649F74}"/>
              </a:ext>
            </a:extLst>
          </p:cNvPr>
          <p:cNvGraphicFramePr>
            <a:graphicFrameLocks noGrp="1"/>
          </p:cNvGraphicFramePr>
          <p:nvPr>
            <p:extLst>
              <p:ext uri="{D42A27DB-BD31-4B8C-83A1-F6EECF244321}">
                <p14:modId xmlns:p14="http://schemas.microsoft.com/office/powerpoint/2010/main" val="2727208006"/>
              </p:ext>
            </p:extLst>
          </p:nvPr>
        </p:nvGraphicFramePr>
        <p:xfrm>
          <a:off x="815051" y="1739999"/>
          <a:ext cx="4540719" cy="3409940"/>
        </p:xfrm>
        <a:graphic>
          <a:graphicData uri="http://schemas.openxmlformats.org/drawingml/2006/table">
            <a:tbl>
              <a:tblPr>
                <a:noFill/>
              </a:tblPr>
              <a:tblGrid>
                <a:gridCol w="2244831">
                  <a:extLst>
                    <a:ext uri="{9D8B030D-6E8A-4147-A177-3AD203B41FA5}">
                      <a16:colId xmlns:a16="http://schemas.microsoft.com/office/drawing/2014/main" val="296671325"/>
                    </a:ext>
                  </a:extLst>
                </a:gridCol>
                <a:gridCol w="2295888">
                  <a:extLst>
                    <a:ext uri="{9D8B030D-6E8A-4147-A177-3AD203B41FA5}">
                      <a16:colId xmlns:a16="http://schemas.microsoft.com/office/drawing/2014/main" val="1785983884"/>
                    </a:ext>
                  </a:extLst>
                </a:gridCol>
              </a:tblGrid>
              <a:tr h="832860">
                <a:tc gridSpan="2">
                  <a:txBody>
                    <a:bodyPr/>
                    <a:lstStyle/>
                    <a:p>
                      <a:pPr marL="91440" marR="113665" lvl="0" indent="0" algn="l" rtl="0">
                        <a:lnSpc>
                          <a:spcPct val="100000"/>
                        </a:lnSpc>
                        <a:spcBef>
                          <a:spcPts val="0"/>
                        </a:spcBef>
                        <a:spcAft>
                          <a:spcPts val="0"/>
                        </a:spcAft>
                        <a:buNone/>
                      </a:pPr>
                      <a:r>
                        <a:rPr lang="en-US" sz="800" b="1" dirty="0">
                          <a:solidFill>
                            <a:schemeClr val="dk1"/>
                          </a:solidFill>
                          <a:latin typeface="Georgia"/>
                          <a:ea typeface="Georgia"/>
                          <a:cs typeface="Georgia"/>
                          <a:sym typeface="Georgia"/>
                        </a:rPr>
                        <a:t>Effective Date:</a:t>
                      </a:r>
                      <a:r>
                        <a:rPr lang="en-US" sz="800" b="0" dirty="0">
                          <a:solidFill>
                            <a:schemeClr val="dk1"/>
                          </a:solidFill>
                          <a:latin typeface="Georgia"/>
                          <a:ea typeface="Georgia"/>
                          <a:cs typeface="Georgia"/>
                          <a:sym typeface="Georgia"/>
                        </a:rPr>
                        <a:t> January 1, 2023</a:t>
                      </a:r>
                      <a:endParaRPr sz="800" dirty="0"/>
                    </a:p>
                    <a:p>
                      <a:pPr marL="91440" marR="113665" lvl="0" indent="0" algn="l" rtl="0">
                        <a:lnSpc>
                          <a:spcPct val="100000"/>
                        </a:lnSpc>
                        <a:spcBef>
                          <a:spcPts val="400"/>
                        </a:spcBef>
                        <a:spcAft>
                          <a:spcPts val="0"/>
                        </a:spcAft>
                        <a:buNone/>
                      </a:pPr>
                      <a:r>
                        <a:rPr lang="en-US" sz="800" dirty="0">
                          <a:latin typeface="Arial"/>
                          <a:ea typeface="Arial"/>
                          <a:cs typeface="Arial"/>
                          <a:sym typeface="Arial"/>
                        </a:rPr>
                        <a:t>The CPRA amends and expands the California Consumer Privacy Act (“CCPA”) and creates new rights and imposes additional obligations on businesses.  </a:t>
                      </a:r>
                      <a:endParaRPr sz="800" b="1" dirty="0">
                        <a:solidFill>
                          <a:schemeClr val="dk1"/>
                        </a:solidFill>
                        <a:latin typeface="Arial"/>
                        <a:ea typeface="Arial"/>
                        <a:cs typeface="Arial"/>
                        <a:sym typeface="Arial"/>
                      </a:endParaRPr>
                    </a:p>
                    <a:p>
                      <a:pPr marL="91440" marR="113665" lvl="0" indent="0" algn="just" rtl="0">
                        <a:lnSpc>
                          <a:spcPct val="100000"/>
                        </a:lnSpc>
                        <a:spcBef>
                          <a:spcPts val="400"/>
                        </a:spcBef>
                        <a:spcAft>
                          <a:spcPts val="0"/>
                        </a:spcAft>
                        <a:buNone/>
                      </a:pPr>
                      <a:r>
                        <a:rPr lang="en-US" sz="800" b="1" dirty="0">
                          <a:solidFill>
                            <a:schemeClr val="dk1"/>
                          </a:solidFill>
                          <a:latin typeface="Georgia"/>
                          <a:ea typeface="Georgia"/>
                          <a:cs typeface="Georgia"/>
                          <a:sym typeface="Georgia"/>
                        </a:rPr>
                        <a:t>What information is covered?</a:t>
                      </a:r>
                      <a:endParaRPr sz="800" dirty="0"/>
                    </a:p>
                    <a:p>
                      <a:pPr marL="91440" marR="113665" lvl="0" indent="0" algn="just" rtl="0">
                        <a:lnSpc>
                          <a:spcPct val="100000"/>
                        </a:lnSpc>
                        <a:spcBef>
                          <a:spcPts val="400"/>
                        </a:spcBef>
                        <a:spcAft>
                          <a:spcPts val="0"/>
                        </a:spcAft>
                        <a:buNone/>
                      </a:pPr>
                      <a:r>
                        <a:rPr lang="en-US" sz="800" b="1" dirty="0">
                          <a:solidFill>
                            <a:srgbClr val="BF9000"/>
                          </a:solidFill>
                          <a:latin typeface="Arial"/>
                          <a:ea typeface="Arial"/>
                          <a:cs typeface="Arial"/>
                          <a:sym typeface="Arial"/>
                        </a:rPr>
                        <a:t>Sensitive Personal Information</a:t>
                      </a:r>
                      <a:r>
                        <a:rPr lang="en-US" sz="800" dirty="0">
                          <a:solidFill>
                            <a:srgbClr val="BF9000"/>
                          </a:solidFill>
                          <a:latin typeface="Arial"/>
                          <a:ea typeface="Arial"/>
                          <a:cs typeface="Arial"/>
                          <a:sym typeface="Arial"/>
                        </a:rPr>
                        <a:t> </a:t>
                      </a:r>
                      <a:r>
                        <a:rPr lang="en-US" sz="800" b="1" dirty="0">
                          <a:solidFill>
                            <a:srgbClr val="BF9000"/>
                          </a:solidFill>
                          <a:latin typeface="Arial"/>
                          <a:ea typeface="Arial"/>
                          <a:cs typeface="Arial"/>
                          <a:sym typeface="Arial"/>
                        </a:rPr>
                        <a:t>(Sensitive PI)</a:t>
                      </a:r>
                      <a:r>
                        <a:rPr lang="en-US" sz="800" dirty="0">
                          <a:solidFill>
                            <a:srgbClr val="BF9000"/>
                          </a:solidFill>
                          <a:latin typeface="Arial"/>
                          <a:ea typeface="Arial"/>
                          <a:cs typeface="Arial"/>
                          <a:sym typeface="Arial"/>
                        </a:rPr>
                        <a:t> </a:t>
                      </a:r>
                      <a:r>
                        <a:rPr lang="en-US" sz="800" dirty="0">
                          <a:solidFill>
                            <a:schemeClr val="dk1"/>
                          </a:solidFill>
                          <a:latin typeface="Arial"/>
                          <a:ea typeface="Arial"/>
                          <a:cs typeface="Arial"/>
                          <a:sym typeface="Arial"/>
                        </a:rPr>
                        <a:t>– the CPRA includes a new category of “sensitive </a:t>
                      </a:r>
                      <a:r>
                        <a:rPr lang="en-US" sz="800" dirty="0">
                          <a:solidFill>
                            <a:srgbClr val="323A3E"/>
                          </a:solidFill>
                          <a:latin typeface="Arial"/>
                          <a:ea typeface="Arial"/>
                          <a:cs typeface="Arial"/>
                          <a:sym typeface="Arial"/>
                        </a:rPr>
                        <a:t>personal information.”</a:t>
                      </a:r>
                      <a:endParaRPr sz="800" dirty="0">
                        <a:solidFill>
                          <a:schemeClr val="dk1"/>
                        </a:solidFill>
                        <a:latin typeface="Arial"/>
                        <a:ea typeface="Arial"/>
                        <a:cs typeface="Arial"/>
                        <a:sym typeface="Arial"/>
                      </a:endParaRPr>
                    </a:p>
                  </a:txBody>
                  <a:tcPr marL="45725" marR="4572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585328715"/>
                  </a:ext>
                </a:extLst>
              </a:tr>
              <a:tr h="2434570">
                <a:tc>
                  <a:txBody>
                    <a:bodyPr/>
                    <a:lstStyle/>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Account log-in with password*</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Audio, electronic, visual, thermal, olfactory, or similar information</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Bank account number*</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Biometric information – fingerprint, face/iris/voice recognition, DNA*</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Commercial information (e.g., products or services purchased, or other purchasing or consuming histories or tendencies</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Contents of mail / email / texts*</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Credit or debit card information*</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Driver’s license number / State ID*</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Education, employment &amp; employment history</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Email address</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Health insurance information*</a:t>
                      </a:r>
                      <a:endParaRPr sz="700" dirty="0">
                        <a:solidFill>
                          <a:srgbClr val="323A3E"/>
                        </a:solidFill>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Identifiers (e.g., name or alias)</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23A3E"/>
                          </a:solidFill>
                          <a:latin typeface="Arial"/>
                          <a:ea typeface="Arial"/>
                          <a:cs typeface="Arial"/>
                          <a:sym typeface="Arial"/>
                        </a:rPr>
                        <a:t>Insurance policy number</a:t>
                      </a:r>
                      <a:endParaRPr sz="700" dirty="0"/>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23A3E"/>
                          </a:solidFill>
                          <a:latin typeface="Arial"/>
                          <a:ea typeface="Arial"/>
                          <a:cs typeface="Arial"/>
                          <a:sym typeface="Arial"/>
                        </a:rPr>
                        <a:t>Medical or health information (e.g., genetic data, etc.)*</a:t>
                      </a:r>
                      <a:endParaRPr sz="700" dirty="0">
                        <a:solidFill>
                          <a:srgbClr val="323A3E"/>
                        </a:solidFill>
                        <a:latin typeface="Arial"/>
                        <a:ea typeface="Arial"/>
                        <a:cs typeface="Arial"/>
                        <a:sym typeface="Arial"/>
                      </a:endParaRPr>
                    </a:p>
                  </a:txBody>
                  <a:tcPr marL="45725" marR="4572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Network activity (e.g., browsing and interaction history)</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Other financial information*</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Passport number*</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Physical characteristics</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Postal address </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Precise geolocation data*</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Protected classifications (e.g., age, gender, racial or ethnic origin, religious or philosophical beliefs, union membership, physical or mental handicap, etc.)*</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Sex life or sexual orientation*</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Signature</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b="1" dirty="0">
                          <a:solidFill>
                            <a:srgbClr val="3B3838"/>
                          </a:solidFill>
                          <a:latin typeface="Arial"/>
                          <a:ea typeface="Arial"/>
                          <a:cs typeface="Arial"/>
                          <a:sym typeface="Arial"/>
                        </a:rPr>
                        <a:t>Social Security Number*</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Telephone Number</a:t>
                      </a:r>
                      <a:endParaRPr sz="700" dirty="0">
                        <a:latin typeface="Arial"/>
                        <a:ea typeface="Arial"/>
                        <a:cs typeface="Arial"/>
                        <a:sym typeface="Arial"/>
                      </a:endParaRPr>
                    </a:p>
                    <a:p>
                      <a:pPr marL="365760" marR="109854" lvl="0" indent="-182880" algn="l" rtl="0">
                        <a:lnSpc>
                          <a:spcPct val="107000"/>
                        </a:lnSpc>
                        <a:spcBef>
                          <a:spcPts val="0"/>
                        </a:spcBef>
                        <a:spcAft>
                          <a:spcPts val="0"/>
                        </a:spcAft>
                        <a:buClr>
                          <a:schemeClr val="accent1"/>
                        </a:buClr>
                        <a:buSzPts val="700"/>
                        <a:buFont typeface="Noto Sans Symbols"/>
                        <a:buChar char="▪"/>
                      </a:pPr>
                      <a:r>
                        <a:rPr lang="en-US" sz="700" dirty="0">
                          <a:solidFill>
                            <a:srgbClr val="3B3838"/>
                          </a:solidFill>
                          <a:latin typeface="Arial"/>
                          <a:ea typeface="Arial"/>
                          <a:cs typeface="Arial"/>
                          <a:sym typeface="Arial"/>
                        </a:rPr>
                        <a:t>Inferences drawn to create a profile (e.g., preferences; characteristics; psychological trends; predispositions; behavior; attitudes; intelligence; abilities; or aptitudes.</a:t>
                      </a:r>
                      <a:endParaRPr sz="700" dirty="0">
                        <a:latin typeface="Arial"/>
                        <a:ea typeface="Arial"/>
                        <a:cs typeface="Arial"/>
                        <a:sym typeface="Arial"/>
                      </a:endParaRPr>
                    </a:p>
                  </a:txBody>
                  <a:tcPr marL="45725" marR="45725"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101153190"/>
                  </a:ext>
                </a:extLst>
              </a:tr>
            </a:tbl>
          </a:graphicData>
        </a:graphic>
      </p:graphicFrame>
      <p:sp>
        <p:nvSpPr>
          <p:cNvPr id="9" name="TextBox 8" descr="" title="">
            <a:extLst>
              <a:ext uri="{FF2B5EF4-FFF2-40B4-BE49-F238E27FC236}">
                <a16:creationId xmlns:a16="http://schemas.microsoft.com/office/drawing/2014/main" id="{2B63081B-47C9-4D77-A5F0-944C6FE69291}"/>
              </a:ext>
            </a:extLst>
          </p:cNvPr>
          <p:cNvSpPr txBox="1"/>
          <p:nvPr/>
        </p:nvSpPr>
        <p:spPr>
          <a:xfrm>
            <a:off x="5426730" y="1739999"/>
            <a:ext cx="3717270" cy="2585323"/>
          </a:xfrm>
          <a:prstGeom prst="rect">
            <a:avLst/>
          </a:prstGeom>
          <a:noFill/>
        </p:spPr>
        <p:txBody>
          <a:bodyPr wrap="square">
            <a:spAutoFit/>
          </a:bodyPr>
          <a:lstStyle/>
          <a:p>
            <a:pPr marL="91440" marR="109854" lvl="0" indent="0" algn="just" rtl="0">
              <a:lnSpc>
                <a:spcPct val="100000"/>
              </a:lnSpc>
              <a:spcBef>
                <a:spcPts val="0"/>
              </a:spcBef>
              <a:spcAft>
                <a:spcPts val="0"/>
              </a:spcAft>
              <a:buClr>
                <a:schemeClr val="accent1"/>
              </a:buClr>
              <a:buSzPts val="700"/>
              <a:buFont typeface="Noto Sans Symbols"/>
              <a:buNone/>
            </a:pPr>
            <a:r>
              <a:rPr lang="en-US" sz="800" b="1" dirty="0">
                <a:solidFill>
                  <a:srgbClr val="323A3E"/>
                </a:solidFill>
                <a:latin typeface="Arial" panose="020B0604020202020204" pitchFamily="34" charset="0"/>
                <a:ea typeface="Georgia"/>
                <a:cs typeface="Arial" panose="020B0604020202020204" pitchFamily="34" charset="0"/>
                <a:sym typeface="Georgia"/>
              </a:rPr>
              <a:t>What are business’ main obligations </a:t>
            </a:r>
            <a:r>
              <a:rPr lang="en-US" sz="800" b="1" dirty="0">
                <a:solidFill>
                  <a:schemeClr val="dk1"/>
                </a:solidFill>
                <a:latin typeface="Arial" panose="020B0604020202020204" pitchFamily="34" charset="0"/>
                <a:ea typeface="Georgia"/>
                <a:cs typeface="Arial" panose="020B0604020202020204" pitchFamily="34" charset="0"/>
                <a:sym typeface="Georgia"/>
              </a:rPr>
              <a:t>?</a:t>
            </a:r>
            <a:endParaRPr lang="en-US" sz="800" dirty="0">
              <a:latin typeface="Arial" panose="020B0604020202020204" pitchFamily="34" charset="0"/>
              <a:cs typeface="Arial" panose="020B0604020202020204" pitchFamily="34" charset="0"/>
            </a:endParaRPr>
          </a:p>
          <a:p>
            <a:pPr marL="262890" marR="109854" lvl="0" indent="-171450" algn="just" rtl="0">
              <a:lnSpc>
                <a:spcPct val="100000"/>
              </a:lnSpc>
              <a:spcBef>
                <a:spcPts val="400"/>
              </a:spcBef>
              <a:spcAft>
                <a:spcPts val="0"/>
              </a:spcAft>
              <a:buClr>
                <a:schemeClr val="accent1"/>
              </a:buClr>
              <a:buSzPts val="720"/>
              <a:buFont typeface="Arial"/>
              <a:buChar char="•"/>
            </a:pPr>
            <a:r>
              <a:rPr lang="en-US" sz="800" b="1" dirty="0">
                <a:solidFill>
                  <a:srgbClr val="BF9000"/>
                </a:solidFill>
                <a:latin typeface="Arial" panose="020B0604020202020204" pitchFamily="34" charset="0"/>
                <a:ea typeface="Arial"/>
                <a:cs typeface="Arial" panose="020B0604020202020204" pitchFamily="34" charset="0"/>
                <a:sym typeface="Arial"/>
              </a:rPr>
              <a:t>Purpose limitation. </a:t>
            </a:r>
            <a:r>
              <a:rPr lang="en-US" sz="800" b="0" dirty="0">
                <a:solidFill>
                  <a:srgbClr val="323A3E"/>
                </a:solidFill>
                <a:latin typeface="Arial" panose="020B0604020202020204" pitchFamily="34" charset="0"/>
                <a:ea typeface="Arial"/>
                <a:cs typeface="Arial" panose="020B0604020202020204" pitchFamily="34" charset="0"/>
                <a:sym typeface="Arial"/>
              </a:rPr>
              <a:t>Businesses must not collect or use PI for a new purpose that is incompatible with previously disclosed purposes without first providing consumer notice.</a:t>
            </a:r>
            <a:endParaRPr lang="en-US" sz="800" dirty="0">
              <a:latin typeface="Arial" panose="020B0604020202020204" pitchFamily="34" charset="0"/>
              <a:cs typeface="Arial" panose="020B0604020202020204" pitchFamily="34" charset="0"/>
            </a:endParaRPr>
          </a:p>
          <a:p>
            <a:pPr marL="262890" marR="109854" lvl="0" indent="-171450" algn="just" rtl="0">
              <a:lnSpc>
                <a:spcPct val="100000"/>
              </a:lnSpc>
              <a:spcBef>
                <a:spcPts val="200"/>
              </a:spcBef>
              <a:spcAft>
                <a:spcPts val="0"/>
              </a:spcAft>
              <a:buClr>
                <a:schemeClr val="accent1"/>
              </a:buClr>
              <a:buSzPts val="720"/>
              <a:buFont typeface="Arial"/>
              <a:buChar char="•"/>
            </a:pPr>
            <a:r>
              <a:rPr lang="en-US" sz="800" b="1" dirty="0">
                <a:solidFill>
                  <a:srgbClr val="BF9000"/>
                </a:solidFill>
                <a:latin typeface="Arial" panose="020B0604020202020204" pitchFamily="34" charset="0"/>
                <a:ea typeface="Arial"/>
                <a:cs typeface="Arial" panose="020B0604020202020204" pitchFamily="34" charset="0"/>
                <a:sym typeface="Arial"/>
              </a:rPr>
              <a:t>Retention Periods. </a:t>
            </a:r>
            <a:r>
              <a:rPr lang="en-US" sz="800" b="0" dirty="0">
                <a:solidFill>
                  <a:srgbClr val="323A3E"/>
                </a:solidFill>
                <a:latin typeface="Arial" panose="020B0604020202020204" pitchFamily="34" charset="0"/>
                <a:ea typeface="Arial"/>
                <a:cs typeface="Arial" panose="020B0604020202020204" pitchFamily="34" charset="0"/>
                <a:sym typeface="Arial"/>
              </a:rPr>
              <a:t>A business can only retain PI for as long as is “reasonably necessary and proportionate” to achieve the purpose disclosed to consumers. A business is required to disclose the length of time that it intends to retain each category of PI or explain the criteria that is uses to set its retention periods.</a:t>
            </a:r>
            <a:endParaRPr lang="en-US" sz="800" dirty="0">
              <a:latin typeface="Arial" panose="020B0604020202020204" pitchFamily="34" charset="0"/>
              <a:cs typeface="Arial" panose="020B0604020202020204" pitchFamily="34" charset="0"/>
            </a:endParaRPr>
          </a:p>
          <a:p>
            <a:pPr marL="262890" marR="109854" lvl="0" indent="-171450" algn="just" rtl="0">
              <a:lnSpc>
                <a:spcPct val="100000"/>
              </a:lnSpc>
              <a:spcBef>
                <a:spcPts val="200"/>
              </a:spcBef>
              <a:spcAft>
                <a:spcPts val="0"/>
              </a:spcAft>
              <a:buClr>
                <a:schemeClr val="accent1"/>
              </a:buClr>
              <a:buSzPts val="720"/>
              <a:buFont typeface="Arial"/>
              <a:buChar char="•"/>
            </a:pPr>
            <a:r>
              <a:rPr lang="en-US" sz="800" b="1" dirty="0">
                <a:solidFill>
                  <a:srgbClr val="BF9000"/>
                </a:solidFill>
                <a:latin typeface="Arial" panose="020B0604020202020204" pitchFamily="34" charset="0"/>
                <a:ea typeface="Arial"/>
                <a:cs typeface="Arial" panose="020B0604020202020204" pitchFamily="34" charset="0"/>
                <a:sym typeface="Arial"/>
              </a:rPr>
              <a:t>New Contracting Requirements. </a:t>
            </a:r>
            <a:r>
              <a:rPr lang="en-US" sz="800" b="0" dirty="0">
                <a:solidFill>
                  <a:srgbClr val="323A3E"/>
                </a:solidFill>
                <a:latin typeface="Arial" panose="020B0604020202020204" pitchFamily="34" charset="0"/>
                <a:ea typeface="Arial"/>
                <a:cs typeface="Arial" panose="020B0604020202020204" pitchFamily="34" charset="0"/>
                <a:sym typeface="Arial"/>
              </a:rPr>
              <a:t>Requires businesses to enter into contracts extending the </a:t>
            </a:r>
            <a:r>
              <a:rPr lang="en-US" sz="800" b="0" dirty="0" err="1">
                <a:solidFill>
                  <a:srgbClr val="323A3E"/>
                </a:solidFill>
                <a:latin typeface="Arial" panose="020B0604020202020204" pitchFamily="34" charset="0"/>
                <a:ea typeface="Arial"/>
                <a:cs typeface="Arial" panose="020B0604020202020204" pitchFamily="34" charset="0"/>
                <a:sym typeface="Arial"/>
              </a:rPr>
              <a:t>CPRA</a:t>
            </a:r>
            <a:r>
              <a:rPr lang="en-US" sz="800" b="0" dirty="0">
                <a:solidFill>
                  <a:srgbClr val="323A3E"/>
                </a:solidFill>
                <a:latin typeface="Arial" panose="020B0604020202020204" pitchFamily="34" charset="0"/>
                <a:ea typeface="Arial"/>
                <a:cs typeface="Arial" panose="020B0604020202020204" pitchFamily="34" charset="0"/>
                <a:sym typeface="Arial"/>
              </a:rPr>
              <a:t> requirements to these entities’ handling of such PI and requires service providers to have similar contracts in place with any sub-service providers.</a:t>
            </a:r>
            <a:endParaRPr lang="en-US" sz="800" dirty="0">
              <a:latin typeface="Arial" panose="020B0604020202020204" pitchFamily="34" charset="0"/>
              <a:cs typeface="Arial" panose="020B0604020202020204" pitchFamily="34" charset="0"/>
            </a:endParaRPr>
          </a:p>
          <a:p>
            <a:pPr marL="262890" marR="109854" lvl="0" indent="-171450" algn="just" rtl="0">
              <a:lnSpc>
                <a:spcPct val="100000"/>
              </a:lnSpc>
              <a:spcBef>
                <a:spcPts val="200"/>
              </a:spcBef>
              <a:spcAft>
                <a:spcPts val="0"/>
              </a:spcAft>
              <a:buClr>
                <a:schemeClr val="accent1"/>
              </a:buClr>
              <a:buSzPts val="720"/>
              <a:buFont typeface="Arial"/>
              <a:buChar char="•"/>
            </a:pPr>
            <a:r>
              <a:rPr lang="en-US" sz="800" b="1" dirty="0">
                <a:solidFill>
                  <a:srgbClr val="BF9000"/>
                </a:solidFill>
                <a:latin typeface="Arial" panose="020B0604020202020204" pitchFamily="34" charset="0"/>
                <a:ea typeface="Arial"/>
                <a:cs typeface="Arial" panose="020B0604020202020204" pitchFamily="34" charset="0"/>
                <a:sym typeface="Arial"/>
              </a:rPr>
              <a:t>Security Audits.  </a:t>
            </a:r>
            <a:r>
              <a:rPr lang="en-US" sz="800" b="0" dirty="0">
                <a:solidFill>
                  <a:srgbClr val="323A3E"/>
                </a:solidFill>
                <a:latin typeface="Arial" panose="020B0604020202020204" pitchFamily="34" charset="0"/>
                <a:ea typeface="Arial"/>
                <a:cs typeface="Arial" panose="020B0604020202020204" pitchFamily="34" charset="0"/>
                <a:sym typeface="Arial"/>
              </a:rPr>
              <a:t>Businesses are required to perform a “cybersecurity audit” annually if the use of PI presents a “significant risk to consumers’ privacy or security.” </a:t>
            </a:r>
            <a:endParaRPr lang="en-US" sz="800" dirty="0">
              <a:latin typeface="Arial" panose="020B0604020202020204" pitchFamily="34" charset="0"/>
              <a:cs typeface="Arial" panose="020B0604020202020204" pitchFamily="34" charset="0"/>
            </a:endParaRPr>
          </a:p>
          <a:p>
            <a:pPr marL="262890" marR="109854" lvl="0" indent="-171450" algn="just" rtl="0">
              <a:lnSpc>
                <a:spcPct val="100000"/>
              </a:lnSpc>
              <a:spcBef>
                <a:spcPts val="200"/>
              </a:spcBef>
              <a:spcAft>
                <a:spcPts val="0"/>
              </a:spcAft>
              <a:buClr>
                <a:schemeClr val="accent1"/>
              </a:buClr>
              <a:buSzPts val="720"/>
              <a:buFont typeface="Arial"/>
              <a:buChar char="•"/>
            </a:pPr>
            <a:r>
              <a:rPr lang="en-US" sz="800" b="1" dirty="0">
                <a:solidFill>
                  <a:srgbClr val="BF9000"/>
                </a:solidFill>
                <a:latin typeface="Arial" panose="020B0604020202020204" pitchFamily="34" charset="0"/>
                <a:ea typeface="Arial"/>
                <a:cs typeface="Arial" panose="020B0604020202020204" pitchFamily="34" charset="0"/>
                <a:sym typeface="Arial"/>
              </a:rPr>
              <a:t>Privacy Risk Assessments. </a:t>
            </a:r>
            <a:r>
              <a:rPr lang="en-US" sz="800" b="0" dirty="0">
                <a:solidFill>
                  <a:srgbClr val="323A3E"/>
                </a:solidFill>
                <a:latin typeface="Arial" panose="020B0604020202020204" pitchFamily="34" charset="0"/>
                <a:ea typeface="Arial"/>
                <a:cs typeface="Arial" panose="020B0604020202020204" pitchFamily="34" charset="0"/>
                <a:sym typeface="Arial"/>
              </a:rPr>
              <a:t>Requires businesses to submit a risk assessment “on a regular basis” to the California Privacy Protection Agency.</a:t>
            </a:r>
            <a:endParaRPr lang="en-US" sz="800" b="1" dirty="0">
              <a:solidFill>
                <a:srgbClr val="323A3E"/>
              </a:solidFill>
              <a:latin typeface="Arial" panose="020B0604020202020204" pitchFamily="34" charset="0"/>
              <a:ea typeface="Georgia"/>
              <a:cs typeface="Arial" panose="020B0604020202020204" pitchFamily="34" charset="0"/>
              <a:sym typeface="Georgia"/>
            </a:endParaRPr>
          </a:p>
        </p:txBody>
      </p:sp>
    </p:spTree>
    <p:extLst>
      <p:ext uri="{BB962C8B-B14F-4D97-AF65-F5344CB8AC3E}">
        <p14:creationId xmlns:p14="http://schemas.microsoft.com/office/powerpoint/2010/main" val="3771629528"/>
      </p:ext>
    </p:extLst>
  </p:cSld>
  <p:clrMapOvr>
    <a:masterClrMapping/>
  </p:clrMapOvr>
</p:sld>
</file>

<file path=ppt/slides/slide2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ACFA45E3-B86F-41E2-8DDE-802144793D79}"/>
              </a:ext>
            </a:extLst>
          </p:cNvPr>
          <p:cNvSpPr>
            <a:spLocks noGrp="1"/>
          </p:cNvSpPr>
          <p:nvPr>
            <p:ph type="ctrTitle"/>
          </p:nvPr>
        </p:nvSpPr>
        <p:spPr/>
        <p:txBody>
          <a:bodyPr/>
          <a:lstStyle/>
          <a:p>
            <a:r>
              <a:rPr lang="en-US" dirty="0" err="1"/>
              <a:t>CPRA</a:t>
            </a:r>
            <a:r>
              <a:rPr lang="en-US" dirty="0"/>
              <a:t> at a Glance (cont’d)</a:t>
            </a:r>
          </a:p>
        </p:txBody>
      </p:sp>
      <p:sp>
        <p:nvSpPr>
          <p:cNvPr id="4" name="Slide Number Placeholder 3" descr="" title="">
            <a:extLst>
              <a:ext uri="{FF2B5EF4-FFF2-40B4-BE49-F238E27FC236}">
                <a16:creationId xmlns:a16="http://schemas.microsoft.com/office/drawing/2014/main" id="{F8FFB769-542E-47CB-99D0-E1D151BB2864}"/>
              </a:ext>
            </a:extLst>
          </p:cNvPr>
          <p:cNvSpPr>
            <a:spLocks noGrp="1"/>
          </p:cNvSpPr>
          <p:nvPr>
            <p:ph type="sldNum" sz="quarter" idx="31"/>
          </p:nvPr>
        </p:nvSpPr>
        <p:spPr/>
        <p:txBody>
          <a:bodyPr/>
          <a:lstStyle/>
          <a:p>
            <a:fld id="{4EEE6AFD-C632-9F49-B771-1F87972A33B3}" type="slidenum">
              <a:rPr lang="en-US" smtClean="0"/>
              <a:pPr/>
              <a:t>21</a:t>
            </a:fld>
            <a:endParaRPr lang="en-US" dirty="0"/>
          </a:p>
        </p:txBody>
      </p:sp>
      <p:sp>
        <p:nvSpPr>
          <p:cNvPr id="5" name="Google Shape;295;p13" descr="" title="">
            <a:extLst>
              <a:ext uri="{FF2B5EF4-FFF2-40B4-BE49-F238E27FC236}">
                <a16:creationId xmlns:a16="http://schemas.microsoft.com/office/drawing/2014/main" id="{3BDF8E36-24BB-4F1B-AC63-3FB0906EADEE}"/>
              </a:ext>
            </a:extLst>
          </p:cNvPr>
          <p:cNvSpPr/>
          <p:nvPr/>
        </p:nvSpPr>
        <p:spPr>
          <a:xfrm>
            <a:off x="815051" y="1879394"/>
            <a:ext cx="6389362" cy="2749430"/>
          </a:xfrm>
          <a:prstGeom prst="rect">
            <a:avLst/>
          </a:prstGeom>
          <a:noFill/>
          <a:ln>
            <a:noFill/>
          </a:ln>
        </p:spPr>
        <p:txBody>
          <a:bodyPr spcFirstLastPara="1" wrap="square" lIns="91425" tIns="45700" rIns="91425" bIns="45700" anchor="t" anchorCtr="0">
            <a:spAutoFit/>
          </a:bodyPr>
          <a:lstStyle/>
          <a:p>
            <a:pPr marR="109854"/>
            <a:r>
              <a:rPr lang="en-US" sz="800" b="1" dirty="0">
                <a:solidFill>
                  <a:schemeClr val="dk1"/>
                </a:solidFill>
                <a:latin typeface="Georgia"/>
                <a:ea typeface="Georgia"/>
                <a:cs typeface="Georgia"/>
                <a:sym typeface="Georgia"/>
              </a:rPr>
              <a:t>What rights does the CPRA afford California residents?</a:t>
            </a:r>
            <a:endParaRPr sz="800" dirty="0"/>
          </a:p>
          <a:p>
            <a:pPr marL="274320" marR="109854" indent="-182880" algn="just">
              <a:spcBef>
                <a:spcPts val="1200"/>
              </a:spcBef>
              <a:buClr>
                <a:srgbClr val="3A3838"/>
              </a:buClr>
              <a:buSzPts val="900"/>
              <a:buFont typeface="Noto Sans Symbols"/>
              <a:buChar char="❖"/>
            </a:pPr>
            <a:r>
              <a:rPr lang="en-US" sz="800" b="1" dirty="0">
                <a:solidFill>
                  <a:srgbClr val="BF9000"/>
                </a:solidFill>
                <a:latin typeface="Arial"/>
                <a:ea typeface="Arial"/>
                <a:cs typeface="Arial"/>
                <a:sym typeface="Arial"/>
              </a:rPr>
              <a:t>Right to Access. </a:t>
            </a:r>
            <a:r>
              <a:rPr lang="en-US" sz="800" dirty="0">
                <a:solidFill>
                  <a:srgbClr val="3A3838"/>
                </a:solidFill>
                <a:latin typeface="Arial"/>
                <a:ea typeface="Arial"/>
                <a:cs typeface="Arial"/>
                <a:sym typeface="Arial"/>
              </a:rPr>
              <a:t>Consumers may request access to their PI.</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Correction</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Consumers may request any correction of their PI held by a business if that information is inaccurate. </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Delete</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Consumers may request deletion of their PI.</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a:t>
            </a:r>
            <a:r>
              <a:rPr lang="en-US" sz="800" b="1" dirty="0" err="1">
                <a:solidFill>
                  <a:srgbClr val="BF9000"/>
                </a:solidFill>
                <a:latin typeface="Arial"/>
                <a:ea typeface="Arial"/>
                <a:cs typeface="Arial"/>
                <a:sym typeface="Arial"/>
              </a:rPr>
              <a:t>Opt</a:t>
            </a:r>
            <a:r>
              <a:rPr lang="en-US" sz="800" b="1" dirty="0">
                <a:solidFill>
                  <a:srgbClr val="BF9000"/>
                </a:solidFill>
                <a:latin typeface="Arial"/>
                <a:ea typeface="Arial"/>
                <a:cs typeface="Arial"/>
                <a:sym typeface="Arial"/>
              </a:rPr>
              <a:t> Out of Sale</a:t>
            </a:r>
            <a:r>
              <a:rPr lang="en-US" sz="800" dirty="0">
                <a:solidFill>
                  <a:srgbClr val="3A3838"/>
                </a:solidFill>
                <a:latin typeface="Arial"/>
                <a:ea typeface="Arial"/>
                <a:cs typeface="Arial"/>
                <a:sym typeface="Arial"/>
              </a:rPr>
              <a:t>. Consumers may opt out of the sale of their PI to third parties (including sensitive PI).</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a:t>
            </a:r>
            <a:r>
              <a:rPr lang="en-US" sz="800" b="1" dirty="0" err="1">
                <a:solidFill>
                  <a:srgbClr val="BF9000"/>
                </a:solidFill>
                <a:latin typeface="Arial"/>
                <a:ea typeface="Arial"/>
                <a:cs typeface="Arial"/>
                <a:sym typeface="Arial"/>
              </a:rPr>
              <a:t>Opt</a:t>
            </a:r>
            <a:r>
              <a:rPr lang="en-US" sz="800" b="1" dirty="0">
                <a:solidFill>
                  <a:srgbClr val="BF9000"/>
                </a:solidFill>
                <a:latin typeface="Arial"/>
                <a:ea typeface="Arial"/>
                <a:cs typeface="Arial"/>
                <a:sym typeface="Arial"/>
              </a:rPr>
              <a:t> Out of Behavioral Advertising</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Consumers may opt out of the sharing of their PI with cross-context behavioral advertising companies. </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Opt-In Rights for Minors</a:t>
            </a:r>
            <a:r>
              <a:rPr lang="en-US" sz="800" dirty="0">
                <a:solidFill>
                  <a:srgbClr val="3A3838"/>
                </a:solidFill>
                <a:latin typeface="Arial"/>
                <a:ea typeface="Arial"/>
                <a:cs typeface="Arial"/>
                <a:sym typeface="Arial"/>
              </a:rPr>
              <a:t>. Businesses cannot share or sell PI of consumers under 16 without express authorization. As with the opt-out right, businesses must wait 12 months before asking a minor for consent to sell or share his or her PI after the minor has declined to provide it. </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a:t>
            </a:r>
            <a:r>
              <a:rPr lang="en-US" sz="800" b="1" dirty="0" err="1">
                <a:solidFill>
                  <a:srgbClr val="BF9000"/>
                </a:solidFill>
                <a:latin typeface="Arial"/>
                <a:ea typeface="Arial"/>
                <a:cs typeface="Arial"/>
                <a:sym typeface="Arial"/>
              </a:rPr>
              <a:t>Opt</a:t>
            </a:r>
            <a:r>
              <a:rPr lang="en-US" sz="800" b="1" dirty="0">
                <a:solidFill>
                  <a:srgbClr val="BF9000"/>
                </a:solidFill>
                <a:latin typeface="Arial"/>
                <a:ea typeface="Arial"/>
                <a:cs typeface="Arial"/>
                <a:sym typeface="Arial"/>
              </a:rPr>
              <a:t> Out of Use of Sensitive PI</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Consumers may limit the use and disclosure of sensitive PI for certain “secondary” purposes, including prohibiting businesses from disclosing sensitive PI to third parties, subject to certain exemptions. </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a:t>
            </a:r>
            <a:r>
              <a:rPr lang="en-US" sz="800" b="1" dirty="0" err="1">
                <a:solidFill>
                  <a:srgbClr val="BF9000"/>
                </a:solidFill>
                <a:latin typeface="Arial"/>
                <a:ea typeface="Arial"/>
                <a:cs typeface="Arial"/>
                <a:sym typeface="Arial"/>
              </a:rPr>
              <a:t>Opt</a:t>
            </a:r>
            <a:r>
              <a:rPr lang="en-US" sz="800" b="1" dirty="0">
                <a:solidFill>
                  <a:srgbClr val="BF9000"/>
                </a:solidFill>
                <a:latin typeface="Arial"/>
                <a:ea typeface="Arial"/>
                <a:cs typeface="Arial"/>
                <a:sym typeface="Arial"/>
              </a:rPr>
              <a:t> Out of Automated Decision-Making Technology</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Consumers may opt out of automated decision-making technology, including “profiling,” in connection with decisions related to a consumer’s work performance, economic situation, health, personal preferences, interests, reliability, behavior, location or movements. </a:t>
            </a:r>
            <a:endParaRPr sz="800" dirty="0"/>
          </a:p>
          <a:p>
            <a:pPr marL="274320" marR="109854" indent="-182880" algn="just">
              <a:spcBef>
                <a:spcPts val="400"/>
              </a:spcBef>
              <a:buClr>
                <a:srgbClr val="3A3838"/>
              </a:buClr>
              <a:buSzPts val="900"/>
              <a:buFont typeface="Noto Sans Symbols"/>
              <a:buChar char="❖"/>
            </a:pPr>
            <a:r>
              <a:rPr lang="en-US" sz="800" b="1" dirty="0">
                <a:solidFill>
                  <a:srgbClr val="BF9000"/>
                </a:solidFill>
                <a:latin typeface="Arial"/>
                <a:ea typeface="Arial"/>
                <a:cs typeface="Arial"/>
                <a:sym typeface="Arial"/>
              </a:rPr>
              <a:t>Right to Nondiscrimination</a:t>
            </a:r>
            <a:r>
              <a:rPr lang="en-US" sz="800" dirty="0">
                <a:solidFill>
                  <a:srgbClr val="BF9000"/>
                </a:solidFill>
                <a:latin typeface="Arial"/>
                <a:ea typeface="Arial"/>
                <a:cs typeface="Arial"/>
                <a:sym typeface="Arial"/>
              </a:rPr>
              <a:t>. </a:t>
            </a:r>
            <a:r>
              <a:rPr lang="en-US" sz="800" dirty="0">
                <a:solidFill>
                  <a:srgbClr val="3A3838"/>
                </a:solidFill>
                <a:latin typeface="Arial"/>
                <a:ea typeface="Arial"/>
                <a:cs typeface="Arial"/>
                <a:sym typeface="Arial"/>
              </a:rPr>
              <a:t>Businesses may not discriminate against consumers exercise of their data rights (i.e., denying access to, charging different prices for, or providing different qualities of goods or services.)</a:t>
            </a:r>
            <a:endParaRPr sz="800" dirty="0"/>
          </a:p>
        </p:txBody>
      </p:sp>
      <p:grpSp>
        <p:nvGrpSpPr>
          <p:cNvPr id="6" name="Group 5" descr="" title="">
            <a:extLst>
              <a:ext uri="{FF2B5EF4-FFF2-40B4-BE49-F238E27FC236}">
                <a16:creationId xmlns:a16="http://schemas.microsoft.com/office/drawing/2014/main" id="{DC08E5E0-0FCB-4793-889F-7865C045FD7F}"/>
              </a:ext>
            </a:extLst>
          </p:cNvPr>
          <p:cNvGrpSpPr/>
          <p:nvPr/>
        </p:nvGrpSpPr>
        <p:grpSpPr>
          <a:xfrm>
            <a:off x="4009732" y="2142589"/>
            <a:ext cx="3616824" cy="1984377"/>
            <a:chOff x="7375470" y="1371008"/>
            <a:chExt cx="3616824" cy="2453840"/>
          </a:xfrm>
        </p:grpSpPr>
        <p:sp>
          <p:nvSpPr>
            <p:cNvPr id="7" name="Google Shape;296;p13" descr="" title="">
              <a:extLst>
                <a:ext uri="{FF2B5EF4-FFF2-40B4-BE49-F238E27FC236}">
                  <a16:creationId xmlns:a16="http://schemas.microsoft.com/office/drawing/2014/main" id="{49E09BE6-3D13-448B-AF3F-563D4CF89647}"/>
                </a:ext>
              </a:extLst>
            </p:cNvPr>
            <p:cNvSpPr/>
            <p:nvPr/>
          </p:nvSpPr>
          <p:spPr>
            <a:xfrm>
              <a:off x="7375470" y="1371008"/>
              <a:ext cx="683200" cy="247333"/>
            </a:xfrm>
            <a:prstGeom prst="rect">
              <a:avLst/>
            </a:prstGeom>
            <a:noFill/>
            <a:ln>
              <a:noFill/>
            </a:ln>
          </p:spPr>
          <p:txBody>
            <a:bodyPr spcFirstLastPara="1" wrap="square" lIns="91425" tIns="45700" rIns="91425" bIns="45700" anchor="t" anchorCtr="0">
              <a:spAutoFit/>
            </a:bodyPr>
            <a:lstStyle/>
            <a:p>
              <a:r>
                <a:rPr lang="en-US" sz="700" dirty="0">
                  <a:solidFill>
                    <a:srgbClr val="BF9000"/>
                  </a:solidFill>
                  <a:latin typeface="Quattrocento Sans"/>
                  <a:ea typeface="Quattrocento Sans"/>
                  <a:cs typeface="Quattrocento Sans"/>
                  <a:sym typeface="Quattrocento Sans"/>
                </a:rPr>
                <a:t>❗ </a:t>
              </a:r>
              <a:r>
                <a:rPr lang="en-US" sz="700" i="1" dirty="0">
                  <a:solidFill>
                    <a:srgbClr val="BF9000"/>
                  </a:solidFill>
                  <a:latin typeface="Arial"/>
                  <a:ea typeface="Arial"/>
                  <a:cs typeface="Arial"/>
                  <a:sym typeface="Arial"/>
                </a:rPr>
                <a:t>Modified </a:t>
              </a:r>
              <a:endParaRPr sz="700" i="1" dirty="0">
                <a:solidFill>
                  <a:schemeClr val="dk1"/>
                </a:solidFill>
                <a:latin typeface="Calibri"/>
                <a:ea typeface="Calibri"/>
                <a:cs typeface="Calibri"/>
                <a:sym typeface="Calibri"/>
              </a:endParaRPr>
            </a:p>
          </p:txBody>
        </p:sp>
        <p:sp>
          <p:nvSpPr>
            <p:cNvPr id="8" name="Google Shape;297;p13" descr="" title="">
              <a:extLst>
                <a:ext uri="{FF2B5EF4-FFF2-40B4-BE49-F238E27FC236}">
                  <a16:creationId xmlns:a16="http://schemas.microsoft.com/office/drawing/2014/main" id="{827BE69A-3BC8-42CC-AE6E-59E4095916BD}"/>
                </a:ext>
              </a:extLst>
            </p:cNvPr>
            <p:cNvSpPr/>
            <p:nvPr/>
          </p:nvSpPr>
          <p:spPr>
            <a:xfrm>
              <a:off x="9983301" y="1590909"/>
              <a:ext cx="743793" cy="213739"/>
            </a:xfrm>
            <a:prstGeom prst="rect">
              <a:avLst/>
            </a:prstGeom>
            <a:noFill/>
            <a:ln>
              <a:noFill/>
            </a:ln>
          </p:spPr>
          <p:txBody>
            <a:bodyPr spcFirstLastPara="1" wrap="square" lIns="91425" tIns="45700" rIns="91425" bIns="45700" anchor="t" anchorCtr="0">
              <a:spAutoFit/>
            </a:bodyPr>
            <a:lstStyle/>
            <a:p>
              <a:pPr marL="91440" marR="109854"/>
              <a:endParaRPr sz="700" dirty="0"/>
            </a:p>
          </p:txBody>
        </p:sp>
        <p:sp>
          <p:nvSpPr>
            <p:cNvPr id="9" name="Google Shape;298;p13" descr="" title="">
              <a:extLst>
                <a:ext uri="{FF2B5EF4-FFF2-40B4-BE49-F238E27FC236}">
                  <a16:creationId xmlns:a16="http://schemas.microsoft.com/office/drawing/2014/main" id="{27405017-2735-4BB3-AE00-DC377EC4ED4F}"/>
                </a:ext>
              </a:extLst>
            </p:cNvPr>
            <p:cNvSpPr/>
            <p:nvPr/>
          </p:nvSpPr>
          <p:spPr>
            <a:xfrm>
              <a:off x="7375470" y="1836081"/>
              <a:ext cx="683200" cy="247333"/>
            </a:xfrm>
            <a:prstGeom prst="rect">
              <a:avLst/>
            </a:prstGeom>
            <a:noFill/>
            <a:ln>
              <a:noFill/>
            </a:ln>
          </p:spPr>
          <p:txBody>
            <a:bodyPr spcFirstLastPara="1" wrap="square" lIns="91425" tIns="45700" rIns="91425" bIns="45700" anchor="t" anchorCtr="0">
              <a:spAutoFit/>
            </a:bodyPr>
            <a:lstStyle/>
            <a:p>
              <a:r>
                <a:rPr lang="en-US" sz="700" dirty="0">
                  <a:solidFill>
                    <a:srgbClr val="BF9000"/>
                  </a:solidFill>
                  <a:latin typeface="Quattrocento Sans"/>
                  <a:ea typeface="Quattrocento Sans"/>
                  <a:cs typeface="Quattrocento Sans"/>
                  <a:sym typeface="Quattrocento Sans"/>
                </a:rPr>
                <a:t>❗ </a:t>
              </a:r>
              <a:r>
                <a:rPr lang="en-US" sz="700" i="1" dirty="0">
                  <a:solidFill>
                    <a:srgbClr val="BF9000"/>
                  </a:solidFill>
                  <a:latin typeface="Arial"/>
                  <a:ea typeface="Arial"/>
                  <a:cs typeface="Arial"/>
                  <a:sym typeface="Arial"/>
                </a:rPr>
                <a:t>Modified </a:t>
              </a:r>
              <a:endParaRPr sz="700" i="1" dirty="0">
                <a:solidFill>
                  <a:schemeClr val="dk1"/>
                </a:solidFill>
                <a:latin typeface="Calibri"/>
                <a:ea typeface="Calibri"/>
                <a:cs typeface="Calibri"/>
                <a:sym typeface="Calibri"/>
              </a:endParaRPr>
            </a:p>
          </p:txBody>
        </p:sp>
        <p:sp>
          <p:nvSpPr>
            <p:cNvPr id="10" name="Google Shape;299;p13" descr="" title="">
              <a:extLst>
                <a:ext uri="{FF2B5EF4-FFF2-40B4-BE49-F238E27FC236}">
                  <a16:creationId xmlns:a16="http://schemas.microsoft.com/office/drawing/2014/main" id="{DD535D70-7AC3-4248-9E03-A6563683F7C9}"/>
                </a:ext>
              </a:extLst>
            </p:cNvPr>
            <p:cNvSpPr/>
            <p:nvPr/>
          </p:nvSpPr>
          <p:spPr>
            <a:xfrm>
              <a:off x="10248501" y="2263639"/>
              <a:ext cx="743793" cy="213739"/>
            </a:xfrm>
            <a:prstGeom prst="rect">
              <a:avLst/>
            </a:prstGeom>
            <a:noFill/>
            <a:ln>
              <a:noFill/>
            </a:ln>
          </p:spPr>
          <p:txBody>
            <a:bodyPr spcFirstLastPara="1" wrap="square" lIns="91425" tIns="45700" rIns="91425" bIns="45700" anchor="t" anchorCtr="0">
              <a:spAutoFit/>
            </a:bodyPr>
            <a:lstStyle/>
            <a:p>
              <a:pPr marL="91440" marR="109854"/>
              <a:endParaRPr sz="700" dirty="0"/>
            </a:p>
          </p:txBody>
        </p:sp>
        <p:sp>
          <p:nvSpPr>
            <p:cNvPr id="11" name="Google Shape;300;p13" descr="" title="">
              <a:extLst>
                <a:ext uri="{FF2B5EF4-FFF2-40B4-BE49-F238E27FC236}">
                  <a16:creationId xmlns:a16="http://schemas.microsoft.com/office/drawing/2014/main" id="{53C8A261-80A1-450D-806B-F1C3B3F0AFFC}"/>
                </a:ext>
              </a:extLst>
            </p:cNvPr>
            <p:cNvSpPr/>
            <p:nvPr/>
          </p:nvSpPr>
          <p:spPr>
            <a:xfrm>
              <a:off x="10248501" y="3248815"/>
              <a:ext cx="743793" cy="213739"/>
            </a:xfrm>
            <a:prstGeom prst="rect">
              <a:avLst/>
            </a:prstGeom>
            <a:noFill/>
            <a:ln>
              <a:noFill/>
            </a:ln>
          </p:spPr>
          <p:txBody>
            <a:bodyPr spcFirstLastPara="1" wrap="square" lIns="91425" tIns="45700" rIns="91425" bIns="45700" anchor="t" anchorCtr="0">
              <a:spAutoFit/>
            </a:bodyPr>
            <a:lstStyle/>
            <a:p>
              <a:pPr marL="91440" marR="109854"/>
              <a:endParaRPr sz="700" dirty="0"/>
            </a:p>
          </p:txBody>
        </p:sp>
        <p:sp>
          <p:nvSpPr>
            <p:cNvPr id="12" name="Google Shape;301;p13" descr="" title="">
              <a:extLst>
                <a:ext uri="{FF2B5EF4-FFF2-40B4-BE49-F238E27FC236}">
                  <a16:creationId xmlns:a16="http://schemas.microsoft.com/office/drawing/2014/main" id="{711B98E8-22D0-438E-A6C0-7ECD6C299BA4}"/>
                </a:ext>
              </a:extLst>
            </p:cNvPr>
            <p:cNvSpPr/>
            <p:nvPr/>
          </p:nvSpPr>
          <p:spPr>
            <a:xfrm>
              <a:off x="10248501" y="3611109"/>
              <a:ext cx="743793" cy="213739"/>
            </a:xfrm>
            <a:prstGeom prst="rect">
              <a:avLst/>
            </a:prstGeom>
            <a:noFill/>
            <a:ln>
              <a:noFill/>
            </a:ln>
          </p:spPr>
          <p:txBody>
            <a:bodyPr spcFirstLastPara="1" wrap="square" lIns="91425" tIns="45700" rIns="91425" bIns="45700" anchor="t" anchorCtr="0">
              <a:spAutoFit/>
            </a:bodyPr>
            <a:lstStyle/>
            <a:p>
              <a:pPr marL="91440" marR="109854"/>
              <a:endParaRPr sz="700" dirty="0"/>
            </a:p>
          </p:txBody>
        </p:sp>
        <p:sp>
          <p:nvSpPr>
            <p:cNvPr id="13" name="Google Shape;302;p13" descr="" title="">
              <a:extLst>
                <a:ext uri="{FF2B5EF4-FFF2-40B4-BE49-F238E27FC236}">
                  <a16:creationId xmlns:a16="http://schemas.microsoft.com/office/drawing/2014/main" id="{44FFACDA-6DBF-418A-9680-D79613F63F9C}"/>
                </a:ext>
              </a:extLst>
            </p:cNvPr>
            <p:cNvSpPr/>
            <p:nvPr/>
          </p:nvSpPr>
          <p:spPr>
            <a:xfrm>
              <a:off x="10315079" y="2694475"/>
              <a:ext cx="669282" cy="247333"/>
            </a:xfrm>
            <a:prstGeom prst="rect">
              <a:avLst/>
            </a:prstGeom>
            <a:noFill/>
            <a:ln>
              <a:noFill/>
            </a:ln>
          </p:spPr>
          <p:txBody>
            <a:bodyPr spcFirstLastPara="1" wrap="square" lIns="91425" tIns="45700" rIns="91425" bIns="45700" anchor="t" anchorCtr="0">
              <a:spAutoFit/>
            </a:bodyPr>
            <a:lstStyle/>
            <a:p>
              <a:r>
                <a:rPr lang="en-US" sz="700" dirty="0">
                  <a:solidFill>
                    <a:srgbClr val="BF9000"/>
                  </a:solidFill>
                  <a:latin typeface="Quattrocento Sans"/>
                  <a:ea typeface="Quattrocento Sans"/>
                  <a:cs typeface="Quattrocento Sans"/>
                  <a:sym typeface="Quattrocento Sans"/>
                </a:rPr>
                <a:t>❗</a:t>
              </a:r>
              <a:r>
                <a:rPr lang="en-US" sz="700" i="1" dirty="0">
                  <a:solidFill>
                    <a:srgbClr val="BF9000"/>
                  </a:solidFill>
                  <a:latin typeface="Quattrocento Sans"/>
                  <a:ea typeface="Quattrocento Sans"/>
                  <a:cs typeface="Quattrocento Sans"/>
                  <a:sym typeface="Quattrocento Sans"/>
                </a:rPr>
                <a:t> </a:t>
              </a:r>
              <a:r>
                <a:rPr lang="en-US" sz="700" i="1" dirty="0">
                  <a:solidFill>
                    <a:srgbClr val="BF9000"/>
                  </a:solidFill>
                  <a:latin typeface="Arial"/>
                  <a:ea typeface="Arial"/>
                  <a:cs typeface="Arial"/>
                  <a:sym typeface="Arial"/>
                </a:rPr>
                <a:t>Modified </a:t>
              </a:r>
              <a:endParaRPr sz="700" i="1"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233188611"/>
      </p:ext>
    </p:extLst>
  </p:cSld>
  <p:clrMapOvr>
    <a:masterClrMapping/>
  </p:clrMapOvr>
</p:sld>
</file>

<file path=ppt/slides/slide22.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C0A64FD5-1BF2-4B91-9FDB-430BDA17170C}"/>
              </a:ext>
            </a:extLst>
          </p:cNvPr>
          <p:cNvSpPr>
            <a:spLocks noGrp="1"/>
          </p:cNvSpPr>
          <p:nvPr>
            <p:ph idx="1"/>
          </p:nvPr>
        </p:nvSpPr>
        <p:spPr>
          <a:xfrm>
            <a:off x="815051" y="1916292"/>
            <a:ext cx="3556652" cy="2873867"/>
          </a:xfrm>
        </p:spPr>
        <p:txBody>
          <a:bodyPr/>
          <a:lstStyle/>
          <a:p>
            <a:r>
              <a:rPr lang="en-US" sz="2000" dirty="0"/>
              <a:t>(4) U.S. States have followed California’s lead by enacting comprehensive privacy laws.</a:t>
            </a:r>
          </a:p>
          <a:p>
            <a:endParaRPr lang="en-US" sz="2000" dirty="0"/>
          </a:p>
        </p:txBody>
      </p:sp>
      <p:sp>
        <p:nvSpPr>
          <p:cNvPr id="3" name="Title 2" descr="" title="">
            <a:extLst>
              <a:ext uri="{FF2B5EF4-FFF2-40B4-BE49-F238E27FC236}">
                <a16:creationId xmlns:a16="http://schemas.microsoft.com/office/drawing/2014/main" id="{DCE12A80-90B4-4B2E-9BF1-412A7F64DBD1}"/>
              </a:ext>
            </a:extLst>
          </p:cNvPr>
          <p:cNvSpPr>
            <a:spLocks noGrp="1"/>
          </p:cNvSpPr>
          <p:nvPr>
            <p:ph type="ctrTitle"/>
          </p:nvPr>
        </p:nvSpPr>
        <p:spPr/>
        <p:txBody>
          <a:bodyPr/>
          <a:lstStyle/>
          <a:p>
            <a:r>
              <a:rPr lang="en-US" dirty="0"/>
              <a:t>New State Privacy Laws</a:t>
            </a:r>
          </a:p>
        </p:txBody>
      </p:sp>
      <p:sp>
        <p:nvSpPr>
          <p:cNvPr id="4" name="Slide Number Placeholder 3" descr="" title="">
            <a:extLst>
              <a:ext uri="{FF2B5EF4-FFF2-40B4-BE49-F238E27FC236}">
                <a16:creationId xmlns:a16="http://schemas.microsoft.com/office/drawing/2014/main" id="{7F5B1AA4-773D-4316-888A-AC3010C3A50B}"/>
              </a:ext>
            </a:extLst>
          </p:cNvPr>
          <p:cNvSpPr>
            <a:spLocks noGrp="1"/>
          </p:cNvSpPr>
          <p:nvPr>
            <p:ph type="sldNum" sz="quarter" idx="31"/>
          </p:nvPr>
        </p:nvSpPr>
        <p:spPr/>
        <p:txBody>
          <a:bodyPr/>
          <a:lstStyle/>
          <a:p>
            <a:fld id="{4EEE6AFD-C632-9F49-B771-1F87972A33B3}" type="slidenum">
              <a:rPr lang="en-US" smtClean="0"/>
              <a:pPr/>
              <a:t>22</a:t>
            </a:fld>
            <a:endParaRPr lang="en-US" dirty="0"/>
          </a:p>
        </p:txBody>
      </p:sp>
      <p:graphicFrame>
        <p:nvGraphicFramePr>
          <p:cNvPr id="8" name="Diagram 7" descr="" title="">
            <a:extLst>
              <a:ext uri="{FF2B5EF4-FFF2-40B4-BE49-F238E27FC236}">
                <a16:creationId xmlns:a16="http://schemas.microsoft.com/office/drawing/2014/main" id="{453810A7-A1BD-4454-B992-4AF1789AC473}"/>
              </a:ext>
            </a:extLst>
          </p:cNvPr>
          <p:cNvGraphicFramePr/>
          <p:nvPr>
            <p:extLst>
              <p:ext uri="{D42A27DB-BD31-4B8C-83A1-F6EECF244321}">
                <p14:modId xmlns:p14="http://schemas.microsoft.com/office/powerpoint/2010/main" val="3580162767"/>
              </p:ext>
            </p:extLst>
          </p:nvPr>
        </p:nvGraphicFramePr>
        <p:xfrm>
          <a:off x="3666309" y="1850865"/>
          <a:ext cx="4651279" cy="3147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8610893"/>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7" name="Oval 6" descr="" title="">
            <a:extLst>
              <a:ext uri="{FF2B5EF4-FFF2-40B4-BE49-F238E27FC236}">
                <a16:creationId xmlns:a16="http://schemas.microsoft.com/office/drawing/2014/main" id="{5D5A8AEC-3D6D-4CC4-9531-B0DC6D1A29B5}"/>
              </a:ext>
            </a:extLst>
          </p:cNvPr>
          <p:cNvSpPr/>
          <p:nvPr/>
        </p:nvSpPr>
        <p:spPr>
          <a:xfrm>
            <a:off x="7887030" y="958493"/>
            <a:ext cx="874953" cy="874954"/>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 name="Content Placeholder 1" descr="" title="">
            <a:extLst>
              <a:ext uri="{FF2B5EF4-FFF2-40B4-BE49-F238E27FC236}">
                <a16:creationId xmlns:a16="http://schemas.microsoft.com/office/drawing/2014/main" id="{6A6F3F7F-AD35-4240-8DEE-80FEB24FA8C0}"/>
              </a:ext>
            </a:extLst>
          </p:cNvPr>
          <p:cNvSpPr>
            <a:spLocks noGrp="1"/>
          </p:cNvSpPr>
          <p:nvPr>
            <p:ph idx="1"/>
          </p:nvPr>
        </p:nvSpPr>
        <p:spPr/>
        <p:txBody>
          <a:bodyPr/>
          <a:lstStyle/>
          <a:p>
            <a:r>
              <a:rPr lang="en-US" sz="1600" b="1" dirty="0"/>
              <a:t>Key Takeaways:</a:t>
            </a:r>
          </a:p>
          <a:p>
            <a:r>
              <a:rPr lang="en-US" sz="1600" dirty="0"/>
              <a:t>The CPA requires controllers to:</a:t>
            </a:r>
          </a:p>
          <a:p>
            <a:pPr lvl="1"/>
            <a:r>
              <a:rPr lang="en-US" sz="1600" dirty="0"/>
              <a:t>Conduct data protection assessments for certain activities </a:t>
            </a:r>
          </a:p>
          <a:p>
            <a:pPr lvl="1"/>
            <a:r>
              <a:rPr lang="en-US" sz="1600" dirty="0"/>
              <a:t>Obtain consent for the processing of sensitive personal information</a:t>
            </a:r>
          </a:p>
          <a:p>
            <a:pPr lvl="1"/>
            <a:r>
              <a:rPr lang="en-US" sz="1600" dirty="0"/>
              <a:t>Establish an appeals procedures for denial of consumer requests. </a:t>
            </a:r>
          </a:p>
          <a:p>
            <a:r>
              <a:rPr lang="en-US" sz="1600" dirty="0"/>
              <a:t>Definition of “</a:t>
            </a:r>
            <a:r>
              <a:rPr lang="en-US" sz="1600" b="1" dirty="0"/>
              <a:t>sale</a:t>
            </a:r>
            <a:r>
              <a:rPr lang="en-US" sz="1600" dirty="0"/>
              <a:t>” aligns with the CPRA (i.e., is defined as “the exchange of personal data for monetary </a:t>
            </a:r>
            <a:r>
              <a:rPr lang="en-US" sz="1600" u="sng" dirty="0"/>
              <a:t>or other valuable</a:t>
            </a:r>
            <a:r>
              <a:rPr lang="en-US" sz="1600" dirty="0"/>
              <a:t> consideration by the controller to a third party” with specific exclusions).</a:t>
            </a:r>
          </a:p>
          <a:p>
            <a:endParaRPr lang="en-US" sz="1600" dirty="0"/>
          </a:p>
          <a:p>
            <a:endParaRPr lang="en-US" sz="1600" dirty="0"/>
          </a:p>
        </p:txBody>
      </p:sp>
      <p:sp>
        <p:nvSpPr>
          <p:cNvPr id="3" name="Title 2" descr="" title="">
            <a:extLst>
              <a:ext uri="{FF2B5EF4-FFF2-40B4-BE49-F238E27FC236}">
                <a16:creationId xmlns:a16="http://schemas.microsoft.com/office/drawing/2014/main" id="{BE86702D-3A26-4E6B-BBB2-8209ACFA5E28}"/>
              </a:ext>
            </a:extLst>
          </p:cNvPr>
          <p:cNvSpPr>
            <a:spLocks noGrp="1"/>
          </p:cNvSpPr>
          <p:nvPr>
            <p:ph type="ctrTitle"/>
          </p:nvPr>
        </p:nvSpPr>
        <p:spPr/>
        <p:txBody>
          <a:bodyPr/>
          <a:lstStyle/>
          <a:p>
            <a:r>
              <a:rPr lang="en-US" dirty="0"/>
              <a:t>New State Privacy Laws: CPA</a:t>
            </a:r>
          </a:p>
        </p:txBody>
      </p:sp>
      <p:sp>
        <p:nvSpPr>
          <p:cNvPr id="4" name="Slide Number Placeholder 3" descr="" title="">
            <a:extLst>
              <a:ext uri="{FF2B5EF4-FFF2-40B4-BE49-F238E27FC236}">
                <a16:creationId xmlns:a16="http://schemas.microsoft.com/office/drawing/2014/main" id="{D6643E48-D278-4CEC-917B-6918CFFF8EA6}"/>
              </a:ext>
            </a:extLst>
          </p:cNvPr>
          <p:cNvSpPr>
            <a:spLocks noGrp="1"/>
          </p:cNvSpPr>
          <p:nvPr>
            <p:ph type="sldNum" sz="quarter" idx="31"/>
          </p:nvPr>
        </p:nvSpPr>
        <p:spPr/>
        <p:txBody>
          <a:bodyPr/>
          <a:lstStyle/>
          <a:p>
            <a:fld id="{4EEE6AFD-C632-9F49-B771-1F87972A33B3}" type="slidenum">
              <a:rPr lang="en-US" smtClean="0"/>
              <a:pPr/>
              <a:t>23</a:t>
            </a:fld>
            <a:endParaRPr lang="en-US" dirty="0"/>
          </a:p>
        </p:txBody>
      </p:sp>
    </p:spTree>
    <p:extLst>
      <p:ext uri="{BB962C8B-B14F-4D97-AF65-F5344CB8AC3E}">
        <p14:creationId xmlns:p14="http://schemas.microsoft.com/office/powerpoint/2010/main" val="1223050454"/>
      </p:ext>
    </p:extLst>
  </p:cSld>
  <p:clrMapOvr>
    <a:masterClrMapping/>
  </p:clrMapOvr>
</p:sld>
</file>

<file path=ppt/slides/slide2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A6F3F7F-AD35-4240-8DEE-80FEB24FA8C0}"/>
              </a:ext>
            </a:extLst>
          </p:cNvPr>
          <p:cNvSpPr>
            <a:spLocks noGrp="1"/>
          </p:cNvSpPr>
          <p:nvPr>
            <p:ph idx="1"/>
          </p:nvPr>
        </p:nvSpPr>
        <p:spPr/>
        <p:txBody>
          <a:bodyPr/>
          <a:lstStyle/>
          <a:p>
            <a:r>
              <a:rPr lang="en-US" sz="1600" b="1" dirty="0"/>
              <a:t>Key Takeaways:</a:t>
            </a:r>
          </a:p>
          <a:p>
            <a:r>
              <a:rPr lang="en-US" sz="1600" dirty="0"/>
              <a:t>Like the CPA, the </a:t>
            </a:r>
            <a:r>
              <a:rPr lang="en-US" sz="1600" dirty="0" err="1"/>
              <a:t>CTDPA</a:t>
            </a:r>
            <a:r>
              <a:rPr lang="en-US" sz="1600" dirty="0"/>
              <a:t> requires controllers to:</a:t>
            </a:r>
          </a:p>
          <a:p>
            <a:pPr lvl="1"/>
            <a:r>
              <a:rPr lang="en-US" sz="1600" dirty="0"/>
              <a:t>Conduct data protection assessments for certain activities </a:t>
            </a:r>
          </a:p>
          <a:p>
            <a:pPr lvl="1"/>
            <a:r>
              <a:rPr lang="en-US" sz="1600" dirty="0"/>
              <a:t>Obtain consent for the processing of sensitive personal information</a:t>
            </a:r>
          </a:p>
          <a:p>
            <a:pPr lvl="1"/>
            <a:r>
              <a:rPr lang="en-US" sz="1600" dirty="0"/>
              <a:t>Establish an appeals procedures for denial of consumer requests. </a:t>
            </a:r>
          </a:p>
          <a:p>
            <a:r>
              <a:rPr lang="en-US" sz="1600" dirty="0"/>
              <a:t>The rights provided to Connecticut consumers are the same as those under the CPA.</a:t>
            </a:r>
          </a:p>
          <a:p>
            <a:r>
              <a:rPr lang="en-US" sz="1600" dirty="0"/>
              <a:t>The differences between Connecticut and Colorado are relatively subtle. </a:t>
            </a:r>
          </a:p>
          <a:p>
            <a:endParaRPr lang="en-US" sz="1600" dirty="0"/>
          </a:p>
        </p:txBody>
      </p:sp>
      <p:sp>
        <p:nvSpPr>
          <p:cNvPr id="3" name="Title 2" descr="" title="">
            <a:extLst>
              <a:ext uri="{FF2B5EF4-FFF2-40B4-BE49-F238E27FC236}">
                <a16:creationId xmlns:a16="http://schemas.microsoft.com/office/drawing/2014/main" id="{BE86702D-3A26-4E6B-BBB2-8209ACFA5E28}"/>
              </a:ext>
            </a:extLst>
          </p:cNvPr>
          <p:cNvSpPr>
            <a:spLocks noGrp="1"/>
          </p:cNvSpPr>
          <p:nvPr>
            <p:ph type="ctrTitle"/>
          </p:nvPr>
        </p:nvSpPr>
        <p:spPr/>
        <p:txBody>
          <a:bodyPr/>
          <a:lstStyle/>
          <a:p>
            <a:r>
              <a:rPr lang="en-US" dirty="0"/>
              <a:t>New State Privacy Laws: </a:t>
            </a:r>
            <a:r>
              <a:rPr lang="en-US" dirty="0" err="1"/>
              <a:t>CTDPA</a:t>
            </a:r>
            <a:endParaRPr lang="en-US" dirty="0"/>
          </a:p>
        </p:txBody>
      </p:sp>
      <p:sp>
        <p:nvSpPr>
          <p:cNvPr id="4" name="Slide Number Placeholder 3" descr="" title="">
            <a:extLst>
              <a:ext uri="{FF2B5EF4-FFF2-40B4-BE49-F238E27FC236}">
                <a16:creationId xmlns:a16="http://schemas.microsoft.com/office/drawing/2014/main" id="{D6643E48-D278-4CEC-917B-6918CFFF8EA6}"/>
              </a:ext>
            </a:extLst>
          </p:cNvPr>
          <p:cNvSpPr>
            <a:spLocks noGrp="1"/>
          </p:cNvSpPr>
          <p:nvPr>
            <p:ph type="sldNum" sz="quarter" idx="31"/>
          </p:nvPr>
        </p:nvSpPr>
        <p:spPr/>
        <p:txBody>
          <a:bodyPr/>
          <a:lstStyle/>
          <a:p>
            <a:fld id="{4EEE6AFD-C632-9F49-B771-1F87972A33B3}" type="slidenum">
              <a:rPr lang="en-US" smtClean="0"/>
              <a:pPr/>
              <a:t>24</a:t>
            </a:fld>
            <a:endParaRPr lang="en-US" dirty="0"/>
          </a:p>
        </p:txBody>
      </p:sp>
      <p:pic>
        <p:nvPicPr>
          <p:cNvPr id="6" name="Picture 5" descr="" title="">
            <a:extLst>
              <a:ext uri="{FF2B5EF4-FFF2-40B4-BE49-F238E27FC236}">
                <a16:creationId xmlns:a16="http://schemas.microsoft.com/office/drawing/2014/main" id="{0E7DFAA0-E49C-47D5-A3D6-2AA17E236C12}"/>
              </a:ext>
            </a:extLst>
          </p:cNvPr>
          <p:cNvPicPr>
            <a:picLocks noChangeAspect="1"/>
          </p:cNvPicPr>
          <p:nvPr/>
        </p:nvPicPr>
        <p:blipFill>
          <a:blip r:embed="rId3">
            <a:clrChange>
              <a:clrFrom>
                <a:srgbClr val="E5E5E5"/>
              </a:clrFrom>
              <a:clrTo>
                <a:srgbClr val="E5E5E5">
                  <a:alpha val="0"/>
                </a:srgbClr>
              </a:clrTo>
            </a:clrChange>
          </a:blip>
          <a:stretch>
            <a:fillRect/>
          </a:stretch>
        </p:blipFill>
        <p:spPr>
          <a:xfrm>
            <a:off x="7836935" y="659557"/>
            <a:ext cx="892530" cy="887290"/>
          </a:xfrm>
          <a:prstGeom prst="rect">
            <a:avLst/>
          </a:prstGeom>
          <a:ln>
            <a:solidFill>
              <a:schemeClr val="bg1"/>
            </a:solidFill>
          </a:ln>
        </p:spPr>
      </p:pic>
    </p:spTree>
    <p:extLst>
      <p:ext uri="{BB962C8B-B14F-4D97-AF65-F5344CB8AC3E}">
        <p14:creationId xmlns:p14="http://schemas.microsoft.com/office/powerpoint/2010/main" val="2791910572"/>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6" name="Oval 5" descr="" title="">
            <a:extLst>
              <a:ext uri="{FF2B5EF4-FFF2-40B4-BE49-F238E27FC236}">
                <a16:creationId xmlns:a16="http://schemas.microsoft.com/office/drawing/2014/main" id="{B84BCE92-9E17-49E3-A662-8488BB869A46}"/>
              </a:ext>
            </a:extLst>
          </p:cNvPr>
          <p:cNvSpPr/>
          <p:nvPr/>
        </p:nvSpPr>
        <p:spPr>
          <a:xfrm>
            <a:off x="7887030" y="958493"/>
            <a:ext cx="874953" cy="874954"/>
          </a:xfrm>
          <a:prstGeom prst="ellipse">
            <a:avLst/>
          </a:prstGeom>
          <a:blipFill>
            <a:blip r:embed="rId3">
              <a:extLst>
                <a:ext uri="{28A0092B-C50C-407E-A947-70E740481C1C}">
                  <a14:useLocalDpi xmlns:a14="http://schemas.microsoft.com/office/drawing/2010/main" val="0"/>
                </a:ext>
              </a:extLst>
            </a:blip>
            <a:srcRect/>
            <a:stretch>
              <a:fillRect l="-33000" r="-33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 name="Content Placeholder 1" descr="" title="">
            <a:extLst>
              <a:ext uri="{FF2B5EF4-FFF2-40B4-BE49-F238E27FC236}">
                <a16:creationId xmlns:a16="http://schemas.microsoft.com/office/drawing/2014/main" id="{6A6F3F7F-AD35-4240-8DEE-80FEB24FA8C0}"/>
              </a:ext>
            </a:extLst>
          </p:cNvPr>
          <p:cNvSpPr>
            <a:spLocks noGrp="1"/>
          </p:cNvSpPr>
          <p:nvPr>
            <p:ph idx="1"/>
          </p:nvPr>
        </p:nvSpPr>
        <p:spPr>
          <a:xfrm>
            <a:off x="815050" y="1916292"/>
            <a:ext cx="7728059" cy="3038885"/>
          </a:xfrm>
        </p:spPr>
        <p:txBody>
          <a:bodyPr/>
          <a:lstStyle/>
          <a:p>
            <a:pPr>
              <a:spcAft>
                <a:spcPts val="800"/>
              </a:spcAft>
            </a:pPr>
            <a:r>
              <a:rPr lang="en-US" sz="1300" b="1" dirty="0"/>
              <a:t>Key Differences:</a:t>
            </a:r>
          </a:p>
          <a:p>
            <a:pPr>
              <a:spcAft>
                <a:spcPts val="800"/>
              </a:spcAft>
            </a:pPr>
            <a:r>
              <a:rPr lang="en-US" sz="1300" dirty="0"/>
              <a:t>Unlike the CPRA, CPA, </a:t>
            </a:r>
            <a:r>
              <a:rPr lang="en-US" sz="1300" dirty="0" err="1"/>
              <a:t>CTDPA</a:t>
            </a:r>
            <a:r>
              <a:rPr lang="en-US" sz="1300" dirty="0"/>
              <a:t>, (and the VCDPA) the UCPA does not require controllers to conduct and document data protection impact assessments.</a:t>
            </a:r>
          </a:p>
          <a:p>
            <a:pPr>
              <a:spcAft>
                <a:spcPts val="800"/>
              </a:spcAft>
            </a:pPr>
            <a:r>
              <a:rPr lang="en-US" sz="1300" dirty="0"/>
              <a:t>The </a:t>
            </a:r>
            <a:r>
              <a:rPr lang="en-US" sz="1300" dirty="0" err="1"/>
              <a:t>UCPA</a:t>
            </a:r>
            <a:r>
              <a:rPr lang="en-US" sz="1300" dirty="0"/>
              <a:t> takes a more limited approach to requirements in contracts between controllers and processors. </a:t>
            </a:r>
          </a:p>
          <a:p>
            <a:pPr>
              <a:spcAft>
                <a:spcPts val="800"/>
              </a:spcAft>
            </a:pPr>
            <a:r>
              <a:rPr lang="en-US" sz="1300" dirty="0"/>
              <a:t>Unlike Colorado and Connecticut requirement to obtain consent prior to processing sensitive data, the UCPA requires controllers to “present consumers with clear notice and opportunity to opt out of the processing of sensitive data.”</a:t>
            </a:r>
          </a:p>
          <a:p>
            <a:pPr>
              <a:spcAft>
                <a:spcPts val="800"/>
              </a:spcAft>
            </a:pPr>
            <a:r>
              <a:rPr lang="en-US" sz="1300" dirty="0"/>
              <a:t>The </a:t>
            </a:r>
            <a:r>
              <a:rPr lang="en-US" sz="1300" dirty="0" err="1"/>
              <a:t>UCPA</a:t>
            </a:r>
            <a:r>
              <a:rPr lang="en-US" sz="1300" dirty="0"/>
              <a:t> does not obligate controllers to:</a:t>
            </a:r>
          </a:p>
          <a:p>
            <a:pPr lvl="1">
              <a:spcAft>
                <a:spcPts val="500"/>
              </a:spcAft>
            </a:pPr>
            <a:r>
              <a:rPr lang="en-US" sz="1100" b="1" dirty="0"/>
              <a:t>Correct personal data;</a:t>
            </a:r>
          </a:p>
          <a:p>
            <a:pPr lvl="1">
              <a:spcAft>
                <a:spcPts val="500"/>
              </a:spcAft>
            </a:pPr>
            <a:r>
              <a:rPr lang="en-US" sz="1100" b="1" dirty="0"/>
              <a:t>Allow for opt-out of profiling; or</a:t>
            </a:r>
          </a:p>
          <a:p>
            <a:pPr lvl="1">
              <a:spcAft>
                <a:spcPts val="500"/>
              </a:spcAft>
            </a:pPr>
            <a:r>
              <a:rPr lang="en-US" sz="1100" b="1" dirty="0"/>
              <a:t>Provide an appeals process.</a:t>
            </a:r>
            <a:endParaRPr lang="en-US" sz="1100" dirty="0"/>
          </a:p>
          <a:p>
            <a:endParaRPr lang="en-US" sz="2000" dirty="0"/>
          </a:p>
        </p:txBody>
      </p:sp>
      <p:sp>
        <p:nvSpPr>
          <p:cNvPr id="3" name="Title 2" descr="" title="">
            <a:extLst>
              <a:ext uri="{FF2B5EF4-FFF2-40B4-BE49-F238E27FC236}">
                <a16:creationId xmlns:a16="http://schemas.microsoft.com/office/drawing/2014/main" id="{BE86702D-3A26-4E6B-BBB2-8209ACFA5E28}"/>
              </a:ext>
            </a:extLst>
          </p:cNvPr>
          <p:cNvSpPr>
            <a:spLocks noGrp="1"/>
          </p:cNvSpPr>
          <p:nvPr>
            <p:ph type="ctrTitle"/>
          </p:nvPr>
        </p:nvSpPr>
        <p:spPr/>
        <p:txBody>
          <a:bodyPr/>
          <a:lstStyle/>
          <a:p>
            <a:r>
              <a:rPr lang="en-US" dirty="0"/>
              <a:t>New State Privacy Laws: </a:t>
            </a:r>
            <a:r>
              <a:rPr lang="en-US" dirty="0" err="1"/>
              <a:t>UCPA</a:t>
            </a:r>
            <a:endParaRPr lang="en-US" dirty="0"/>
          </a:p>
        </p:txBody>
      </p:sp>
      <p:sp>
        <p:nvSpPr>
          <p:cNvPr id="4" name="Slide Number Placeholder 3" descr="" title="">
            <a:extLst>
              <a:ext uri="{FF2B5EF4-FFF2-40B4-BE49-F238E27FC236}">
                <a16:creationId xmlns:a16="http://schemas.microsoft.com/office/drawing/2014/main" id="{D6643E48-D278-4CEC-917B-6918CFFF8EA6}"/>
              </a:ext>
            </a:extLst>
          </p:cNvPr>
          <p:cNvSpPr>
            <a:spLocks noGrp="1"/>
          </p:cNvSpPr>
          <p:nvPr>
            <p:ph type="sldNum" sz="quarter" idx="31"/>
          </p:nvPr>
        </p:nvSpPr>
        <p:spPr/>
        <p:txBody>
          <a:bodyPr/>
          <a:lstStyle/>
          <a:p>
            <a:fld id="{4EEE6AFD-C632-9F49-B771-1F87972A33B3}" type="slidenum">
              <a:rPr lang="en-US" smtClean="0"/>
              <a:pPr/>
              <a:t>25</a:t>
            </a:fld>
            <a:endParaRPr lang="en-US" dirty="0"/>
          </a:p>
        </p:txBody>
      </p:sp>
    </p:spTree>
    <p:extLst>
      <p:ext uri="{BB962C8B-B14F-4D97-AF65-F5344CB8AC3E}">
        <p14:creationId xmlns:p14="http://schemas.microsoft.com/office/powerpoint/2010/main" val="3985270290"/>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A6F3F7F-AD35-4240-8DEE-80FEB24FA8C0}"/>
              </a:ext>
            </a:extLst>
          </p:cNvPr>
          <p:cNvSpPr>
            <a:spLocks noGrp="1"/>
          </p:cNvSpPr>
          <p:nvPr>
            <p:ph idx="1"/>
          </p:nvPr>
        </p:nvSpPr>
        <p:spPr>
          <a:xfrm>
            <a:off x="815051" y="1916292"/>
            <a:ext cx="7981508" cy="3021468"/>
          </a:xfrm>
        </p:spPr>
        <p:txBody>
          <a:bodyPr/>
          <a:lstStyle/>
          <a:p>
            <a:r>
              <a:rPr lang="en-US" sz="1800" dirty="0"/>
              <a:t>Key Takeaways:</a:t>
            </a:r>
          </a:p>
          <a:p>
            <a:pPr lvl="1"/>
            <a:r>
              <a:rPr lang="en-US" sz="1600" dirty="0"/>
              <a:t>Scope of the </a:t>
            </a:r>
            <a:r>
              <a:rPr lang="en-US" sz="1600" dirty="0" err="1"/>
              <a:t>VCDPA</a:t>
            </a:r>
            <a:r>
              <a:rPr lang="en-US" sz="1600" dirty="0"/>
              <a:t> is slightly more limited than </a:t>
            </a:r>
            <a:r>
              <a:rPr lang="en-US" sz="1600" dirty="0" err="1"/>
              <a:t>CCPA</a:t>
            </a:r>
            <a:r>
              <a:rPr lang="en-US" sz="1600" dirty="0"/>
              <a:t>/</a:t>
            </a:r>
            <a:r>
              <a:rPr lang="en-US" sz="1600" dirty="0" err="1"/>
              <a:t>CPRA</a:t>
            </a:r>
            <a:endParaRPr lang="en-US" sz="1600" dirty="0"/>
          </a:p>
          <a:p>
            <a:pPr lvl="1"/>
            <a:r>
              <a:rPr lang="en-US" sz="1600" dirty="0"/>
              <a:t>The </a:t>
            </a:r>
            <a:r>
              <a:rPr lang="en-US" sz="1600" dirty="0" err="1"/>
              <a:t>VCDPA</a:t>
            </a:r>
            <a:r>
              <a:rPr lang="en-US" sz="1600" dirty="0"/>
              <a:t> does not apply to employees or business contacts</a:t>
            </a:r>
          </a:p>
          <a:p>
            <a:pPr lvl="1"/>
            <a:r>
              <a:rPr lang="en-US" sz="1600" dirty="0"/>
              <a:t>The </a:t>
            </a:r>
            <a:r>
              <a:rPr lang="en-US" sz="1600" dirty="0" err="1"/>
              <a:t>VCDPA</a:t>
            </a:r>
            <a:r>
              <a:rPr lang="en-US" sz="1600" dirty="0"/>
              <a:t> contains expanded individual rights</a:t>
            </a:r>
          </a:p>
          <a:p>
            <a:pPr lvl="1"/>
            <a:r>
              <a:rPr lang="en-US" sz="1600" dirty="0"/>
              <a:t>Controllers must obtain consent to processing sensitive personal data</a:t>
            </a:r>
          </a:p>
          <a:p>
            <a:pPr lvl="1"/>
            <a:r>
              <a:rPr lang="en-US" sz="1600" dirty="0"/>
              <a:t>Data protection assessments are required for certain processing activities</a:t>
            </a:r>
          </a:p>
          <a:p>
            <a:pPr lvl="1"/>
            <a:r>
              <a:rPr lang="en-US" sz="1600" dirty="0"/>
              <a:t>There is no private right of action</a:t>
            </a:r>
          </a:p>
          <a:p>
            <a:pPr lvl="1"/>
            <a:endParaRPr lang="en-US" sz="1400" dirty="0"/>
          </a:p>
        </p:txBody>
      </p:sp>
      <p:sp>
        <p:nvSpPr>
          <p:cNvPr id="3" name="Title 2" descr="" title="">
            <a:extLst>
              <a:ext uri="{FF2B5EF4-FFF2-40B4-BE49-F238E27FC236}">
                <a16:creationId xmlns:a16="http://schemas.microsoft.com/office/drawing/2014/main" id="{BE86702D-3A26-4E6B-BBB2-8209ACFA5E28}"/>
              </a:ext>
            </a:extLst>
          </p:cNvPr>
          <p:cNvSpPr>
            <a:spLocks noGrp="1"/>
          </p:cNvSpPr>
          <p:nvPr>
            <p:ph type="ctrTitle"/>
          </p:nvPr>
        </p:nvSpPr>
        <p:spPr/>
        <p:txBody>
          <a:bodyPr/>
          <a:lstStyle/>
          <a:p>
            <a:r>
              <a:rPr lang="en-US" dirty="0"/>
              <a:t>New State Privacy Laws: </a:t>
            </a:r>
            <a:r>
              <a:rPr lang="en-US" dirty="0" err="1"/>
              <a:t>VCDPA</a:t>
            </a:r>
            <a:endParaRPr lang="en-US" dirty="0"/>
          </a:p>
        </p:txBody>
      </p:sp>
      <p:sp>
        <p:nvSpPr>
          <p:cNvPr id="4" name="Slide Number Placeholder 3" descr="" title="">
            <a:extLst>
              <a:ext uri="{FF2B5EF4-FFF2-40B4-BE49-F238E27FC236}">
                <a16:creationId xmlns:a16="http://schemas.microsoft.com/office/drawing/2014/main" id="{D6643E48-D278-4CEC-917B-6918CFFF8EA6}"/>
              </a:ext>
            </a:extLst>
          </p:cNvPr>
          <p:cNvSpPr>
            <a:spLocks noGrp="1"/>
          </p:cNvSpPr>
          <p:nvPr>
            <p:ph type="sldNum" sz="quarter" idx="31"/>
          </p:nvPr>
        </p:nvSpPr>
        <p:spPr/>
        <p:txBody>
          <a:bodyPr/>
          <a:lstStyle/>
          <a:p>
            <a:fld id="{4EEE6AFD-C632-9F49-B771-1F87972A33B3}" type="slidenum">
              <a:rPr lang="en-US" smtClean="0"/>
              <a:pPr/>
              <a:t>26</a:t>
            </a:fld>
            <a:endParaRPr lang="en-US" dirty="0"/>
          </a:p>
        </p:txBody>
      </p:sp>
      <p:sp>
        <p:nvSpPr>
          <p:cNvPr id="5" name="Oval 4" descr="" title="">
            <a:extLst>
              <a:ext uri="{FF2B5EF4-FFF2-40B4-BE49-F238E27FC236}">
                <a16:creationId xmlns:a16="http://schemas.microsoft.com/office/drawing/2014/main" id="{56B02838-E2AB-4E38-BAD8-5AFBB531961A}"/>
              </a:ext>
            </a:extLst>
          </p:cNvPr>
          <p:cNvSpPr/>
          <p:nvPr/>
        </p:nvSpPr>
        <p:spPr>
          <a:xfrm>
            <a:off x="7887030" y="965379"/>
            <a:ext cx="874953" cy="874953"/>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85521710"/>
      </p:ext>
    </p:extLst>
  </p:cSld>
  <p:clrMapOvr>
    <a:masterClrMapping/>
  </p:clrMapOvr>
</p:sld>
</file>

<file path=ppt/slides/slide27.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6A6F3F7F-AD35-4240-8DEE-80FEB24FA8C0}"/>
              </a:ext>
            </a:extLst>
          </p:cNvPr>
          <p:cNvSpPr>
            <a:spLocks noGrp="1"/>
          </p:cNvSpPr>
          <p:nvPr>
            <p:ph idx="1"/>
          </p:nvPr>
        </p:nvSpPr>
        <p:spPr>
          <a:xfrm>
            <a:off x="815051" y="1916292"/>
            <a:ext cx="7981508" cy="3021468"/>
          </a:xfrm>
        </p:spPr>
        <p:txBody>
          <a:bodyPr/>
          <a:lstStyle/>
          <a:p>
            <a:r>
              <a:rPr lang="en-GB" sz="1600" b="1" dirty="0"/>
              <a:t>UK Data Protection and Digital Information Bill </a:t>
            </a:r>
            <a:r>
              <a:rPr lang="en-GB" sz="1600" dirty="0"/>
              <a:t>(from 18 July 2022)</a:t>
            </a:r>
          </a:p>
          <a:p>
            <a:r>
              <a:rPr lang="en-GB" sz="1600" dirty="0"/>
              <a:t>Intends to </a:t>
            </a:r>
            <a:r>
              <a:rPr lang="en-GB" sz="1600" b="1" dirty="0"/>
              <a:t>update and simplify UK’s data protection framework </a:t>
            </a:r>
            <a:r>
              <a:rPr lang="en-GB" sz="1600" dirty="0"/>
              <a:t>to reduce burdens on organisations and ensure high data protection standards</a:t>
            </a:r>
          </a:p>
          <a:p>
            <a:r>
              <a:rPr lang="en-GB" sz="1600" b="1" dirty="0"/>
              <a:t>Subjective definition </a:t>
            </a:r>
            <a:r>
              <a:rPr lang="en-GB" sz="1600" dirty="0"/>
              <a:t>of “personal data”</a:t>
            </a:r>
          </a:p>
          <a:p>
            <a:r>
              <a:rPr lang="en-GB" sz="1600" dirty="0"/>
              <a:t>Removes certain accountability requirements such as </a:t>
            </a:r>
            <a:r>
              <a:rPr lang="en-GB" sz="1600" b="1" dirty="0"/>
              <a:t>DPO</a:t>
            </a:r>
            <a:r>
              <a:rPr lang="en-GB" sz="1600" dirty="0"/>
              <a:t>, </a:t>
            </a:r>
            <a:r>
              <a:rPr lang="en-GB" sz="1600" b="1" dirty="0"/>
              <a:t>UK representative </a:t>
            </a:r>
            <a:r>
              <a:rPr lang="en-GB" sz="1600" dirty="0"/>
              <a:t>or </a:t>
            </a:r>
            <a:r>
              <a:rPr lang="en-GB" sz="1600" b="1" dirty="0"/>
              <a:t>Data Protection Impact Assessments</a:t>
            </a:r>
          </a:p>
          <a:p>
            <a:r>
              <a:rPr lang="en-GB" sz="1600" b="1" dirty="0"/>
              <a:t>Risk-based assessment </a:t>
            </a:r>
            <a:r>
              <a:rPr lang="en-GB" sz="1600" dirty="0"/>
              <a:t>of impact of international data transfers</a:t>
            </a:r>
          </a:p>
          <a:p>
            <a:r>
              <a:rPr lang="en-GB" sz="1600" dirty="0"/>
              <a:t>Organisations may </a:t>
            </a:r>
            <a:r>
              <a:rPr lang="en-GB" sz="1600" b="1" dirty="0"/>
              <a:t>refuse to respond to data subject access requests </a:t>
            </a:r>
            <a:r>
              <a:rPr lang="en-GB" sz="1600" dirty="0"/>
              <a:t>which are “vexatious or excessive”, or charge a respective fee</a:t>
            </a:r>
          </a:p>
          <a:p>
            <a:pPr lvl="1"/>
            <a:endParaRPr lang="en-US" sz="1400" dirty="0"/>
          </a:p>
        </p:txBody>
      </p:sp>
      <p:sp>
        <p:nvSpPr>
          <p:cNvPr id="3" name="Title 2" descr="" title="">
            <a:extLst>
              <a:ext uri="{FF2B5EF4-FFF2-40B4-BE49-F238E27FC236}">
                <a16:creationId xmlns:a16="http://schemas.microsoft.com/office/drawing/2014/main" id="{BE86702D-3A26-4E6B-BBB2-8209ACFA5E28}"/>
              </a:ext>
            </a:extLst>
          </p:cNvPr>
          <p:cNvSpPr>
            <a:spLocks noGrp="1"/>
          </p:cNvSpPr>
          <p:nvPr>
            <p:ph type="ctrTitle"/>
          </p:nvPr>
        </p:nvSpPr>
        <p:spPr/>
        <p:txBody>
          <a:bodyPr>
            <a:normAutofit/>
          </a:bodyPr>
          <a:lstStyle/>
          <a:p>
            <a:r>
              <a:rPr lang="en-US" dirty="0"/>
              <a:t>New UK </a:t>
            </a:r>
            <a:r>
              <a:rPr lang="en-GB" dirty="0" err="1"/>
              <a:t>DPDI</a:t>
            </a:r>
            <a:r>
              <a:rPr lang="en-GB" dirty="0"/>
              <a:t> Bill </a:t>
            </a:r>
            <a:endParaRPr lang="en-US" dirty="0"/>
          </a:p>
        </p:txBody>
      </p:sp>
      <p:sp>
        <p:nvSpPr>
          <p:cNvPr id="4" name="Slide Number Placeholder 3" descr="" title="">
            <a:extLst>
              <a:ext uri="{FF2B5EF4-FFF2-40B4-BE49-F238E27FC236}">
                <a16:creationId xmlns:a16="http://schemas.microsoft.com/office/drawing/2014/main" id="{D6643E48-D278-4CEC-917B-6918CFFF8EA6}"/>
              </a:ext>
            </a:extLst>
          </p:cNvPr>
          <p:cNvSpPr>
            <a:spLocks noGrp="1"/>
          </p:cNvSpPr>
          <p:nvPr>
            <p:ph type="sldNum" sz="quarter" idx="31"/>
          </p:nvPr>
        </p:nvSpPr>
        <p:spPr/>
        <p:txBody>
          <a:bodyPr/>
          <a:lstStyle/>
          <a:p>
            <a:fld id="{4EEE6AFD-C632-9F49-B771-1F87972A33B3}" type="slidenum">
              <a:rPr lang="en-US" smtClean="0"/>
              <a:pPr/>
              <a:t>27</a:t>
            </a:fld>
            <a:endParaRPr lang="en-US" dirty="0"/>
          </a:p>
        </p:txBody>
      </p:sp>
    </p:spTree>
    <p:extLst>
      <p:ext uri="{BB962C8B-B14F-4D97-AF65-F5344CB8AC3E}">
        <p14:creationId xmlns:p14="http://schemas.microsoft.com/office/powerpoint/2010/main" val="3196732989"/>
      </p:ext>
    </p:extLst>
  </p:cSld>
  <p:clrMapOvr>
    <a:masterClrMapping/>
  </p:clrMapOvr>
</p:sld>
</file>

<file path=ppt/slides/slide2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6B8B3D0B-8142-4E94-8DF1-319E184B4772}"/>
              </a:ext>
            </a:extLst>
          </p:cNvPr>
          <p:cNvSpPr>
            <a:spLocks noGrp="1"/>
          </p:cNvSpPr>
          <p:nvPr>
            <p:ph type="ctrTitle"/>
          </p:nvPr>
        </p:nvSpPr>
        <p:spPr>
          <a:xfrm>
            <a:off x="815050" y="1122300"/>
            <a:ext cx="8328949" cy="709683"/>
          </a:xfrm>
        </p:spPr>
        <p:txBody>
          <a:bodyPr>
            <a:noAutofit/>
          </a:bodyPr>
          <a:lstStyle/>
          <a:p>
            <a:r>
              <a:rPr lang="en-US" sz="2400" dirty="0"/>
              <a:t>Side-by-Side Comparison: European &amp; US Data Privacy Laws</a:t>
            </a:r>
          </a:p>
        </p:txBody>
      </p:sp>
      <p:sp>
        <p:nvSpPr>
          <p:cNvPr id="4" name="Slide Number Placeholder 3" descr="" title="">
            <a:extLst>
              <a:ext uri="{FF2B5EF4-FFF2-40B4-BE49-F238E27FC236}">
                <a16:creationId xmlns:a16="http://schemas.microsoft.com/office/drawing/2014/main" id="{D029AEE0-6FD8-4292-90FC-D4799A39C50F}"/>
              </a:ext>
            </a:extLst>
          </p:cNvPr>
          <p:cNvSpPr>
            <a:spLocks noGrp="1"/>
          </p:cNvSpPr>
          <p:nvPr>
            <p:ph type="sldNum" sz="quarter" idx="31"/>
          </p:nvPr>
        </p:nvSpPr>
        <p:spPr/>
        <p:txBody>
          <a:bodyPr/>
          <a:lstStyle/>
          <a:p>
            <a:fld id="{4EEE6AFD-C632-9F49-B771-1F87972A33B3}" type="slidenum">
              <a:rPr lang="en-US" smtClean="0"/>
              <a:pPr/>
              <a:t>28</a:t>
            </a:fld>
            <a:endParaRPr lang="en-US" dirty="0"/>
          </a:p>
        </p:txBody>
      </p:sp>
      <p:graphicFrame>
        <p:nvGraphicFramePr>
          <p:cNvPr id="5" name="Google Shape;264;p10" descr="" title="">
            <a:extLst>
              <a:ext uri="{FF2B5EF4-FFF2-40B4-BE49-F238E27FC236}">
                <a16:creationId xmlns:a16="http://schemas.microsoft.com/office/drawing/2014/main" id="{16EEEE57-7D84-4C54-90B5-1BBA348A2227}"/>
              </a:ext>
            </a:extLst>
          </p:cNvPr>
          <p:cNvGraphicFramePr/>
          <p:nvPr>
            <p:extLst>
              <p:ext uri="{D42A27DB-BD31-4B8C-83A1-F6EECF244321}">
                <p14:modId xmlns:p14="http://schemas.microsoft.com/office/powerpoint/2010/main" val="590220925"/>
              </p:ext>
            </p:extLst>
          </p:nvPr>
        </p:nvGraphicFramePr>
        <p:xfrm>
          <a:off x="918029" y="1716048"/>
          <a:ext cx="7514984" cy="3266007"/>
        </p:xfrm>
        <a:graphic>
          <a:graphicData uri="http://schemas.openxmlformats.org/drawingml/2006/table">
            <a:tbl>
              <a:tblPr>
                <a:noFill/>
              </a:tblPr>
              <a:tblGrid>
                <a:gridCol w="1210050">
                  <a:extLst>
                    <a:ext uri="{9D8B030D-6E8A-4147-A177-3AD203B41FA5}">
                      <a16:colId xmlns:a16="http://schemas.microsoft.com/office/drawing/2014/main" val="20000"/>
                    </a:ext>
                  </a:extLst>
                </a:gridCol>
                <a:gridCol w="2746497">
                  <a:extLst>
                    <a:ext uri="{9D8B030D-6E8A-4147-A177-3AD203B41FA5}">
                      <a16:colId xmlns:a16="http://schemas.microsoft.com/office/drawing/2014/main" val="20001"/>
                    </a:ext>
                  </a:extLst>
                </a:gridCol>
                <a:gridCol w="459905">
                  <a:extLst>
                    <a:ext uri="{9D8B030D-6E8A-4147-A177-3AD203B41FA5}">
                      <a16:colId xmlns:a16="http://schemas.microsoft.com/office/drawing/2014/main" val="20002"/>
                    </a:ext>
                  </a:extLst>
                </a:gridCol>
                <a:gridCol w="464484">
                  <a:extLst>
                    <a:ext uri="{9D8B030D-6E8A-4147-A177-3AD203B41FA5}">
                      <a16:colId xmlns:a16="http://schemas.microsoft.com/office/drawing/2014/main" val="20003"/>
                    </a:ext>
                  </a:extLst>
                </a:gridCol>
                <a:gridCol w="478204">
                  <a:extLst>
                    <a:ext uri="{9D8B030D-6E8A-4147-A177-3AD203B41FA5}">
                      <a16:colId xmlns:a16="http://schemas.microsoft.com/office/drawing/2014/main" val="20004"/>
                    </a:ext>
                  </a:extLst>
                </a:gridCol>
                <a:gridCol w="538961">
                  <a:extLst>
                    <a:ext uri="{9D8B030D-6E8A-4147-A177-3AD203B41FA5}">
                      <a16:colId xmlns:a16="http://schemas.microsoft.com/office/drawing/2014/main" val="2154221891"/>
                    </a:ext>
                  </a:extLst>
                </a:gridCol>
                <a:gridCol w="538961">
                  <a:extLst>
                    <a:ext uri="{9D8B030D-6E8A-4147-A177-3AD203B41FA5}">
                      <a16:colId xmlns:a16="http://schemas.microsoft.com/office/drawing/2014/main" val="2618081780"/>
                    </a:ext>
                  </a:extLst>
                </a:gridCol>
                <a:gridCol w="538961">
                  <a:extLst>
                    <a:ext uri="{9D8B030D-6E8A-4147-A177-3AD203B41FA5}">
                      <a16:colId xmlns:a16="http://schemas.microsoft.com/office/drawing/2014/main" val="1430056144"/>
                    </a:ext>
                  </a:extLst>
                </a:gridCol>
                <a:gridCol w="538961">
                  <a:extLst>
                    <a:ext uri="{9D8B030D-6E8A-4147-A177-3AD203B41FA5}">
                      <a16:colId xmlns:a16="http://schemas.microsoft.com/office/drawing/2014/main" val="20005"/>
                    </a:ext>
                  </a:extLst>
                </a:gridCol>
              </a:tblGrid>
              <a:tr h="139066">
                <a:tc>
                  <a:txBody>
                    <a:bodyPr/>
                    <a:lstStyle/>
                    <a:p>
                      <a:pPr marL="0" marR="0" lvl="0" indent="0" algn="l" rtl="0">
                        <a:lnSpc>
                          <a:spcPct val="107000"/>
                        </a:lnSpc>
                        <a:spcBef>
                          <a:spcPts val="0"/>
                        </a:spcBef>
                        <a:spcAft>
                          <a:spcPts val="0"/>
                        </a:spcAft>
                        <a:buNone/>
                      </a:pPr>
                      <a:r>
                        <a:rPr lang="en-US" sz="700" b="1" dirty="0">
                          <a:latin typeface="Georgia" panose="02040502050405020303" pitchFamily="18" charset="0"/>
                          <a:ea typeface="Geo"/>
                          <a:cs typeface="Arial" panose="020B0604020202020204" pitchFamily="34" charset="0"/>
                          <a:sym typeface="Geo"/>
                        </a:rPr>
                        <a:t> </a:t>
                      </a:r>
                      <a:endParaRPr sz="700" dirty="0">
                        <a:latin typeface="Georgia" panose="02040502050405020303" pitchFamily="18" charset="0"/>
                        <a:ea typeface="Geo"/>
                        <a:cs typeface="Arial" panose="020B0604020202020204" pitchFamily="34" charset="0"/>
                        <a:sym typeface="Geo"/>
                      </a:endParaRPr>
                    </a:p>
                  </a:txBody>
                  <a:tcPr marL="0" marR="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l" rtl="0">
                        <a:lnSpc>
                          <a:spcPct val="107000"/>
                        </a:lnSpc>
                        <a:spcBef>
                          <a:spcPts val="0"/>
                        </a:spcBef>
                        <a:spcAft>
                          <a:spcPts val="0"/>
                        </a:spcAft>
                        <a:buNone/>
                      </a:pPr>
                      <a:r>
                        <a:rPr lang="en-US" sz="800" b="1" dirty="0">
                          <a:latin typeface="Georgia" panose="02040502050405020303" pitchFamily="18" charset="0"/>
                          <a:ea typeface="Geo"/>
                          <a:cs typeface="Arial" panose="020B0604020202020204" pitchFamily="34" charset="0"/>
                          <a:sym typeface="Geo"/>
                        </a:rPr>
                        <a:t> </a:t>
                      </a:r>
                      <a:endParaRPr sz="700" dirty="0">
                        <a:latin typeface="Georgia" panose="02040502050405020303" pitchFamily="18" charset="0"/>
                        <a:ea typeface="Geo"/>
                        <a:cs typeface="Arial" panose="020B0604020202020204" pitchFamily="34" charset="0"/>
                        <a:sym typeface="Geo"/>
                      </a:endParaRPr>
                    </a:p>
                  </a:txBody>
                  <a:tcPr marL="37325" marR="37325" marT="607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a:latin typeface="Georgia" panose="02040502050405020303" pitchFamily="18" charset="0"/>
                          <a:ea typeface="Geo"/>
                          <a:cs typeface="Arial" panose="020B0604020202020204" pitchFamily="34" charset="0"/>
                          <a:sym typeface="Geo"/>
                        </a:rPr>
                        <a:t>GDPR</a:t>
                      </a:r>
                      <a:endParaRPr sz="9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a:latin typeface="Georgia" panose="02040502050405020303" pitchFamily="18" charset="0"/>
                          <a:ea typeface="Geo"/>
                          <a:cs typeface="Arial" panose="020B0604020202020204" pitchFamily="34" charset="0"/>
                          <a:sym typeface="Geo"/>
                        </a:rPr>
                        <a:t>CCPA</a:t>
                      </a:r>
                      <a:endParaRPr sz="9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err="1">
                          <a:latin typeface="Georgia" panose="02040502050405020303" pitchFamily="18" charset="0"/>
                          <a:ea typeface="Geo"/>
                          <a:cs typeface="Arial" panose="020B0604020202020204" pitchFamily="34" charset="0"/>
                          <a:sym typeface="Geo"/>
                        </a:rPr>
                        <a:t>CPRA</a:t>
                      </a:r>
                      <a:endParaRPr sz="9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a:latin typeface="Georgia" panose="02040502050405020303" pitchFamily="18" charset="0"/>
                          <a:ea typeface="Geo"/>
                          <a:cs typeface="Arial" panose="020B0604020202020204" pitchFamily="34" charset="0"/>
                          <a:sym typeface="Geo"/>
                        </a:rPr>
                        <a:t>CPA</a:t>
                      </a:r>
                      <a:endParaRPr sz="900" b="1"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err="1">
                          <a:latin typeface="Georgia" panose="02040502050405020303" pitchFamily="18" charset="0"/>
                          <a:ea typeface="Geo"/>
                          <a:cs typeface="Arial" panose="020B0604020202020204" pitchFamily="34" charset="0"/>
                          <a:sym typeface="Geo"/>
                        </a:rPr>
                        <a:t>CTDPA</a:t>
                      </a:r>
                      <a:endParaRPr sz="900" b="1"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err="1">
                          <a:latin typeface="Georgia" panose="02040502050405020303" pitchFamily="18" charset="0"/>
                          <a:ea typeface="Geo"/>
                          <a:cs typeface="Arial" panose="020B0604020202020204" pitchFamily="34" charset="0"/>
                          <a:sym typeface="Geo"/>
                        </a:rPr>
                        <a:t>UCPA</a:t>
                      </a:r>
                      <a:endParaRPr sz="900" b="1"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n-US" sz="900" b="1" dirty="0">
                          <a:latin typeface="Georgia" panose="02040502050405020303" pitchFamily="18" charset="0"/>
                          <a:ea typeface="Geo"/>
                          <a:cs typeface="Arial" panose="020B0604020202020204" pitchFamily="34" charset="0"/>
                          <a:sym typeface="Geo"/>
                        </a:rPr>
                        <a:t>VCDPA</a:t>
                      </a:r>
                      <a:endParaRPr sz="9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85000"/>
                          <a:lumOff val="15000"/>
                        </a:schemeClr>
                      </a:solidFill>
                      <a:prstDash val="solid"/>
                      <a:round/>
                      <a:headEnd type="none" w="med" len="med"/>
                      <a:tailEnd type="none" w="med" len="med"/>
                    </a:lnB>
                  </a:tcPr>
                </a:tc>
                <a:extLst>
                  <a:ext uri="{0D108BD9-81ED-4DB2-BD59-A6C34878D82A}">
                    <a16:rowId xmlns:a16="http://schemas.microsoft.com/office/drawing/2014/main" val="10000"/>
                  </a:ext>
                </a:extLst>
              </a:tr>
              <a:tr h="111356">
                <a:tc rowSpan="2">
                  <a:txBody>
                    <a:bodyPr/>
                    <a:lstStyle/>
                    <a:p>
                      <a:pPr marL="91440" marR="0" lvl="0" indent="0" algn="ctr" rtl="0">
                        <a:lnSpc>
                          <a:spcPct val="107000"/>
                        </a:lnSpc>
                        <a:spcBef>
                          <a:spcPts val="0"/>
                        </a:spcBef>
                        <a:spcAft>
                          <a:spcPts val="0"/>
                        </a:spcAft>
                        <a:buNone/>
                      </a:pPr>
                      <a:r>
                        <a:rPr lang="en-US" sz="700" b="1" dirty="0">
                          <a:solidFill>
                            <a:srgbClr val="000000"/>
                          </a:solidFill>
                          <a:latin typeface="Georgia" panose="02040502050405020303" pitchFamily="18" charset="0"/>
                          <a:ea typeface="Geo"/>
                          <a:cs typeface="Arial" panose="020B0604020202020204" pitchFamily="34" charset="0"/>
                          <a:sym typeface="Geo"/>
                        </a:rPr>
                        <a:t>Ability to Process Data</a:t>
                      </a:r>
                      <a:endParaRPr sz="700" dirty="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Permissible Purpose</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12700" cap="flat" cmpd="sng" algn="ctr">
                      <a:solidFill>
                        <a:schemeClr val="tx1">
                          <a:lumMod val="85000"/>
                          <a:lumOff val="15000"/>
                        </a:schemeClr>
                      </a:solidFill>
                      <a:prstDash val="solid"/>
                      <a:round/>
                      <a:headEnd type="none" w="med" len="med"/>
                      <a:tailEnd type="none" w="med" len="med"/>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1"/>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Data Minimization</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2"/>
                  </a:ext>
                </a:extLst>
              </a:tr>
              <a:tr h="111356">
                <a:tc rowSpan="11">
                  <a:txBody>
                    <a:bodyPr/>
                    <a:lstStyle/>
                    <a:p>
                      <a:pPr marL="91440" marR="0" lvl="0" indent="0" algn="ctr" rtl="0">
                        <a:lnSpc>
                          <a:spcPct val="107000"/>
                        </a:lnSpc>
                        <a:spcBef>
                          <a:spcPts val="0"/>
                        </a:spcBef>
                        <a:spcAft>
                          <a:spcPts val="0"/>
                        </a:spcAft>
                        <a:buNone/>
                      </a:pPr>
                      <a:r>
                        <a:rPr lang="en-US" sz="700" b="1" dirty="0">
                          <a:solidFill>
                            <a:srgbClr val="000000"/>
                          </a:solidFill>
                          <a:latin typeface="Georgia" panose="02040502050405020303" pitchFamily="18" charset="0"/>
                          <a:ea typeface="Geo"/>
                          <a:cs typeface="Arial" panose="020B0604020202020204" pitchFamily="34" charset="0"/>
                          <a:sym typeface="Geo"/>
                        </a:rPr>
                        <a:t>Individual Rights</a:t>
                      </a:r>
                      <a:endParaRPr sz="700" dirty="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Notices to Data Subjects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3"/>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latin typeface="Georgia" panose="02040502050405020303" pitchFamily="18" charset="0"/>
                          <a:ea typeface="Geo"/>
                          <a:cs typeface="Arial" panose="020B0604020202020204" pitchFamily="34" charset="0"/>
                          <a:sym typeface="Geo"/>
                        </a:rPr>
                        <a:t>Financial Incentive Disclosure</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000000">
                          <a:alpha val="0"/>
                        </a:srgbClr>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bg1"/>
                    </a:solidFill>
                  </a:tcPr>
                </a:tc>
                <a:extLst>
                  <a:ext uri="{0D108BD9-81ED-4DB2-BD59-A6C34878D82A}">
                    <a16:rowId xmlns:a16="http://schemas.microsoft.com/office/drawing/2014/main" val="1247032434"/>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Access Data</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b="0" i="0" u="none" strike="noStrike" cap="none" dirty="0">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4"/>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Fix Errors (aka Right to Correction/Rectification)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5"/>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Deletion (aka Right to Be Forgotten)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6"/>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t>
                      </a:r>
                      <a:r>
                        <a:rPr lang="en-US" sz="800" dirty="0" err="1">
                          <a:solidFill>
                            <a:srgbClr val="000000"/>
                          </a:solidFill>
                          <a:latin typeface="Georgia" panose="02040502050405020303" pitchFamily="18" charset="0"/>
                          <a:ea typeface="Geo"/>
                          <a:cs typeface="Arial" panose="020B0604020202020204" pitchFamily="34" charset="0"/>
                          <a:sym typeface="Geo"/>
                        </a:rPr>
                        <a:t>Opt</a:t>
                      </a:r>
                      <a:r>
                        <a:rPr lang="en-US" sz="800" dirty="0">
                          <a:solidFill>
                            <a:srgbClr val="000000"/>
                          </a:solidFill>
                          <a:latin typeface="Georgia" panose="02040502050405020303" pitchFamily="18" charset="0"/>
                          <a:ea typeface="Geo"/>
                          <a:cs typeface="Arial" panose="020B0604020202020204" pitchFamily="34" charset="0"/>
                          <a:sym typeface="Geo"/>
                        </a:rPr>
                        <a:t> Out of Sale</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7"/>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a:t>
                      </a:r>
                      <a:r>
                        <a:rPr lang="en-US" sz="800" dirty="0" err="1">
                          <a:solidFill>
                            <a:srgbClr val="000000"/>
                          </a:solidFill>
                          <a:latin typeface="Georgia" panose="02040502050405020303" pitchFamily="18" charset="0"/>
                          <a:ea typeface="Geo"/>
                          <a:cs typeface="Arial" panose="020B0604020202020204" pitchFamily="34" charset="0"/>
                          <a:sym typeface="Geo"/>
                        </a:rPr>
                        <a:t>Opt</a:t>
                      </a:r>
                      <a:r>
                        <a:rPr lang="en-US" sz="800" dirty="0">
                          <a:solidFill>
                            <a:srgbClr val="000000"/>
                          </a:solidFill>
                          <a:latin typeface="Georgia" panose="02040502050405020303" pitchFamily="18" charset="0"/>
                          <a:ea typeface="Geo"/>
                          <a:cs typeface="Arial" panose="020B0604020202020204" pitchFamily="34" charset="0"/>
                          <a:sym typeface="Geo"/>
                        </a:rPr>
                        <a:t> Out of Behavioral Advertising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08"/>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Object to Use of Sensitive Information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Object to Automated Decision Making &amp; Profiling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10"/>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Right to Object to Other Uses</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a:latin typeface="Georgia" panose="02040502050405020303" pitchFamily="18" charset="0"/>
                          <a:ea typeface="Geo"/>
                          <a:cs typeface="Arial" panose="020B0604020202020204" pitchFamily="34" charset="0"/>
                          <a:sym typeface="Geo"/>
                        </a:rPr>
                        <a:t> </a:t>
                      </a:r>
                      <a:endParaRPr sz="1200">
                        <a:latin typeface="Georgia" panose="02040502050405020303" pitchFamily="18" charset="0"/>
                        <a:cs typeface="Arial" panose="020B0604020202020204" pitchFamily="34" charset="0"/>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latin typeface="Georgia" panose="02040502050405020303" pitchFamily="18" charset="0"/>
                          <a:ea typeface="Geo"/>
                          <a:cs typeface="Arial" panose="020B0604020202020204" pitchFamily="34" charset="0"/>
                          <a:sym typeface="Geo"/>
                        </a:rPr>
                        <a:t> </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latin typeface="Georgia" panose="02040502050405020303" pitchFamily="18" charset="0"/>
                          <a:ea typeface="Geo"/>
                          <a:cs typeface="Arial" panose="020B0604020202020204" pitchFamily="34" charset="0"/>
                          <a:sym typeface="Geo"/>
                        </a:rPr>
                        <a:t> </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Right to Nondiscrimination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EAF1DD"/>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EAF1DD"/>
                    </a:solidFill>
                  </a:tcPr>
                </a:tc>
                <a:extLst>
                  <a:ext uri="{0D108BD9-81ED-4DB2-BD59-A6C34878D82A}">
                    <a16:rowId xmlns:a16="http://schemas.microsoft.com/office/drawing/2014/main" val="10012"/>
                  </a:ext>
                </a:extLst>
              </a:tr>
              <a:tr h="111356">
                <a:tc rowSpan="3">
                  <a:txBody>
                    <a:bodyPr/>
                    <a:lstStyle/>
                    <a:p>
                      <a:pPr marL="91440" marR="0" lvl="0" indent="0" algn="ctr" rtl="0">
                        <a:lnSpc>
                          <a:spcPct val="107000"/>
                        </a:lnSpc>
                        <a:spcBef>
                          <a:spcPts val="0"/>
                        </a:spcBef>
                        <a:spcAft>
                          <a:spcPts val="0"/>
                        </a:spcAft>
                        <a:buNone/>
                      </a:pPr>
                      <a:r>
                        <a:rPr lang="en-US" sz="700" b="1">
                          <a:solidFill>
                            <a:srgbClr val="000000"/>
                          </a:solidFill>
                          <a:latin typeface="Georgia" panose="02040502050405020303" pitchFamily="18" charset="0"/>
                          <a:ea typeface="Geo"/>
                          <a:cs typeface="Arial" panose="020B0604020202020204" pitchFamily="34" charset="0"/>
                          <a:sym typeface="Geo"/>
                        </a:rPr>
                        <a:t>Accountability &amp; Governance</a:t>
                      </a:r>
                      <a:endParaRPr sz="70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E5F1"/>
                    </a:solidFill>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Documentation and Recordkeeping</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extLst>
                  <a:ext uri="{0D108BD9-81ED-4DB2-BD59-A6C34878D82A}">
                    <a16:rowId xmlns:a16="http://schemas.microsoft.com/office/drawing/2014/main" val="10013"/>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Risk Assessments</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DBE5F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lang="en-US"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no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extLst>
                  <a:ext uri="{0D108BD9-81ED-4DB2-BD59-A6C34878D82A}">
                    <a16:rowId xmlns:a16="http://schemas.microsoft.com/office/drawing/2014/main" val="10014"/>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Designate a DPO (if necessary) </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BE5F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157558">
                <a:tc rowSpan="2">
                  <a:txBody>
                    <a:bodyPr/>
                    <a:lstStyle/>
                    <a:p>
                      <a:pPr marL="91440" marR="0" lvl="0" indent="0" algn="ctr" rtl="0">
                        <a:lnSpc>
                          <a:spcPct val="107000"/>
                        </a:lnSpc>
                        <a:spcBef>
                          <a:spcPts val="0"/>
                        </a:spcBef>
                        <a:spcAft>
                          <a:spcPts val="0"/>
                        </a:spcAft>
                        <a:buNone/>
                      </a:pPr>
                      <a:r>
                        <a:rPr lang="en-US" sz="700" b="1">
                          <a:solidFill>
                            <a:srgbClr val="000000"/>
                          </a:solidFill>
                          <a:latin typeface="Georgia" panose="02040502050405020303" pitchFamily="18" charset="0"/>
                          <a:ea typeface="Geo"/>
                          <a:cs typeface="Arial" panose="020B0604020202020204" pitchFamily="34" charset="0"/>
                          <a:sym typeface="Geo"/>
                        </a:rPr>
                        <a:t>Security</a:t>
                      </a:r>
                      <a:endParaRPr sz="70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8CCE4"/>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Appropriate Data Security to Safeguard Information</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extLst>
                  <a:ext uri="{0D108BD9-81ED-4DB2-BD59-A6C34878D82A}">
                    <a16:rowId xmlns:a16="http://schemas.microsoft.com/office/drawing/2014/main" val="10016"/>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Breach Notification</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Clr>
                          <a:srgbClr val="000000"/>
                        </a:buClr>
                        <a:buSzPts val="1050"/>
                        <a:buFont typeface="Geo"/>
                        <a:buNone/>
                      </a:pPr>
                      <a:r>
                        <a:rPr lang="en-US" sz="800" b="1" i="0" u="none" strike="noStrike" cap="none">
                          <a:solidFill>
                            <a:srgbClr val="000000"/>
                          </a:solidFill>
                          <a:latin typeface="Georgia" panose="02040502050405020303" pitchFamily="18" charset="0"/>
                          <a:ea typeface="Geo"/>
                          <a:cs typeface="Arial" panose="020B0604020202020204" pitchFamily="34" charset="0"/>
                          <a:sym typeface="Geo"/>
                        </a:rPr>
                        <a:t>✓</a:t>
                      </a:r>
                      <a:endParaRPr sz="800" b="0" i="0" u="none" strike="noStrike" cap="none">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Clr>
                          <a:srgbClr val="000000"/>
                        </a:buClr>
                        <a:buSzPts val="1050"/>
                        <a:buFont typeface="Geo"/>
                        <a:buNone/>
                      </a:pPr>
                      <a:r>
                        <a:rPr lang="en-US" sz="800" b="1" i="0" u="none" strike="noStrike" cap="none">
                          <a:solidFill>
                            <a:srgbClr val="000000"/>
                          </a:solidFill>
                          <a:latin typeface="Georgia" panose="02040502050405020303" pitchFamily="18" charset="0"/>
                          <a:ea typeface="Geo"/>
                          <a:cs typeface="Arial" panose="020B0604020202020204" pitchFamily="34" charset="0"/>
                          <a:sym typeface="Geo"/>
                        </a:rPr>
                        <a:t>✓*</a:t>
                      </a:r>
                      <a:endParaRPr sz="800" b="0" i="0" u="none" strike="noStrike" cap="none">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Clr>
                          <a:srgbClr val="000000"/>
                        </a:buClr>
                        <a:buSzPts val="1050"/>
                        <a:buFont typeface="Geo"/>
                        <a:buNone/>
                      </a:pPr>
                      <a:r>
                        <a:rPr lang="en-US" sz="800" b="1" i="0" u="none" strike="noStrike" cap="none">
                          <a:solidFill>
                            <a:srgbClr val="000000"/>
                          </a:solidFill>
                          <a:latin typeface="Georgia" panose="02040502050405020303" pitchFamily="18" charset="0"/>
                          <a:ea typeface="Geo"/>
                          <a:cs typeface="Arial" panose="020B0604020202020204" pitchFamily="34" charset="0"/>
                          <a:sym typeface="Geo"/>
                        </a:rPr>
                        <a:t>✓*</a:t>
                      </a:r>
                      <a:endParaRPr sz="800" b="0" i="0" u="none" strike="noStrike" cap="none">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Geo"/>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Geo"/>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Geo"/>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B8CCE4"/>
                    </a:solidFill>
                  </a:tcPr>
                </a:tc>
                <a:tc>
                  <a:txBody>
                    <a:bodyPr/>
                    <a:lstStyle/>
                    <a:p>
                      <a:pPr marL="0" marR="0" lvl="0" indent="0" algn="ctr" rtl="0">
                        <a:lnSpc>
                          <a:spcPct val="107000"/>
                        </a:lnSpc>
                        <a:spcBef>
                          <a:spcPts val="0"/>
                        </a:spcBef>
                        <a:spcAft>
                          <a:spcPts val="0"/>
                        </a:spcAft>
                        <a:buClr>
                          <a:srgbClr val="000000"/>
                        </a:buClr>
                        <a:buSzPts val="1050"/>
                        <a:buFont typeface="Geo"/>
                        <a:buNone/>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sz="800" b="0" i="0" u="none" strike="noStrike" cap="none" dirty="0">
                        <a:solidFill>
                          <a:srgbClr val="000000"/>
                        </a:solidFill>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B8CCE4"/>
                    </a:solidFill>
                  </a:tcPr>
                </a:tc>
                <a:extLst>
                  <a:ext uri="{0D108BD9-81ED-4DB2-BD59-A6C34878D82A}">
                    <a16:rowId xmlns:a16="http://schemas.microsoft.com/office/drawing/2014/main" val="10017"/>
                  </a:ext>
                </a:extLst>
              </a:tr>
              <a:tr h="232455">
                <a:tc>
                  <a:txBody>
                    <a:bodyPr/>
                    <a:lstStyle/>
                    <a:p>
                      <a:pPr marL="91440" marR="0" lvl="0" indent="0" algn="ctr" rtl="0">
                        <a:lnSpc>
                          <a:spcPct val="107000"/>
                        </a:lnSpc>
                        <a:spcBef>
                          <a:spcPts val="0"/>
                        </a:spcBef>
                        <a:spcAft>
                          <a:spcPts val="0"/>
                        </a:spcAft>
                        <a:buNone/>
                      </a:pPr>
                      <a:r>
                        <a:rPr lang="en-US" sz="700" b="1">
                          <a:solidFill>
                            <a:srgbClr val="000000"/>
                          </a:solidFill>
                          <a:latin typeface="Georgia" panose="02040502050405020303" pitchFamily="18" charset="0"/>
                          <a:ea typeface="Geo"/>
                          <a:cs typeface="Arial" panose="020B0604020202020204" pitchFamily="34" charset="0"/>
                          <a:sym typeface="Geo"/>
                        </a:rPr>
                        <a:t>Data Transfers Outside of EEA</a:t>
                      </a:r>
                      <a:endParaRPr sz="70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Adequacy measures required for any country determined to have laws that do not parallel EEA</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D9D9D9"/>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r h="157558">
                <a:tc rowSpan="2">
                  <a:txBody>
                    <a:bodyPr/>
                    <a:lstStyle/>
                    <a:p>
                      <a:pPr marL="91440" marR="0" lvl="0" indent="0" algn="ctr" rtl="0">
                        <a:lnSpc>
                          <a:spcPct val="107000"/>
                        </a:lnSpc>
                        <a:spcBef>
                          <a:spcPts val="0"/>
                        </a:spcBef>
                        <a:spcAft>
                          <a:spcPts val="0"/>
                        </a:spcAft>
                        <a:buNone/>
                      </a:pPr>
                      <a:r>
                        <a:rPr lang="en-US" sz="700" b="1">
                          <a:solidFill>
                            <a:srgbClr val="000000"/>
                          </a:solidFill>
                          <a:latin typeface="Georgia" panose="02040502050405020303" pitchFamily="18" charset="0"/>
                          <a:ea typeface="Geo"/>
                          <a:cs typeface="Arial" panose="020B0604020202020204" pitchFamily="34" charset="0"/>
                          <a:sym typeface="Geo"/>
                        </a:rPr>
                        <a:t>Transfers to Third Parties</a:t>
                      </a:r>
                      <a:endParaRPr sz="70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9"/>
                    </a:solidFill>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Contractual Requirements in Service Provider Agreements</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DE9D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FDE9D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b="1" i="0" u="none" strike="noStrike" cap="none" dirty="0">
                          <a:solidFill>
                            <a:srgbClr val="000000"/>
                          </a:solidFill>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FDE9D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Georgia" panose="02040502050405020303" pitchFamily="18" charset="0"/>
                          <a:ea typeface="Geo"/>
                          <a:cs typeface="Arial" panose="020B0604020202020204" pitchFamily="34" charset="0"/>
                          <a:sym typeface="Geo"/>
                        </a:rPr>
                        <a:t>✓</a:t>
                      </a:r>
                      <a:endParaRPr kumimoji="0" lang="en-US" sz="800" b="0" i="0" u="none" strike="noStrike" kern="1200" cap="none" spc="0" normalizeH="0" baseline="0" noProof="0" dirty="0">
                        <a:ln>
                          <a:noFill/>
                        </a:ln>
                        <a:solidFill>
                          <a:prstClr val="black"/>
                        </a:solidFill>
                        <a:effectLst/>
                        <a:uLnTx/>
                        <a:uFillTx/>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DE9D9"/>
                    </a:solidFill>
                  </a:tcPr>
                </a:tc>
                <a:extLst>
                  <a:ext uri="{0D108BD9-81ED-4DB2-BD59-A6C34878D82A}">
                    <a16:rowId xmlns:a16="http://schemas.microsoft.com/office/drawing/2014/main" val="10019"/>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a:solidFill>
                            <a:srgbClr val="000000"/>
                          </a:solidFill>
                          <a:latin typeface="Georgia" panose="02040502050405020303" pitchFamily="18" charset="0"/>
                          <a:ea typeface="Geo"/>
                          <a:cs typeface="Arial" panose="020B0604020202020204" pitchFamily="34" charset="0"/>
                          <a:sym typeface="Geo"/>
                        </a:rPr>
                        <a:t>Joint controllers should allocate responsibilities.</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DE9D9"/>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bg1"/>
                    </a:solidFill>
                  </a:tcPr>
                </a:tc>
                <a:extLst>
                  <a:ext uri="{0D108BD9-81ED-4DB2-BD59-A6C34878D82A}">
                    <a16:rowId xmlns:a16="http://schemas.microsoft.com/office/drawing/2014/main" val="10020"/>
                  </a:ext>
                </a:extLst>
              </a:tr>
              <a:tr h="111356">
                <a:tc rowSpan="2">
                  <a:txBody>
                    <a:bodyPr/>
                    <a:lstStyle/>
                    <a:p>
                      <a:pPr marL="91440" marR="0" lvl="0" indent="0" algn="ctr" rtl="0">
                        <a:lnSpc>
                          <a:spcPct val="107000"/>
                        </a:lnSpc>
                        <a:spcBef>
                          <a:spcPts val="0"/>
                        </a:spcBef>
                        <a:spcAft>
                          <a:spcPts val="0"/>
                        </a:spcAft>
                        <a:buNone/>
                      </a:pPr>
                      <a:r>
                        <a:rPr lang="en-US" sz="700" b="1" dirty="0">
                          <a:solidFill>
                            <a:srgbClr val="000000"/>
                          </a:solidFill>
                          <a:latin typeface="Georgia" panose="02040502050405020303" pitchFamily="18" charset="0"/>
                          <a:ea typeface="Geo"/>
                          <a:cs typeface="Arial" panose="020B0604020202020204" pitchFamily="34" charset="0"/>
                          <a:sym typeface="Geo"/>
                        </a:rPr>
                        <a:t>Marketing &amp; AdTech</a:t>
                      </a:r>
                      <a:endParaRPr sz="700" dirty="0">
                        <a:latin typeface="Georgia" panose="02040502050405020303" pitchFamily="18" charset="0"/>
                        <a:ea typeface="Geo"/>
                        <a:cs typeface="Arial" panose="020B0604020202020204" pitchFamily="34" charset="0"/>
                        <a:sym typeface="Geo"/>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D4B4"/>
                    </a:solidFill>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Consent for AdTech Cookies</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D4B4"/>
                    </a:solidFill>
                  </a:tcPr>
                </a:tc>
                <a:tc>
                  <a:txBody>
                    <a:bodyPr/>
                    <a:lstStyle/>
                    <a:p>
                      <a:pPr marL="0" marR="0" lvl="0" indent="0" algn="ctr" rtl="0">
                        <a:lnSpc>
                          <a:spcPct val="107000"/>
                        </a:lnSpc>
                        <a:spcBef>
                          <a:spcPts val="0"/>
                        </a:spcBef>
                        <a:spcAft>
                          <a:spcPts val="0"/>
                        </a:spcAft>
                        <a:buNone/>
                      </a:pPr>
                      <a:r>
                        <a:rPr lang="en-US" sz="800" b="1">
                          <a:solidFill>
                            <a:srgbClr val="000000"/>
                          </a:solidFill>
                          <a:latin typeface="Georgia" panose="02040502050405020303" pitchFamily="18" charset="0"/>
                          <a:ea typeface="Geo"/>
                          <a:cs typeface="Arial" panose="020B0604020202020204" pitchFamily="34" charset="0"/>
                          <a:sym typeface="Geo"/>
                        </a:rPr>
                        <a:t>✓</a:t>
                      </a:r>
                      <a:endParaRPr sz="80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BD4B4"/>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lgn="ctr">
                      <a:solidFill>
                        <a:srgbClr val="A5A5A5"/>
                      </a:solidFill>
                      <a:prstDash val="solid"/>
                      <a:round/>
                      <a:headEnd type="none" w="sm" len="sm"/>
                      <a:tailEnd type="none" w="sm" len="sm"/>
                    </a:lnB>
                    <a:solidFill>
                      <a:schemeClr val="bg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bg1"/>
                    </a:solidFill>
                  </a:tcPr>
                </a:tc>
                <a:extLst>
                  <a:ext uri="{0D108BD9-81ED-4DB2-BD59-A6C34878D82A}">
                    <a16:rowId xmlns:a16="http://schemas.microsoft.com/office/drawing/2014/main" val="10021"/>
                  </a:ext>
                </a:extLst>
              </a:tr>
              <a:tr h="111356">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800" dirty="0">
                          <a:solidFill>
                            <a:srgbClr val="000000"/>
                          </a:solidFill>
                          <a:latin typeface="Georgia" panose="02040502050405020303" pitchFamily="18" charset="0"/>
                          <a:ea typeface="Geo"/>
                          <a:cs typeface="Arial" panose="020B0604020202020204" pitchFamily="34" charset="0"/>
                          <a:sym typeface="Geo"/>
                        </a:rPr>
                        <a:t>Consent obtained prior to direct marketing</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000000">
                          <a:alpha val="0"/>
                        </a:srgbClr>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BD4B4"/>
                    </a:solidFill>
                  </a:tcPr>
                </a:tc>
                <a:tc>
                  <a:txBody>
                    <a:bodyPr/>
                    <a:lstStyle/>
                    <a:p>
                      <a:pPr marL="0" marR="0" lvl="0" indent="0" algn="ctr" rtl="0">
                        <a:lnSpc>
                          <a:spcPct val="107000"/>
                        </a:lnSpc>
                        <a:spcBef>
                          <a:spcPts val="0"/>
                        </a:spcBef>
                        <a:spcAft>
                          <a:spcPts val="0"/>
                        </a:spcAft>
                        <a:buNone/>
                      </a:pPr>
                      <a:r>
                        <a:rPr lang="en-US" sz="800" b="1" dirty="0">
                          <a:solidFill>
                            <a:srgbClr val="000000"/>
                          </a:solidFill>
                          <a:latin typeface="Georgia" panose="02040502050405020303" pitchFamily="18" charset="0"/>
                          <a:ea typeface="Geo"/>
                          <a:cs typeface="Arial" panose="020B0604020202020204" pitchFamily="34" charset="0"/>
                          <a:sym typeface="Geo"/>
                        </a:rPr>
                        <a:t>✓</a:t>
                      </a: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rgbClr val="FBD4B4"/>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lgn="ctr">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endParaRPr sz="800" dirty="0">
                        <a:latin typeface="Georgia" panose="02040502050405020303" pitchFamily="18" charset="0"/>
                        <a:ea typeface="Geo"/>
                        <a:cs typeface="Arial" panose="020B0604020202020204" pitchFamily="34" charset="0"/>
                        <a:sym typeface="Geo"/>
                      </a:endParaRPr>
                    </a:p>
                  </a:txBody>
                  <a:tcPr marL="37325" marR="37325" marT="6075" marB="0" anchor="ctr">
                    <a:lnL w="9525" cap="flat" cmpd="sng" algn="ctr">
                      <a:solidFill>
                        <a:srgbClr val="A5A5A5"/>
                      </a:solidFill>
                      <a:prstDash val="solid"/>
                      <a:round/>
                      <a:headEnd type="none" w="sm" len="sm"/>
                      <a:tailEnd type="none" w="sm" len="sm"/>
                    </a:lnL>
                    <a:lnR w="9525" cap="flat" cmpd="sng" algn="ctr">
                      <a:solidFill>
                        <a:srgbClr val="A5A5A5"/>
                      </a:solidFill>
                      <a:prstDash val="solid"/>
                      <a:round/>
                      <a:headEnd type="none" w="sm" len="sm"/>
                      <a:tailEnd type="none" w="sm" len="sm"/>
                    </a:lnR>
                    <a:lnT w="9525" cap="flat" cmpd="sng">
                      <a:solidFill>
                        <a:srgbClr val="A5A5A5"/>
                      </a:solidFill>
                      <a:prstDash val="solid"/>
                      <a:round/>
                      <a:headEnd type="none" w="sm" len="sm"/>
                      <a:tailEnd type="none" w="sm" len="sm"/>
                    </a:lnT>
                    <a:lnB w="9525" cap="flat" cmpd="sng">
                      <a:solidFill>
                        <a:srgbClr val="A5A5A5"/>
                      </a:solidFill>
                      <a:prstDash val="solid"/>
                      <a:round/>
                      <a:headEnd type="none" w="sm" len="sm"/>
                      <a:tailEnd type="none" w="sm" len="sm"/>
                    </a:lnB>
                    <a:solidFill>
                      <a:schemeClr val="lt1"/>
                    </a:solidFill>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753105236"/>
      </p:ext>
    </p:extLst>
  </p:cSld>
  <p:clrMapOvr>
    <a:masterClrMapping/>
  </p:clrMapOvr>
</p:sld>
</file>

<file path=ppt/slides/slide2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829294F4-9EA8-4613-A1E7-732832C9B44C}"/>
              </a:ext>
            </a:extLst>
          </p:cNvPr>
          <p:cNvSpPr>
            <a:spLocks noGrp="1"/>
          </p:cNvSpPr>
          <p:nvPr>
            <p:ph type="ctrTitle"/>
          </p:nvPr>
        </p:nvSpPr>
        <p:spPr/>
        <p:txBody>
          <a:bodyPr/>
          <a:lstStyle/>
          <a:p>
            <a:r>
              <a:rPr lang="en-US" dirty="0"/>
              <a:t>Case Study</a:t>
            </a:r>
          </a:p>
        </p:txBody>
      </p:sp>
      <p:sp>
        <p:nvSpPr>
          <p:cNvPr id="3" name="Slide Number Placeholder 2" descr="" title="">
            <a:extLst>
              <a:ext uri="{FF2B5EF4-FFF2-40B4-BE49-F238E27FC236}">
                <a16:creationId xmlns:a16="http://schemas.microsoft.com/office/drawing/2014/main" id="{B191AFD7-52B9-45A8-B72D-2DCB8EFB959E}"/>
              </a:ext>
            </a:extLst>
          </p:cNvPr>
          <p:cNvSpPr>
            <a:spLocks noGrp="1"/>
          </p:cNvSpPr>
          <p:nvPr>
            <p:ph type="sldNum" sz="quarter" idx="31"/>
          </p:nvPr>
        </p:nvSpPr>
        <p:spPr/>
        <p:txBody>
          <a:bodyPr/>
          <a:lstStyle/>
          <a:p>
            <a:fld id="{4EEE6AFD-C632-9F49-B771-1F87972A33B3}" type="slidenum">
              <a:rPr lang="en-US" smtClean="0"/>
              <a:pPr/>
              <a:t>29</a:t>
            </a:fld>
            <a:endParaRPr lang="en-US" dirty="0"/>
          </a:p>
        </p:txBody>
      </p:sp>
    </p:spTree>
    <p:extLst>
      <p:ext uri="{BB962C8B-B14F-4D97-AF65-F5344CB8AC3E}">
        <p14:creationId xmlns:p14="http://schemas.microsoft.com/office/powerpoint/2010/main" val="1281877841"/>
      </p:ext>
    </p:extLst>
  </p:cSld>
  <p:clrMapOvr>
    <a:masterClrMapping/>
  </p:clrMapOvr>
</p:sld>
</file>

<file path=ppt/slides/slide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3365C46C-DF2D-402F-B5B2-0E0321A9C8E0}"/>
              </a:ext>
            </a:extLst>
          </p:cNvPr>
          <p:cNvSpPr>
            <a:spLocks noGrp="1"/>
          </p:cNvSpPr>
          <p:nvPr>
            <p:ph idx="1"/>
          </p:nvPr>
        </p:nvSpPr>
        <p:spPr>
          <a:xfrm>
            <a:off x="815051" y="1916292"/>
            <a:ext cx="7981508" cy="2949827"/>
          </a:xfrm>
        </p:spPr>
        <p:txBody>
          <a:bodyPr/>
          <a:lstStyle/>
          <a:p>
            <a:pPr>
              <a:spcBef>
                <a:spcPts val="300"/>
              </a:spcBef>
              <a:spcAft>
                <a:spcPts val="300"/>
              </a:spcAft>
            </a:pPr>
            <a:r>
              <a:rPr lang="en-US" sz="1600" dirty="0"/>
              <a:t>Privacy Trends</a:t>
            </a:r>
          </a:p>
          <a:p>
            <a:pPr>
              <a:spcBef>
                <a:spcPts val="300"/>
              </a:spcBef>
              <a:spcAft>
                <a:spcPts val="300"/>
              </a:spcAft>
            </a:pPr>
            <a:r>
              <a:rPr lang="en-US" sz="1600" dirty="0"/>
              <a:t>Overview of the General Data Protection Regulation (GDPR)</a:t>
            </a:r>
          </a:p>
          <a:p>
            <a:pPr>
              <a:spcBef>
                <a:spcPts val="300"/>
              </a:spcBef>
              <a:spcAft>
                <a:spcPts val="300"/>
              </a:spcAft>
            </a:pPr>
            <a:r>
              <a:rPr lang="en-US" sz="1600" dirty="0"/>
              <a:t>Overview of the U.S. Federal and State Privacy Laws</a:t>
            </a:r>
          </a:p>
          <a:p>
            <a:pPr>
              <a:spcBef>
                <a:spcPts val="400"/>
              </a:spcBef>
              <a:spcAft>
                <a:spcPts val="400"/>
              </a:spcAft>
            </a:pPr>
            <a:r>
              <a:rPr lang="en-US" sz="1600" dirty="0"/>
              <a:t>Upcoming Trends on Compliance</a:t>
            </a:r>
          </a:p>
          <a:p>
            <a:endParaRPr lang="en-US" sz="1800" dirty="0"/>
          </a:p>
        </p:txBody>
      </p:sp>
      <p:sp>
        <p:nvSpPr>
          <p:cNvPr id="3" name="Title 2" descr="" title="">
            <a:extLst>
              <a:ext uri="{FF2B5EF4-FFF2-40B4-BE49-F238E27FC236}">
                <a16:creationId xmlns:a16="http://schemas.microsoft.com/office/drawing/2014/main" id="{027F0DB7-0DC7-444A-8E26-7B48F4D07803}"/>
              </a:ext>
            </a:extLst>
          </p:cNvPr>
          <p:cNvSpPr>
            <a:spLocks noGrp="1"/>
          </p:cNvSpPr>
          <p:nvPr>
            <p:ph type="ctrTitle"/>
          </p:nvPr>
        </p:nvSpPr>
        <p:spPr/>
        <p:txBody>
          <a:bodyPr/>
          <a:lstStyle/>
          <a:p>
            <a:r>
              <a:rPr lang="en-US" dirty="0"/>
              <a:t>Agenda</a:t>
            </a:r>
          </a:p>
        </p:txBody>
      </p:sp>
      <p:sp>
        <p:nvSpPr>
          <p:cNvPr id="4" name="Slide Number Placeholder 3" descr="" title="">
            <a:extLst>
              <a:ext uri="{FF2B5EF4-FFF2-40B4-BE49-F238E27FC236}">
                <a16:creationId xmlns:a16="http://schemas.microsoft.com/office/drawing/2014/main" id="{C7150CCD-A420-454F-A7D3-C088780F619C}"/>
              </a:ext>
            </a:extLst>
          </p:cNvPr>
          <p:cNvSpPr>
            <a:spLocks noGrp="1"/>
          </p:cNvSpPr>
          <p:nvPr>
            <p:ph type="sldNum" sz="quarter" idx="31"/>
          </p:nvPr>
        </p:nvSpPr>
        <p:spPr/>
        <p:txBody>
          <a:bodyPr/>
          <a:lstStyle/>
          <a:p>
            <a:fld id="{4EEE6AFD-C632-9F49-B771-1F87972A33B3}" type="slidenum">
              <a:rPr lang="en-US" smtClean="0"/>
              <a:pPr/>
              <a:t>3</a:t>
            </a:fld>
            <a:endParaRPr lang="en-US" dirty="0"/>
          </a:p>
        </p:txBody>
      </p:sp>
    </p:spTree>
    <p:extLst>
      <p:ext uri="{BB962C8B-B14F-4D97-AF65-F5344CB8AC3E}">
        <p14:creationId xmlns:p14="http://schemas.microsoft.com/office/powerpoint/2010/main" val="707492643"/>
      </p:ext>
    </p:extLst>
  </p:cSld>
  <p:clrMapOvr>
    <a:masterClrMapping/>
  </p:clrMapOvr>
</p:sld>
</file>

<file path=ppt/slides/slide3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FC958682-0960-4F6C-BA66-CCDC108D269B}"/>
              </a:ext>
            </a:extLst>
          </p:cNvPr>
          <p:cNvSpPr>
            <a:spLocks noGrp="1"/>
          </p:cNvSpPr>
          <p:nvPr>
            <p:ph idx="1"/>
          </p:nvPr>
        </p:nvSpPr>
        <p:spPr/>
        <p:txBody>
          <a:bodyPr/>
          <a:lstStyle/>
          <a:p>
            <a:r>
              <a:rPr lang="en-US" dirty="0"/>
              <a:t>Sites located in U.S. and EU</a:t>
            </a:r>
          </a:p>
          <a:p>
            <a:r>
              <a:rPr lang="en-US" dirty="0"/>
              <a:t>Subjects located in U.S. and EU</a:t>
            </a:r>
          </a:p>
          <a:p>
            <a:r>
              <a:rPr lang="en-US" dirty="0"/>
              <a:t>Lab Testing performed in U.S.</a:t>
            </a:r>
          </a:p>
          <a:p>
            <a:r>
              <a:rPr lang="en-US" dirty="0"/>
              <a:t>Health IT vendor with servers located in U.S.   </a:t>
            </a:r>
          </a:p>
        </p:txBody>
      </p:sp>
      <p:sp>
        <p:nvSpPr>
          <p:cNvPr id="3" name="Title 2" descr="" title="">
            <a:extLst>
              <a:ext uri="{FF2B5EF4-FFF2-40B4-BE49-F238E27FC236}">
                <a16:creationId xmlns:a16="http://schemas.microsoft.com/office/drawing/2014/main" id="{AE38560D-2F07-4581-9FD8-8A4AB38453B8}"/>
              </a:ext>
            </a:extLst>
          </p:cNvPr>
          <p:cNvSpPr>
            <a:spLocks noGrp="1"/>
          </p:cNvSpPr>
          <p:nvPr>
            <p:ph type="ctrTitle"/>
          </p:nvPr>
        </p:nvSpPr>
        <p:spPr/>
        <p:txBody>
          <a:bodyPr/>
          <a:lstStyle/>
          <a:p>
            <a:r>
              <a:rPr lang="en-US" dirty="0"/>
              <a:t>Decentralized Clinical Trial</a:t>
            </a:r>
          </a:p>
        </p:txBody>
      </p:sp>
      <p:sp>
        <p:nvSpPr>
          <p:cNvPr id="4" name="Content Placeholder 3" descr="" title="">
            <a:extLst>
              <a:ext uri="{FF2B5EF4-FFF2-40B4-BE49-F238E27FC236}">
                <a16:creationId xmlns:a16="http://schemas.microsoft.com/office/drawing/2014/main" id="{E254AC19-3CFD-465F-8215-48A3DFDAB04A}"/>
              </a:ext>
            </a:extLst>
          </p:cNvPr>
          <p:cNvSpPr>
            <a:spLocks noGrp="1"/>
          </p:cNvSpPr>
          <p:nvPr>
            <p:ph idx="10"/>
          </p:nvPr>
        </p:nvSpPr>
        <p:spPr/>
        <p:txBody>
          <a:bodyPr/>
          <a:lstStyle/>
          <a:p>
            <a:r>
              <a:rPr lang="en-US" dirty="0"/>
              <a:t>GDPR Compliance (SCCs)</a:t>
            </a:r>
          </a:p>
          <a:p>
            <a:r>
              <a:rPr lang="en-US" dirty="0"/>
              <a:t>Is HIPAA triggered? </a:t>
            </a:r>
          </a:p>
          <a:p>
            <a:r>
              <a:rPr lang="en-US" dirty="0"/>
              <a:t>FDA and Common Rules </a:t>
            </a:r>
          </a:p>
          <a:p>
            <a:r>
              <a:rPr lang="en-US" dirty="0"/>
              <a:t>State Privacy Laws triggered?</a:t>
            </a:r>
          </a:p>
        </p:txBody>
      </p:sp>
      <p:sp>
        <p:nvSpPr>
          <p:cNvPr id="5" name="Slide Number Placeholder 4" descr="" title="">
            <a:extLst>
              <a:ext uri="{FF2B5EF4-FFF2-40B4-BE49-F238E27FC236}">
                <a16:creationId xmlns:a16="http://schemas.microsoft.com/office/drawing/2014/main" id="{23A1B381-C844-4A60-A8C0-3CE17B4DCEC7}"/>
              </a:ext>
            </a:extLst>
          </p:cNvPr>
          <p:cNvSpPr>
            <a:spLocks noGrp="1"/>
          </p:cNvSpPr>
          <p:nvPr>
            <p:ph type="sldNum" sz="quarter" idx="31"/>
          </p:nvPr>
        </p:nvSpPr>
        <p:spPr/>
        <p:txBody>
          <a:bodyPr/>
          <a:lstStyle/>
          <a:p>
            <a:fld id="{4EEE6AFD-C632-9F49-B771-1F87972A33B3}" type="slidenum">
              <a:rPr lang="en-US" smtClean="0"/>
              <a:pPr/>
              <a:t>30</a:t>
            </a:fld>
            <a:endParaRPr lang="en-US" dirty="0"/>
          </a:p>
        </p:txBody>
      </p:sp>
    </p:spTree>
    <p:extLst>
      <p:ext uri="{BB962C8B-B14F-4D97-AF65-F5344CB8AC3E}">
        <p14:creationId xmlns:p14="http://schemas.microsoft.com/office/powerpoint/2010/main" val="2098561019"/>
      </p:ext>
    </p:extLst>
  </p:cSld>
  <p:clrMapOvr>
    <a:masterClrMapping/>
  </p:clrMapOvr>
</p:sld>
</file>

<file path=ppt/slides/slide3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4005DE1-A529-42BF-A4C9-962E1B6C5387}"/>
              </a:ext>
            </a:extLst>
          </p:cNvPr>
          <p:cNvSpPr>
            <a:spLocks noGrp="1"/>
          </p:cNvSpPr>
          <p:nvPr>
            <p:ph type="ctrTitle"/>
          </p:nvPr>
        </p:nvSpPr>
        <p:spPr/>
        <p:txBody>
          <a:bodyPr/>
          <a:lstStyle/>
          <a:p>
            <a:r>
              <a:rPr lang="en-US" dirty="0"/>
              <a:t>Q &amp; A</a:t>
            </a:r>
          </a:p>
        </p:txBody>
      </p:sp>
      <p:sp>
        <p:nvSpPr>
          <p:cNvPr id="3" name="Slide Number Placeholder 2" descr="" title="">
            <a:extLst>
              <a:ext uri="{FF2B5EF4-FFF2-40B4-BE49-F238E27FC236}">
                <a16:creationId xmlns:a16="http://schemas.microsoft.com/office/drawing/2014/main" id="{8C1A8717-ED20-4E44-BC02-26DA4B4EC79C}"/>
              </a:ext>
            </a:extLst>
          </p:cNvPr>
          <p:cNvSpPr>
            <a:spLocks noGrp="1"/>
          </p:cNvSpPr>
          <p:nvPr>
            <p:ph type="sldNum" sz="quarter" idx="31"/>
          </p:nvPr>
        </p:nvSpPr>
        <p:spPr/>
        <p:txBody>
          <a:bodyPr/>
          <a:lstStyle/>
          <a:p>
            <a:fld id="{4EEE6AFD-C632-9F49-B771-1F87972A33B3}" type="slidenum">
              <a:rPr lang="en-US" smtClean="0"/>
              <a:pPr/>
              <a:t>31</a:t>
            </a:fld>
            <a:endParaRPr lang="en-US" dirty="0"/>
          </a:p>
        </p:txBody>
      </p:sp>
    </p:spTree>
    <p:extLst>
      <p:ext uri="{BB962C8B-B14F-4D97-AF65-F5344CB8AC3E}">
        <p14:creationId xmlns:p14="http://schemas.microsoft.com/office/powerpoint/2010/main" val="2964794197"/>
      </p:ext>
    </p:extLst>
  </p:cSld>
  <p:clrMapOvr>
    <a:masterClrMapping/>
  </p:clrMapOvr>
</p:sld>
</file>

<file path=ppt/slides/slide3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4005DE1-A529-42BF-A4C9-962E1B6C5387}"/>
              </a:ext>
            </a:extLst>
          </p:cNvPr>
          <p:cNvSpPr>
            <a:spLocks noGrp="1"/>
          </p:cNvSpPr>
          <p:nvPr>
            <p:ph type="ctrTitle"/>
          </p:nvPr>
        </p:nvSpPr>
        <p:spPr/>
        <p:txBody>
          <a:bodyPr/>
          <a:lstStyle/>
          <a:p>
            <a:r>
              <a:rPr lang="en-US" dirty="0"/>
              <a:t>Appendix</a:t>
            </a:r>
          </a:p>
        </p:txBody>
      </p:sp>
      <p:sp>
        <p:nvSpPr>
          <p:cNvPr id="3" name="Slide Number Placeholder 2" descr="" title="">
            <a:extLst>
              <a:ext uri="{FF2B5EF4-FFF2-40B4-BE49-F238E27FC236}">
                <a16:creationId xmlns:a16="http://schemas.microsoft.com/office/drawing/2014/main" id="{8C1A8717-ED20-4E44-BC02-26DA4B4EC79C}"/>
              </a:ext>
            </a:extLst>
          </p:cNvPr>
          <p:cNvSpPr>
            <a:spLocks noGrp="1"/>
          </p:cNvSpPr>
          <p:nvPr>
            <p:ph type="sldNum" sz="quarter" idx="31"/>
          </p:nvPr>
        </p:nvSpPr>
        <p:spPr/>
        <p:txBody>
          <a:bodyPr/>
          <a:lstStyle/>
          <a:p>
            <a:fld id="{4EEE6AFD-C632-9F49-B771-1F87972A33B3}" type="slidenum">
              <a:rPr lang="en-US" smtClean="0"/>
              <a:pPr/>
              <a:t>32</a:t>
            </a:fld>
            <a:endParaRPr lang="en-US" dirty="0"/>
          </a:p>
        </p:txBody>
      </p:sp>
    </p:spTree>
    <p:extLst>
      <p:ext uri="{BB962C8B-B14F-4D97-AF65-F5344CB8AC3E}">
        <p14:creationId xmlns:p14="http://schemas.microsoft.com/office/powerpoint/2010/main" val="3195839446"/>
      </p:ext>
    </p:extLst>
  </p:cSld>
  <p:clrMapOvr>
    <a:masterClrMapping/>
  </p:clrMapOvr>
</p:sld>
</file>

<file path=ppt/slides/slide33.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33</a:t>
            </a:fld>
            <a:endParaRPr lang="en-US" dirty="0"/>
          </a:p>
        </p:txBody>
      </p:sp>
      <p:graphicFrame>
        <p:nvGraphicFramePr>
          <p:cNvPr id="5" name="Content Placeholder 8" descr="" title="">
            <a:extLst>
              <a:ext uri="{FF2B5EF4-FFF2-40B4-BE49-F238E27FC236}">
                <a16:creationId xmlns:a16="http://schemas.microsoft.com/office/drawing/2014/main" id="{15E2927F-AC7A-4B2F-BB61-FE941972C414}"/>
              </a:ext>
            </a:extLst>
          </p:cNvPr>
          <p:cNvGraphicFramePr>
            <a:graphicFrameLocks noGrp="1"/>
          </p:cNvGraphicFramePr>
          <p:nvPr>
            <p:ph idx="1"/>
            <p:extLst>
              <p:ext uri="{D42A27DB-BD31-4B8C-83A1-F6EECF244321}">
                <p14:modId xmlns:p14="http://schemas.microsoft.com/office/powerpoint/2010/main" val="1251030717"/>
              </p:ext>
            </p:extLst>
          </p:nvPr>
        </p:nvGraphicFramePr>
        <p:xfrm>
          <a:off x="1351544" y="1628737"/>
          <a:ext cx="2872779" cy="3532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descr="" title="">
            <a:extLst>
              <a:ext uri="{FF2B5EF4-FFF2-40B4-BE49-F238E27FC236}">
                <a16:creationId xmlns:a16="http://schemas.microsoft.com/office/drawing/2014/main" id="{ED71B8B6-5AE2-4442-B7BA-A3B2A935974C}"/>
              </a:ext>
            </a:extLst>
          </p:cNvPr>
          <p:cNvGraphicFramePr/>
          <p:nvPr>
            <p:extLst>
              <p:ext uri="{D42A27DB-BD31-4B8C-83A1-F6EECF244321}">
                <p14:modId xmlns:p14="http://schemas.microsoft.com/office/powerpoint/2010/main" val="862283465"/>
              </p:ext>
            </p:extLst>
          </p:nvPr>
        </p:nvGraphicFramePr>
        <p:xfrm>
          <a:off x="5102594" y="2228751"/>
          <a:ext cx="3434682" cy="27282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descr="" title="">
            <a:extLst>
              <a:ext uri="{FF2B5EF4-FFF2-40B4-BE49-F238E27FC236}">
                <a16:creationId xmlns:a16="http://schemas.microsoft.com/office/drawing/2014/main" id="{5D3529FE-7AEA-4528-9684-35B7D517127E}"/>
              </a:ext>
            </a:extLst>
          </p:cNvPr>
          <p:cNvSpPr txBox="1"/>
          <p:nvPr/>
        </p:nvSpPr>
        <p:spPr>
          <a:xfrm>
            <a:off x="5369885" y="1767086"/>
            <a:ext cx="2959064" cy="461665"/>
          </a:xfrm>
          <a:prstGeom prst="rect">
            <a:avLst/>
          </a:prstGeom>
          <a:noFill/>
        </p:spPr>
        <p:txBody>
          <a:bodyPr wrap="square" rtlCol="0">
            <a:spAutoFit/>
          </a:bodyPr>
          <a:lstStyle/>
          <a:p>
            <a:r>
              <a:rPr lang="en-US" sz="2400" b="1" dirty="0">
                <a:latin typeface="Georgia" panose="02040502050405020303" pitchFamily="18" charset="0"/>
              </a:rPr>
              <a:t>Practical Impact</a:t>
            </a:r>
          </a:p>
        </p:txBody>
      </p:sp>
      <p:sp>
        <p:nvSpPr>
          <p:cNvPr id="8" name="Arrow: Right 7" descr="" title="">
            <a:extLst>
              <a:ext uri="{FF2B5EF4-FFF2-40B4-BE49-F238E27FC236}">
                <a16:creationId xmlns:a16="http://schemas.microsoft.com/office/drawing/2014/main" id="{30530EFF-95D9-43E7-BB29-188D69FD3777}"/>
              </a:ext>
            </a:extLst>
          </p:cNvPr>
          <p:cNvSpPr/>
          <p:nvPr/>
        </p:nvSpPr>
        <p:spPr>
          <a:xfrm>
            <a:off x="4414734" y="1823898"/>
            <a:ext cx="687860" cy="404619"/>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095021"/>
      </p:ext>
    </p:extLst>
  </p:cSld>
  <p:clrMapOvr>
    <a:masterClrMapping/>
  </p:clrMapOvr>
</p:sld>
</file>

<file path=ppt/slides/slide34.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34</a:t>
            </a:fld>
            <a:endParaRPr lang="en-US" dirty="0"/>
          </a:p>
        </p:txBody>
      </p:sp>
      <p:graphicFrame>
        <p:nvGraphicFramePr>
          <p:cNvPr id="11" name="Diagram 10" descr="" title="">
            <a:extLst>
              <a:ext uri="{FF2B5EF4-FFF2-40B4-BE49-F238E27FC236}">
                <a16:creationId xmlns:a16="http://schemas.microsoft.com/office/drawing/2014/main" id="{9E05306F-425F-4EFA-8B58-1BEF35E57753}"/>
              </a:ext>
            </a:extLst>
          </p:cNvPr>
          <p:cNvGraphicFramePr/>
          <p:nvPr>
            <p:extLst>
              <p:ext uri="{D42A27DB-BD31-4B8C-83A1-F6EECF244321}">
                <p14:modId xmlns:p14="http://schemas.microsoft.com/office/powerpoint/2010/main" val="1768810941"/>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descr="" title="">
            <a:extLst>
              <a:ext uri="{FF2B5EF4-FFF2-40B4-BE49-F238E27FC236}">
                <a16:creationId xmlns:a16="http://schemas.microsoft.com/office/drawing/2014/main" id="{6FAF57B4-7C83-4948-8570-A2590CA53A55}"/>
              </a:ext>
            </a:extLst>
          </p:cNvPr>
          <p:cNvSpPr txBox="1"/>
          <p:nvPr/>
        </p:nvSpPr>
        <p:spPr>
          <a:xfrm>
            <a:off x="3927564" y="2978026"/>
            <a:ext cx="1911318" cy="646331"/>
          </a:xfrm>
          <a:prstGeom prst="rect">
            <a:avLst/>
          </a:prstGeom>
          <a:noFill/>
        </p:spPr>
        <p:txBody>
          <a:bodyPr wrap="square" rtlCol="0">
            <a:spAutoFit/>
          </a:bodyPr>
          <a:lstStyle/>
          <a:p>
            <a:pPr algn="ctr"/>
            <a:r>
              <a:rPr lang="en-US" dirty="0">
                <a:latin typeface="Georgia" panose="02040502050405020303" pitchFamily="18" charset="0"/>
              </a:rPr>
              <a:t>Ability to Process Data</a:t>
            </a:r>
          </a:p>
        </p:txBody>
      </p:sp>
      <p:sp>
        <p:nvSpPr>
          <p:cNvPr id="13" name="TextBox 12" descr="" title="">
            <a:extLst>
              <a:ext uri="{FF2B5EF4-FFF2-40B4-BE49-F238E27FC236}">
                <a16:creationId xmlns:a16="http://schemas.microsoft.com/office/drawing/2014/main" id="{A186F3D0-2E2E-41B9-81FF-B1F8CA5471B6}"/>
              </a:ext>
            </a:extLst>
          </p:cNvPr>
          <p:cNvSpPr txBox="1"/>
          <p:nvPr/>
        </p:nvSpPr>
        <p:spPr>
          <a:xfrm>
            <a:off x="5753465" y="2005725"/>
            <a:ext cx="3303147" cy="2739211"/>
          </a:xfrm>
          <a:prstGeom prst="rect">
            <a:avLst/>
          </a:prstGeom>
          <a:noFill/>
        </p:spPr>
        <p:txBody>
          <a:bodyPr wrap="square" rtlCol="0">
            <a:spAutoFit/>
          </a:bodyPr>
          <a:lstStyle/>
          <a:p>
            <a:r>
              <a:rPr lang="en-US" sz="1400" dirty="0">
                <a:latin typeface="Georgia" panose="02040502050405020303" pitchFamily="18" charset="0"/>
              </a:rPr>
              <a:t>The GDPR requires any organization processing personal data to have a valid legal basis for that personal data processing activity. GDPR provides six legal bases for processing:</a:t>
            </a:r>
          </a:p>
          <a:p>
            <a:pPr marL="742950" lvl="1" indent="-285750">
              <a:buFont typeface="Arial" panose="020B0604020202020204" pitchFamily="34" charset="0"/>
              <a:buChar char="•"/>
            </a:pPr>
            <a:r>
              <a:rPr lang="en-US" sz="1400" dirty="0">
                <a:latin typeface="Georgia" panose="02040502050405020303" pitchFamily="18" charset="0"/>
              </a:rPr>
              <a:t>Consent</a:t>
            </a:r>
          </a:p>
          <a:p>
            <a:pPr marL="742950" lvl="1" indent="-285750">
              <a:buFont typeface="Arial" panose="020B0604020202020204" pitchFamily="34" charset="0"/>
              <a:buChar char="•"/>
            </a:pPr>
            <a:r>
              <a:rPr lang="en-US" sz="1400" dirty="0">
                <a:latin typeface="Georgia" panose="02040502050405020303" pitchFamily="18" charset="0"/>
              </a:rPr>
              <a:t>Performance of Contract</a:t>
            </a:r>
          </a:p>
          <a:p>
            <a:pPr marL="742950" lvl="1" indent="-285750">
              <a:buFont typeface="Arial" panose="020B0604020202020204" pitchFamily="34" charset="0"/>
              <a:buChar char="•"/>
            </a:pPr>
            <a:r>
              <a:rPr lang="en-US" sz="1400" dirty="0">
                <a:latin typeface="Georgia" panose="02040502050405020303" pitchFamily="18" charset="0"/>
              </a:rPr>
              <a:t>Legitimate Interest</a:t>
            </a:r>
          </a:p>
          <a:p>
            <a:pPr marL="742950" lvl="1" indent="-285750">
              <a:buFont typeface="Arial" panose="020B0604020202020204" pitchFamily="34" charset="0"/>
              <a:buChar char="•"/>
            </a:pPr>
            <a:r>
              <a:rPr lang="en-US" sz="1400" dirty="0">
                <a:latin typeface="Georgia" panose="02040502050405020303" pitchFamily="18" charset="0"/>
              </a:rPr>
              <a:t>Vital Interest</a:t>
            </a:r>
          </a:p>
          <a:p>
            <a:pPr marL="742950" lvl="1" indent="-285750">
              <a:buFont typeface="Arial" panose="020B0604020202020204" pitchFamily="34" charset="0"/>
              <a:buChar char="•"/>
            </a:pPr>
            <a:r>
              <a:rPr lang="en-US" sz="1400" dirty="0">
                <a:latin typeface="Georgia" panose="02040502050405020303" pitchFamily="18" charset="0"/>
              </a:rPr>
              <a:t>Legal Requirement</a:t>
            </a:r>
          </a:p>
          <a:p>
            <a:pPr marL="742950" lvl="1" indent="-285750">
              <a:buFont typeface="Arial" panose="020B0604020202020204" pitchFamily="34" charset="0"/>
              <a:buChar char="•"/>
            </a:pPr>
            <a:r>
              <a:rPr lang="en-US" sz="1400" dirty="0">
                <a:latin typeface="Georgia" panose="02040502050405020303" pitchFamily="18" charset="0"/>
              </a:rPr>
              <a:t>Public Interest </a:t>
            </a:r>
          </a:p>
          <a:p>
            <a:pPr marL="285750" indent="-285750">
              <a:buFontTx/>
              <a:buChar char="-"/>
            </a:pPr>
            <a:endParaRPr lang="en-US" dirty="0">
              <a:latin typeface="Georgia" panose="02040502050405020303" pitchFamily="18" charset="0"/>
            </a:endParaRPr>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extLst>
              <p:ext uri="{D42A27DB-BD31-4B8C-83A1-F6EECF244321}">
                <p14:modId xmlns:p14="http://schemas.microsoft.com/office/powerpoint/2010/main" val="1622746816"/>
              </p:ext>
            </p:extLst>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9753810"/>
      </p:ext>
    </p:extLst>
  </p:cSld>
  <p:clrMapOvr>
    <a:masterClrMapping/>
  </p:clrMapOvr>
</p:sld>
</file>

<file path=ppt/slides/slide35.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35</a:t>
            </a:fld>
            <a:endParaRPr lang="en-US" dirty="0"/>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extLst>
              <p:ext uri="{D42A27DB-BD31-4B8C-83A1-F6EECF244321}">
                <p14:modId xmlns:p14="http://schemas.microsoft.com/office/powerpoint/2010/main" val="4072410769"/>
              </p:ext>
            </p:extLst>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descr="" title="">
            <a:extLst>
              <a:ext uri="{FF2B5EF4-FFF2-40B4-BE49-F238E27FC236}">
                <a16:creationId xmlns:a16="http://schemas.microsoft.com/office/drawing/2014/main" id="{3F33DAB9-8315-4250-ADB1-3437ED84FFD0}"/>
              </a:ext>
            </a:extLst>
          </p:cNvPr>
          <p:cNvGraphicFramePr/>
          <p:nvPr>
            <p:extLst>
              <p:ext uri="{D42A27DB-BD31-4B8C-83A1-F6EECF244321}">
                <p14:modId xmlns:p14="http://schemas.microsoft.com/office/powerpoint/2010/main" val="3608848914"/>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descr="" title="">
            <a:extLst>
              <a:ext uri="{FF2B5EF4-FFF2-40B4-BE49-F238E27FC236}">
                <a16:creationId xmlns:a16="http://schemas.microsoft.com/office/drawing/2014/main" id="{1BDFFFEE-3B1D-447F-B50C-5F27AFDDCA96}"/>
              </a:ext>
            </a:extLst>
          </p:cNvPr>
          <p:cNvSpPr txBox="1"/>
          <p:nvPr/>
        </p:nvSpPr>
        <p:spPr>
          <a:xfrm>
            <a:off x="3927564" y="2978026"/>
            <a:ext cx="1911318" cy="646331"/>
          </a:xfrm>
          <a:prstGeom prst="rect">
            <a:avLst/>
          </a:prstGeom>
          <a:noFill/>
        </p:spPr>
        <p:txBody>
          <a:bodyPr wrap="square" rtlCol="0">
            <a:spAutoFit/>
          </a:bodyPr>
          <a:lstStyle/>
          <a:p>
            <a:pPr algn="ctr"/>
            <a:r>
              <a:rPr lang="en-US" dirty="0">
                <a:latin typeface="Georgia" panose="02040502050405020303" pitchFamily="18" charset="0"/>
              </a:rPr>
              <a:t>Individual Rights</a:t>
            </a:r>
          </a:p>
        </p:txBody>
      </p:sp>
      <p:sp>
        <p:nvSpPr>
          <p:cNvPr id="17" name="TextBox 16" descr="" title="">
            <a:extLst>
              <a:ext uri="{FF2B5EF4-FFF2-40B4-BE49-F238E27FC236}">
                <a16:creationId xmlns:a16="http://schemas.microsoft.com/office/drawing/2014/main" id="{F75CDE32-E0E0-4318-8453-1D7DAA3BAB98}"/>
              </a:ext>
            </a:extLst>
          </p:cNvPr>
          <p:cNvSpPr txBox="1"/>
          <p:nvPr/>
        </p:nvSpPr>
        <p:spPr>
          <a:xfrm>
            <a:off x="5525589" y="2052445"/>
            <a:ext cx="3439801" cy="2677656"/>
          </a:xfrm>
          <a:prstGeom prst="rect">
            <a:avLst/>
          </a:prstGeom>
          <a:noFill/>
        </p:spPr>
        <p:txBody>
          <a:bodyPr wrap="square">
            <a:spAutoFit/>
          </a:bodyPr>
          <a:lstStyle/>
          <a:p>
            <a:r>
              <a:rPr lang="en-US" sz="1400" dirty="0">
                <a:latin typeface="Georgia" panose="02040502050405020303" pitchFamily="18" charset="0"/>
              </a:rPr>
              <a:t>The GDPR gives certain rights to data subjects, including:</a:t>
            </a:r>
          </a:p>
          <a:p>
            <a:pPr marL="742950" lvl="1" indent="-285750">
              <a:buFont typeface="Arial" panose="020B0604020202020204" pitchFamily="34" charset="0"/>
              <a:buChar char="•"/>
            </a:pPr>
            <a:r>
              <a:rPr lang="en-US" sz="1400" dirty="0">
                <a:latin typeface="Georgia" panose="02040502050405020303" pitchFamily="18" charset="0"/>
              </a:rPr>
              <a:t>Right to be informed (e.g., Privacy Notices) </a:t>
            </a:r>
          </a:p>
          <a:p>
            <a:pPr marL="742950" lvl="1" indent="-285750">
              <a:buFont typeface="Arial" panose="020B0604020202020204" pitchFamily="34" charset="0"/>
              <a:buChar char="•"/>
            </a:pPr>
            <a:r>
              <a:rPr lang="en-US" sz="1400" dirty="0">
                <a:latin typeface="Georgia" panose="02040502050405020303" pitchFamily="18" charset="0"/>
              </a:rPr>
              <a:t>Right to access</a:t>
            </a:r>
          </a:p>
          <a:p>
            <a:pPr marL="742950" lvl="1" indent="-285750">
              <a:buFont typeface="Arial" panose="020B0604020202020204" pitchFamily="34" charset="0"/>
              <a:buChar char="•"/>
            </a:pPr>
            <a:r>
              <a:rPr lang="en-US" sz="1400" dirty="0">
                <a:latin typeface="Georgia" panose="02040502050405020303" pitchFamily="18" charset="0"/>
              </a:rPr>
              <a:t>Right to rectification</a:t>
            </a:r>
          </a:p>
          <a:p>
            <a:pPr marL="742950" lvl="1" indent="-285750">
              <a:buFont typeface="Arial" panose="020B0604020202020204" pitchFamily="34" charset="0"/>
              <a:buChar char="•"/>
            </a:pPr>
            <a:r>
              <a:rPr lang="en-US" sz="1400" dirty="0">
                <a:latin typeface="Georgia" panose="02040502050405020303" pitchFamily="18" charset="0"/>
              </a:rPr>
              <a:t>Right to erasure</a:t>
            </a:r>
          </a:p>
          <a:p>
            <a:pPr marL="742950" lvl="1" indent="-285750">
              <a:buFont typeface="Arial" panose="020B0604020202020204" pitchFamily="34" charset="0"/>
              <a:buChar char="•"/>
            </a:pPr>
            <a:r>
              <a:rPr lang="en-US" sz="1400" dirty="0">
                <a:latin typeface="Georgia" panose="02040502050405020303" pitchFamily="18" charset="0"/>
              </a:rPr>
              <a:t>Right to restriction</a:t>
            </a:r>
          </a:p>
          <a:p>
            <a:pPr marL="742950" lvl="1" indent="-285750">
              <a:buFont typeface="Arial" panose="020B0604020202020204" pitchFamily="34" charset="0"/>
              <a:buChar char="•"/>
            </a:pPr>
            <a:r>
              <a:rPr lang="en-US" sz="1400" dirty="0">
                <a:latin typeface="Georgia" panose="02040502050405020303" pitchFamily="18" charset="0"/>
              </a:rPr>
              <a:t>Right to data portability</a:t>
            </a:r>
          </a:p>
          <a:p>
            <a:pPr marL="742950" lvl="1" indent="-285750">
              <a:buFont typeface="Arial" panose="020B0604020202020204" pitchFamily="34" charset="0"/>
              <a:buChar char="•"/>
            </a:pPr>
            <a:r>
              <a:rPr lang="en-US" sz="1400" dirty="0">
                <a:latin typeface="Georgia" panose="02040502050405020303" pitchFamily="18" charset="0"/>
              </a:rPr>
              <a:t>Right to object</a:t>
            </a:r>
          </a:p>
          <a:p>
            <a:pPr marL="742950" lvl="1" indent="-285750">
              <a:buFont typeface="Arial" panose="020B0604020202020204" pitchFamily="34" charset="0"/>
              <a:buChar char="•"/>
            </a:pPr>
            <a:r>
              <a:rPr lang="en-US" sz="1400" dirty="0">
                <a:latin typeface="Georgia" panose="02040502050405020303" pitchFamily="18" charset="0"/>
              </a:rPr>
              <a:t>Right in relation to automated decision-making</a:t>
            </a:r>
          </a:p>
        </p:txBody>
      </p:sp>
    </p:spTree>
    <p:extLst>
      <p:ext uri="{BB962C8B-B14F-4D97-AF65-F5344CB8AC3E}">
        <p14:creationId xmlns:p14="http://schemas.microsoft.com/office/powerpoint/2010/main" val="549532240"/>
      </p:ext>
    </p:extLst>
  </p:cSld>
  <p:clrMapOvr>
    <a:masterClrMapping/>
  </p:clrMapOvr>
</p:sld>
</file>

<file path=ppt/slides/slide36.xml><?xml version="1.0" encoding="utf-8"?>
<p:sld xmlns:a16="http://schemas.microsoft.com/office/drawing/2014/main" xmlns:p14="http://schemas.microsoft.com/office/powerpoint/2010/main" xmlns:dgm="http://schemas.openxmlformats.org/drawingml/2006/diagram"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36</a:t>
            </a:fld>
            <a:endParaRPr lang="en-US" dirty="0"/>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extLst>
              <p:ext uri="{D42A27DB-BD31-4B8C-83A1-F6EECF244321}">
                <p14:modId xmlns:p14="http://schemas.microsoft.com/office/powerpoint/2010/main" val="869256429"/>
              </p:ext>
            </p:extLst>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descr="" title="">
            <a:extLst>
              <a:ext uri="{FF2B5EF4-FFF2-40B4-BE49-F238E27FC236}">
                <a16:creationId xmlns:a16="http://schemas.microsoft.com/office/drawing/2014/main" id="{3F33DAB9-8315-4250-ADB1-3437ED84FFD0}"/>
              </a:ext>
            </a:extLst>
          </p:cNvPr>
          <p:cNvGraphicFramePr/>
          <p:nvPr>
            <p:extLst>
              <p:ext uri="{D42A27DB-BD31-4B8C-83A1-F6EECF244321}">
                <p14:modId xmlns:p14="http://schemas.microsoft.com/office/powerpoint/2010/main" val="3532275123"/>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descr="" title="">
            <a:extLst>
              <a:ext uri="{FF2B5EF4-FFF2-40B4-BE49-F238E27FC236}">
                <a16:creationId xmlns:a16="http://schemas.microsoft.com/office/drawing/2014/main" id="{1BDFFFEE-3B1D-447F-B50C-5F27AFDDCA96}"/>
              </a:ext>
            </a:extLst>
          </p:cNvPr>
          <p:cNvSpPr txBox="1"/>
          <p:nvPr/>
        </p:nvSpPr>
        <p:spPr>
          <a:xfrm>
            <a:off x="3944597" y="2969469"/>
            <a:ext cx="1911318" cy="646331"/>
          </a:xfrm>
          <a:prstGeom prst="rect">
            <a:avLst/>
          </a:prstGeom>
          <a:noFill/>
        </p:spPr>
        <p:txBody>
          <a:bodyPr wrap="square" rtlCol="0">
            <a:spAutoFit/>
          </a:bodyPr>
          <a:lstStyle/>
          <a:p>
            <a:pPr algn="ctr"/>
            <a:r>
              <a:rPr lang="en-US" dirty="0">
                <a:latin typeface="Georgia" panose="02040502050405020303" pitchFamily="18" charset="0"/>
              </a:rPr>
              <a:t>Record</a:t>
            </a:r>
          </a:p>
          <a:p>
            <a:pPr algn="ctr"/>
            <a:r>
              <a:rPr lang="en-US" dirty="0">
                <a:latin typeface="Georgia" panose="02040502050405020303" pitchFamily="18" charset="0"/>
              </a:rPr>
              <a:t>Keeping</a:t>
            </a:r>
          </a:p>
        </p:txBody>
      </p:sp>
      <p:sp>
        <p:nvSpPr>
          <p:cNvPr id="17" name="TextBox 16" descr="" title="">
            <a:extLst>
              <a:ext uri="{FF2B5EF4-FFF2-40B4-BE49-F238E27FC236}">
                <a16:creationId xmlns:a16="http://schemas.microsoft.com/office/drawing/2014/main" id="{F75CDE32-E0E0-4318-8453-1D7DAA3BAB98}"/>
              </a:ext>
            </a:extLst>
          </p:cNvPr>
          <p:cNvSpPr txBox="1"/>
          <p:nvPr/>
        </p:nvSpPr>
        <p:spPr>
          <a:xfrm>
            <a:off x="5925966" y="2238501"/>
            <a:ext cx="3017520" cy="21082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dirty="0">
                <a:latin typeface="Georgia" panose="02040502050405020303" pitchFamily="18" charset="0"/>
              </a:rPr>
              <a:t>The GDPR requires organizations to keep records of processing activities (i.e., </a:t>
            </a:r>
            <a:r>
              <a:rPr lang="en-US" sz="1400" b="1" dirty="0">
                <a:latin typeface="Georgia" panose="02040502050405020303" pitchFamily="18" charset="0"/>
              </a:rPr>
              <a:t>data inventory </a:t>
            </a:r>
            <a:r>
              <a:rPr lang="en-US" sz="1400" dirty="0">
                <a:latin typeface="Georgia" panose="02040502050405020303" pitchFamily="18" charset="0"/>
              </a:rPr>
              <a:t>and data mapping)</a:t>
            </a:r>
          </a:p>
          <a:p>
            <a:pPr marL="285750" indent="-285750">
              <a:spcAft>
                <a:spcPts val="600"/>
              </a:spcAft>
              <a:buFont typeface="Arial" panose="020B0604020202020204" pitchFamily="34" charset="0"/>
              <a:buChar char="•"/>
            </a:pPr>
            <a:r>
              <a:rPr lang="en-US" sz="1400" dirty="0">
                <a:latin typeface="Georgia" panose="02040502050405020303" pitchFamily="18" charset="0"/>
              </a:rPr>
              <a:t>The GDPR also requires a Data Protection Impact Assessment (</a:t>
            </a:r>
            <a:r>
              <a:rPr lang="en-US" sz="1400" b="1" dirty="0" err="1">
                <a:latin typeface="Georgia" panose="02040502050405020303" pitchFamily="18" charset="0"/>
              </a:rPr>
              <a:t>DPIA</a:t>
            </a:r>
            <a:r>
              <a:rPr lang="en-US" sz="1400" dirty="0">
                <a:latin typeface="Georgia" panose="02040502050405020303" pitchFamily="18" charset="0"/>
              </a:rPr>
              <a:t>) any time there is data processing that is likely to be “high risk”.  </a:t>
            </a:r>
          </a:p>
        </p:txBody>
      </p:sp>
    </p:spTree>
    <p:extLst>
      <p:ext uri="{BB962C8B-B14F-4D97-AF65-F5344CB8AC3E}">
        <p14:creationId xmlns:p14="http://schemas.microsoft.com/office/powerpoint/2010/main" val="1827840769"/>
      </p:ext>
    </p:extLst>
  </p:cSld>
  <p:clrMapOvr>
    <a:masterClrMapping/>
  </p:clrMapOvr>
</p:sld>
</file>

<file path=ppt/slides/slide37.xml><?xml version="1.0" encoding="utf-8"?>
<p:sld xmlns:a16="http://schemas.microsoft.com/office/drawing/2014/main" xmlns:dgm="http://schemas.openxmlformats.org/drawingml/2006/diagram"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37</a:t>
            </a:fld>
            <a:endParaRPr lang="en-US" dirty="0"/>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descr="" title="">
            <a:extLst>
              <a:ext uri="{FF2B5EF4-FFF2-40B4-BE49-F238E27FC236}">
                <a16:creationId xmlns:a16="http://schemas.microsoft.com/office/drawing/2014/main" id="{3F33DAB9-8315-4250-ADB1-3437ED84FFD0}"/>
              </a:ext>
            </a:extLst>
          </p:cNvPr>
          <p:cNvGraphicFramePr/>
          <p:nvPr>
            <p:extLst>
              <p:ext uri="{D42A27DB-BD31-4B8C-83A1-F6EECF244321}">
                <p14:modId xmlns:p14="http://schemas.microsoft.com/office/powerpoint/2010/main" val="1151327998"/>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descr="" title="">
            <a:extLst>
              <a:ext uri="{FF2B5EF4-FFF2-40B4-BE49-F238E27FC236}">
                <a16:creationId xmlns:a16="http://schemas.microsoft.com/office/drawing/2014/main" id="{1BDFFFEE-3B1D-447F-B50C-5F27AFDDCA96}"/>
              </a:ext>
            </a:extLst>
          </p:cNvPr>
          <p:cNvSpPr txBox="1"/>
          <p:nvPr/>
        </p:nvSpPr>
        <p:spPr>
          <a:xfrm>
            <a:off x="3944597" y="3107970"/>
            <a:ext cx="1911318" cy="369332"/>
          </a:xfrm>
          <a:prstGeom prst="rect">
            <a:avLst/>
          </a:prstGeom>
          <a:noFill/>
        </p:spPr>
        <p:txBody>
          <a:bodyPr wrap="square" rtlCol="0">
            <a:spAutoFit/>
          </a:bodyPr>
          <a:lstStyle/>
          <a:p>
            <a:pPr algn="ctr"/>
            <a:r>
              <a:rPr lang="en-US" dirty="0">
                <a:latin typeface="Georgia" panose="02040502050405020303" pitchFamily="18" charset="0"/>
              </a:rPr>
              <a:t>Data Security</a:t>
            </a:r>
          </a:p>
        </p:txBody>
      </p:sp>
      <p:sp>
        <p:nvSpPr>
          <p:cNvPr id="17" name="TextBox 16" descr="" title="">
            <a:extLst>
              <a:ext uri="{FF2B5EF4-FFF2-40B4-BE49-F238E27FC236}">
                <a16:creationId xmlns:a16="http://schemas.microsoft.com/office/drawing/2014/main" id="{F75CDE32-E0E0-4318-8453-1D7DAA3BAB98}"/>
              </a:ext>
            </a:extLst>
          </p:cNvPr>
          <p:cNvSpPr txBox="1"/>
          <p:nvPr/>
        </p:nvSpPr>
        <p:spPr>
          <a:xfrm>
            <a:off x="5925966" y="2238501"/>
            <a:ext cx="3017520" cy="275460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dirty="0">
                <a:latin typeface="Georgia" panose="02040502050405020303" pitchFamily="18" charset="0"/>
              </a:rPr>
              <a:t>GDPR requires all data controllers and data processors that handle personal data to apply appropriate security and organizational measures in order to safeguard the confidentiality, integrity, and availability of processing services.</a:t>
            </a:r>
          </a:p>
          <a:p>
            <a:pPr marL="285750" indent="-285750">
              <a:spcAft>
                <a:spcPts val="600"/>
              </a:spcAft>
              <a:buFont typeface="Arial" panose="020B0604020202020204" pitchFamily="34" charset="0"/>
              <a:buChar char="•"/>
            </a:pPr>
            <a:r>
              <a:rPr lang="en-US" sz="1400" dirty="0">
                <a:latin typeface="Georgia" panose="02040502050405020303" pitchFamily="18" charset="0"/>
              </a:rPr>
              <a:t>Organizations are required to report some types of data breaches.</a:t>
            </a:r>
          </a:p>
        </p:txBody>
      </p:sp>
    </p:spTree>
    <p:extLst>
      <p:ext uri="{BB962C8B-B14F-4D97-AF65-F5344CB8AC3E}">
        <p14:creationId xmlns:p14="http://schemas.microsoft.com/office/powerpoint/2010/main" val="688003372"/>
      </p:ext>
    </p:extLst>
  </p:cSld>
  <p:clrMapOvr>
    <a:masterClrMapping/>
  </p:clrMapOvr>
</p:sld>
</file>

<file path=ppt/slides/slide38.xml><?xml version="1.0" encoding="utf-8"?>
<p:sld xmlns:a16="http://schemas.microsoft.com/office/drawing/2014/main" xmlns:dgm="http://schemas.openxmlformats.org/drawingml/2006/diagram"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38</a:t>
            </a:fld>
            <a:endParaRPr lang="en-US" dirty="0"/>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descr="" title="">
            <a:extLst>
              <a:ext uri="{FF2B5EF4-FFF2-40B4-BE49-F238E27FC236}">
                <a16:creationId xmlns:a16="http://schemas.microsoft.com/office/drawing/2014/main" id="{3F33DAB9-8315-4250-ADB1-3437ED84FFD0}"/>
              </a:ext>
            </a:extLst>
          </p:cNvPr>
          <p:cNvGraphicFramePr/>
          <p:nvPr>
            <p:extLst>
              <p:ext uri="{D42A27DB-BD31-4B8C-83A1-F6EECF244321}">
                <p14:modId xmlns:p14="http://schemas.microsoft.com/office/powerpoint/2010/main" val="4292906981"/>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descr="" title="">
            <a:extLst>
              <a:ext uri="{FF2B5EF4-FFF2-40B4-BE49-F238E27FC236}">
                <a16:creationId xmlns:a16="http://schemas.microsoft.com/office/drawing/2014/main" id="{1BDFFFEE-3B1D-447F-B50C-5F27AFDDCA96}"/>
              </a:ext>
            </a:extLst>
          </p:cNvPr>
          <p:cNvSpPr txBox="1"/>
          <p:nvPr/>
        </p:nvSpPr>
        <p:spPr>
          <a:xfrm>
            <a:off x="4014648" y="2969470"/>
            <a:ext cx="1911318" cy="646331"/>
          </a:xfrm>
          <a:prstGeom prst="rect">
            <a:avLst/>
          </a:prstGeom>
          <a:noFill/>
        </p:spPr>
        <p:txBody>
          <a:bodyPr wrap="square" rtlCol="0">
            <a:spAutoFit/>
          </a:bodyPr>
          <a:lstStyle/>
          <a:p>
            <a:pPr algn="ctr"/>
            <a:r>
              <a:rPr lang="en-US" dirty="0">
                <a:latin typeface="Georgia" panose="02040502050405020303" pitchFamily="18" charset="0"/>
              </a:rPr>
              <a:t>Cross-Border Data Transfers</a:t>
            </a:r>
          </a:p>
        </p:txBody>
      </p:sp>
      <p:sp>
        <p:nvSpPr>
          <p:cNvPr id="17" name="TextBox 16" descr="" title="">
            <a:extLst>
              <a:ext uri="{FF2B5EF4-FFF2-40B4-BE49-F238E27FC236}">
                <a16:creationId xmlns:a16="http://schemas.microsoft.com/office/drawing/2014/main" id="{F75CDE32-E0E0-4318-8453-1D7DAA3BAB98}"/>
              </a:ext>
            </a:extLst>
          </p:cNvPr>
          <p:cNvSpPr txBox="1"/>
          <p:nvPr/>
        </p:nvSpPr>
        <p:spPr>
          <a:xfrm>
            <a:off x="5925966" y="2238501"/>
            <a:ext cx="3017520" cy="1815882"/>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Georgia" panose="02040502050405020303" pitchFamily="18" charset="0"/>
              </a:rPr>
              <a:t>The GDPR prohibits sending personal data outside of the EU unless specific conditions re met or steps are taken in connection with the data (e.g., specific types of contracts are executed, internal policies exist to protect the data, etc.).</a:t>
            </a:r>
          </a:p>
        </p:txBody>
      </p:sp>
    </p:spTree>
    <p:extLst>
      <p:ext uri="{BB962C8B-B14F-4D97-AF65-F5344CB8AC3E}">
        <p14:creationId xmlns:p14="http://schemas.microsoft.com/office/powerpoint/2010/main" val="3345915264"/>
      </p:ext>
    </p:extLst>
  </p:cSld>
  <p:clrMapOvr>
    <a:masterClrMapping/>
  </p:clrMapOvr>
</p:sld>
</file>

<file path=ppt/slides/slide39.xml><?xml version="1.0" encoding="utf-8"?>
<p:sld xmlns:a16="http://schemas.microsoft.com/office/drawing/2014/main" xmlns:dgm="http://schemas.openxmlformats.org/drawingml/2006/diagram"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Title 2" descr="" title="">
            <a:extLst>
              <a:ext uri="{FF2B5EF4-FFF2-40B4-BE49-F238E27FC236}">
                <a16:creationId xmlns:a16="http://schemas.microsoft.com/office/drawing/2014/main" id="{07D93082-F790-472C-8ACD-D60E1FD1B87A}"/>
              </a:ext>
            </a:extLst>
          </p:cNvPr>
          <p:cNvSpPr>
            <a:spLocks noGrp="1"/>
          </p:cNvSpPr>
          <p:nvPr>
            <p:ph type="ctrTitle"/>
          </p:nvPr>
        </p:nvSpPr>
        <p:spPr/>
        <p:txBody>
          <a:bodyPr/>
          <a:lstStyle/>
          <a:p>
            <a:r>
              <a:rPr lang="en-US" dirty="0"/>
              <a:t>Overview of the GDPR</a:t>
            </a:r>
          </a:p>
        </p:txBody>
      </p:sp>
      <p:sp>
        <p:nvSpPr>
          <p:cNvPr id="4" name="Slide Number Placeholder 3" descr="" title="">
            <a:extLst>
              <a:ext uri="{FF2B5EF4-FFF2-40B4-BE49-F238E27FC236}">
                <a16:creationId xmlns:a16="http://schemas.microsoft.com/office/drawing/2014/main" id="{0D1995B1-5562-42BD-879B-EBF3C322555F}"/>
              </a:ext>
            </a:extLst>
          </p:cNvPr>
          <p:cNvSpPr>
            <a:spLocks noGrp="1"/>
          </p:cNvSpPr>
          <p:nvPr>
            <p:ph type="sldNum" sz="quarter" idx="31"/>
          </p:nvPr>
        </p:nvSpPr>
        <p:spPr/>
        <p:txBody>
          <a:bodyPr/>
          <a:lstStyle/>
          <a:p>
            <a:fld id="{4EEE6AFD-C632-9F49-B771-1F87972A33B3}" type="slidenum">
              <a:rPr lang="en-US" smtClean="0"/>
              <a:pPr/>
              <a:t>39</a:t>
            </a:fld>
            <a:endParaRPr lang="en-US" dirty="0"/>
          </a:p>
        </p:txBody>
      </p:sp>
      <p:graphicFrame>
        <p:nvGraphicFramePr>
          <p:cNvPr id="14" name="Diagram 13" descr="" title="">
            <a:extLst>
              <a:ext uri="{FF2B5EF4-FFF2-40B4-BE49-F238E27FC236}">
                <a16:creationId xmlns:a16="http://schemas.microsoft.com/office/drawing/2014/main" id="{0606BCF3-E6DE-48CA-A2B1-2E6D13BFFBC4}"/>
              </a:ext>
            </a:extLst>
          </p:cNvPr>
          <p:cNvGraphicFramePr/>
          <p:nvPr/>
        </p:nvGraphicFramePr>
        <p:xfrm>
          <a:off x="265695" y="1850865"/>
          <a:ext cx="3434682" cy="272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 14" descr="" title="">
            <a:extLst>
              <a:ext uri="{FF2B5EF4-FFF2-40B4-BE49-F238E27FC236}">
                <a16:creationId xmlns:a16="http://schemas.microsoft.com/office/drawing/2014/main" id="{3F33DAB9-8315-4250-ADB1-3437ED84FFD0}"/>
              </a:ext>
            </a:extLst>
          </p:cNvPr>
          <p:cNvGraphicFramePr/>
          <p:nvPr>
            <p:extLst>
              <p:ext uri="{D42A27DB-BD31-4B8C-83A1-F6EECF244321}">
                <p14:modId xmlns:p14="http://schemas.microsoft.com/office/powerpoint/2010/main" val="2074983924"/>
              </p:ext>
            </p:extLst>
          </p:nvPr>
        </p:nvGraphicFramePr>
        <p:xfrm>
          <a:off x="3840480" y="1716350"/>
          <a:ext cx="5037826" cy="3152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descr="" title="">
            <a:extLst>
              <a:ext uri="{FF2B5EF4-FFF2-40B4-BE49-F238E27FC236}">
                <a16:creationId xmlns:a16="http://schemas.microsoft.com/office/drawing/2014/main" id="{1BDFFFEE-3B1D-447F-B50C-5F27AFDDCA96}"/>
              </a:ext>
            </a:extLst>
          </p:cNvPr>
          <p:cNvSpPr txBox="1"/>
          <p:nvPr/>
        </p:nvSpPr>
        <p:spPr>
          <a:xfrm>
            <a:off x="4014648" y="3041686"/>
            <a:ext cx="1911318" cy="369332"/>
          </a:xfrm>
          <a:prstGeom prst="rect">
            <a:avLst/>
          </a:prstGeom>
          <a:noFill/>
        </p:spPr>
        <p:txBody>
          <a:bodyPr wrap="square" rtlCol="0">
            <a:spAutoFit/>
          </a:bodyPr>
          <a:lstStyle/>
          <a:p>
            <a:pPr algn="ctr"/>
            <a:r>
              <a:rPr lang="en-US" dirty="0">
                <a:latin typeface="Georgia" panose="02040502050405020303" pitchFamily="18" charset="0"/>
              </a:rPr>
              <a:t>Sharing Data</a:t>
            </a:r>
          </a:p>
        </p:txBody>
      </p:sp>
      <p:sp>
        <p:nvSpPr>
          <p:cNvPr id="17" name="TextBox 16" descr="" title="">
            <a:extLst>
              <a:ext uri="{FF2B5EF4-FFF2-40B4-BE49-F238E27FC236}">
                <a16:creationId xmlns:a16="http://schemas.microsoft.com/office/drawing/2014/main" id="{F75CDE32-E0E0-4318-8453-1D7DAA3BAB98}"/>
              </a:ext>
            </a:extLst>
          </p:cNvPr>
          <p:cNvSpPr txBox="1"/>
          <p:nvPr/>
        </p:nvSpPr>
        <p:spPr>
          <a:xfrm>
            <a:off x="5779039" y="2101295"/>
            <a:ext cx="3017520" cy="2308324"/>
          </a:xfrm>
          <a:prstGeom prst="rect">
            <a:avLst/>
          </a:prstGeom>
          <a:noFill/>
        </p:spPr>
        <p:txBody>
          <a:bodyPr wrap="square">
            <a:spAutoFit/>
          </a:bodyPr>
          <a:lstStyle/>
          <a:p>
            <a:pPr lvl="0"/>
            <a:r>
              <a:rPr lang="en-US" sz="1200" dirty="0">
                <a:latin typeface="Georgia" panose="02040502050405020303" pitchFamily="18" charset="0"/>
              </a:rPr>
              <a:t>There must be a contract between a controller and processor to govern the processing. It must set forth: </a:t>
            </a:r>
          </a:p>
          <a:p>
            <a:pPr marL="742950" lvl="1" indent="-285750">
              <a:buFont typeface="Arial" panose="020B0604020202020204" pitchFamily="34" charset="0"/>
              <a:buChar char="•"/>
            </a:pPr>
            <a:r>
              <a:rPr lang="en-US" sz="1200" dirty="0">
                <a:latin typeface="Georgia" panose="02040502050405020303" pitchFamily="18" charset="0"/>
              </a:rPr>
              <a:t>Controller’s instructions, </a:t>
            </a:r>
          </a:p>
          <a:p>
            <a:pPr marL="742950" lvl="1" indent="-285750">
              <a:buFont typeface="Arial" panose="020B0604020202020204" pitchFamily="34" charset="0"/>
              <a:buChar char="•"/>
            </a:pPr>
            <a:r>
              <a:rPr lang="en-US" sz="1200" dirty="0">
                <a:latin typeface="Georgia" panose="02040502050405020303" pitchFamily="18" charset="0"/>
              </a:rPr>
              <a:t>Details of Processing (e.g., nature, purpose, duration, etc. </a:t>
            </a:r>
          </a:p>
          <a:p>
            <a:pPr marL="742950" lvl="1" indent="-285750">
              <a:buFont typeface="Arial" panose="020B0604020202020204" pitchFamily="34" charset="0"/>
              <a:buChar char="•"/>
            </a:pPr>
            <a:r>
              <a:rPr lang="en-US" sz="1200" dirty="0">
                <a:latin typeface="Georgia" panose="02040502050405020303" pitchFamily="18" charset="0"/>
              </a:rPr>
              <a:t>Duties of confidentiality</a:t>
            </a:r>
          </a:p>
          <a:p>
            <a:pPr marL="742950" lvl="1" indent="-285750">
              <a:buFont typeface="Arial" panose="020B0604020202020204" pitchFamily="34" charset="0"/>
              <a:buChar char="•"/>
            </a:pPr>
            <a:r>
              <a:rPr lang="en-US" sz="1200" dirty="0">
                <a:latin typeface="Georgia" panose="02040502050405020303" pitchFamily="18" charset="0"/>
              </a:rPr>
              <a:t>Deletion or return of all personal data</a:t>
            </a:r>
          </a:p>
          <a:p>
            <a:pPr marL="742950" lvl="1" indent="-285750">
              <a:buFont typeface="Arial" panose="020B0604020202020204" pitchFamily="34" charset="0"/>
              <a:buChar char="•"/>
            </a:pPr>
            <a:r>
              <a:rPr lang="en-US" sz="1200" dirty="0">
                <a:latin typeface="Georgia" panose="02040502050405020303" pitchFamily="18" charset="0"/>
              </a:rPr>
              <a:t>Audit rights of the controller</a:t>
            </a:r>
          </a:p>
          <a:p>
            <a:pPr marL="742950" lvl="1" indent="-285750">
              <a:buFont typeface="Arial" panose="020B0604020202020204" pitchFamily="34" charset="0"/>
              <a:buChar char="•"/>
            </a:pPr>
            <a:r>
              <a:rPr lang="en-US" sz="1200" dirty="0">
                <a:latin typeface="Georgia" panose="02040502050405020303" pitchFamily="18" charset="0"/>
              </a:rPr>
              <a:t>Flow-down of obligations to </a:t>
            </a:r>
            <a:r>
              <a:rPr lang="en-US" sz="1200" dirty="0" err="1">
                <a:latin typeface="Georgia" panose="02040502050405020303" pitchFamily="18" charset="0"/>
              </a:rPr>
              <a:t>subprocessors</a:t>
            </a:r>
            <a:r>
              <a:rPr lang="en-US" sz="1200" dirty="0">
                <a:latin typeface="Georgia" panose="02040502050405020303" pitchFamily="18" charset="0"/>
              </a:rPr>
              <a:t> </a:t>
            </a:r>
          </a:p>
        </p:txBody>
      </p:sp>
    </p:spTree>
    <p:extLst>
      <p:ext uri="{BB962C8B-B14F-4D97-AF65-F5344CB8AC3E}">
        <p14:creationId xmlns:p14="http://schemas.microsoft.com/office/powerpoint/2010/main" val="3100705460"/>
      </p:ext>
    </p:extLst>
  </p:cSld>
  <p:clrMapOvr>
    <a:masterClrMapping/>
  </p:clrMapOvr>
</p:sld>
</file>

<file path=ppt/slides/slide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ADA6990D-18DD-4F8F-AA92-9045717C63C6}"/>
              </a:ext>
            </a:extLst>
          </p:cNvPr>
          <p:cNvSpPr>
            <a:spLocks noGrp="1"/>
          </p:cNvSpPr>
          <p:nvPr>
            <p:ph type="ctrTitle"/>
          </p:nvPr>
        </p:nvSpPr>
        <p:spPr/>
        <p:txBody>
          <a:bodyPr/>
          <a:lstStyle/>
          <a:p>
            <a:r>
              <a:rPr lang="en-US" dirty="0"/>
              <a:t>Privacy Trends</a:t>
            </a:r>
          </a:p>
        </p:txBody>
      </p:sp>
      <p:sp>
        <p:nvSpPr>
          <p:cNvPr id="3" name="Slide Number Placeholder 2" descr="" title="">
            <a:extLst>
              <a:ext uri="{FF2B5EF4-FFF2-40B4-BE49-F238E27FC236}">
                <a16:creationId xmlns:a16="http://schemas.microsoft.com/office/drawing/2014/main" id="{38AE04CB-D632-43EC-B657-E5F83D1AABEF}"/>
              </a:ext>
            </a:extLst>
          </p:cNvPr>
          <p:cNvSpPr>
            <a:spLocks noGrp="1"/>
          </p:cNvSpPr>
          <p:nvPr>
            <p:ph type="sldNum" sz="quarter" idx="31"/>
          </p:nvPr>
        </p:nvSpPr>
        <p:spPr/>
        <p:txBody>
          <a:bodyPr/>
          <a:lstStyle/>
          <a:p>
            <a:fld id="{4EEE6AFD-C632-9F49-B771-1F87972A33B3}" type="slidenum">
              <a:rPr lang="en-US" smtClean="0"/>
              <a:pPr/>
              <a:t>4</a:t>
            </a:fld>
            <a:endParaRPr lang="en-US" dirty="0"/>
          </a:p>
        </p:txBody>
      </p:sp>
    </p:spTree>
    <p:extLst>
      <p:ext uri="{BB962C8B-B14F-4D97-AF65-F5344CB8AC3E}">
        <p14:creationId xmlns:p14="http://schemas.microsoft.com/office/powerpoint/2010/main" val="2733364427"/>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A3C4213C-CC18-447D-90EB-DEF7C48B55E5}"/>
              </a:ext>
            </a:extLst>
          </p:cNvPr>
          <p:cNvSpPr>
            <a:spLocks noGrp="1"/>
          </p:cNvSpPr>
          <p:nvPr>
            <p:ph idx="1"/>
          </p:nvPr>
        </p:nvSpPr>
        <p:spPr>
          <a:xfrm>
            <a:off x="815051" y="1916292"/>
            <a:ext cx="3756949" cy="2873867"/>
          </a:xfrm>
        </p:spPr>
        <p:txBody>
          <a:bodyPr/>
          <a:lstStyle/>
          <a:p>
            <a:r>
              <a:rPr lang="en-US" sz="1600" dirty="0"/>
              <a:t>Privacy has made it onto the geopolitical world stage. </a:t>
            </a:r>
          </a:p>
          <a:p>
            <a:r>
              <a:rPr lang="en-US" sz="1600" dirty="0"/>
              <a:t>“Privacy” has become a top political issue in almost every country, but specifically in Europe, China, and the United States.</a:t>
            </a:r>
          </a:p>
          <a:p>
            <a:endParaRPr lang="en-US" sz="2000" dirty="0"/>
          </a:p>
        </p:txBody>
      </p:sp>
      <p:sp>
        <p:nvSpPr>
          <p:cNvPr id="3" name="Title 2" descr="" title="">
            <a:extLst>
              <a:ext uri="{FF2B5EF4-FFF2-40B4-BE49-F238E27FC236}">
                <a16:creationId xmlns:a16="http://schemas.microsoft.com/office/drawing/2014/main" id="{4DD37247-1640-4115-A52B-F10F488E3967}"/>
              </a:ext>
            </a:extLst>
          </p:cNvPr>
          <p:cNvSpPr>
            <a:spLocks noGrp="1"/>
          </p:cNvSpPr>
          <p:nvPr>
            <p:ph type="ctrTitle"/>
          </p:nvPr>
        </p:nvSpPr>
        <p:spPr/>
        <p:txBody>
          <a:bodyPr>
            <a:normAutofit/>
          </a:bodyPr>
          <a:lstStyle/>
          <a:p>
            <a:r>
              <a:rPr lang="en-US" dirty="0"/>
              <a:t>Privacy Trend:  Geopolitical Events</a:t>
            </a:r>
          </a:p>
        </p:txBody>
      </p:sp>
      <p:sp>
        <p:nvSpPr>
          <p:cNvPr id="4" name="Slide Number Placeholder 3" descr="" title="">
            <a:extLst>
              <a:ext uri="{FF2B5EF4-FFF2-40B4-BE49-F238E27FC236}">
                <a16:creationId xmlns:a16="http://schemas.microsoft.com/office/drawing/2014/main" id="{688FAAF7-2AD0-41D4-A78C-70B7F19DC53D}"/>
              </a:ext>
            </a:extLst>
          </p:cNvPr>
          <p:cNvSpPr>
            <a:spLocks noGrp="1"/>
          </p:cNvSpPr>
          <p:nvPr>
            <p:ph type="sldNum" sz="quarter" idx="31"/>
          </p:nvPr>
        </p:nvSpPr>
        <p:spPr/>
        <p:txBody>
          <a:bodyPr/>
          <a:lstStyle/>
          <a:p>
            <a:fld id="{4EEE6AFD-C632-9F49-B771-1F87972A33B3}" type="slidenum">
              <a:rPr lang="en-US" smtClean="0"/>
              <a:pPr/>
              <a:t>5</a:t>
            </a:fld>
            <a:endParaRPr lang="en-US" dirty="0"/>
          </a:p>
        </p:txBody>
      </p:sp>
      <p:pic>
        <p:nvPicPr>
          <p:cNvPr id="5" name="Picture 2" descr="" title="">
            <a:extLst>
              <a:ext uri="{FF2B5EF4-FFF2-40B4-BE49-F238E27FC236}">
                <a16:creationId xmlns:a16="http://schemas.microsoft.com/office/drawing/2014/main" id="{664B1CE1-F99B-433E-A514-603323188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543" y="1916292"/>
            <a:ext cx="3804080" cy="221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391814"/>
      </p:ext>
    </p:extLst>
  </p:cSld>
  <p:clrMapOvr>
    <a:masterClrMapping/>
  </p:clrMapOvr>
</p:sld>
</file>

<file path=ppt/slides/slide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298E9478-A21D-4D62-9CBA-EEC682B7E9E1}"/>
              </a:ext>
            </a:extLst>
          </p:cNvPr>
          <p:cNvSpPr>
            <a:spLocks noGrp="1"/>
          </p:cNvSpPr>
          <p:nvPr>
            <p:ph idx="1"/>
          </p:nvPr>
        </p:nvSpPr>
        <p:spPr>
          <a:xfrm>
            <a:off x="815051" y="1916292"/>
            <a:ext cx="3208309" cy="2873867"/>
          </a:xfrm>
        </p:spPr>
        <p:txBody>
          <a:bodyPr/>
          <a:lstStyle/>
          <a:p>
            <a:r>
              <a:rPr lang="en-US" sz="1600" dirty="0"/>
              <a:t>Changes in the law, public perception, and media may be leading to changes in consumer expectations.</a:t>
            </a:r>
          </a:p>
          <a:p>
            <a:endParaRPr lang="en-US" sz="1600" dirty="0"/>
          </a:p>
        </p:txBody>
      </p:sp>
      <p:sp>
        <p:nvSpPr>
          <p:cNvPr id="3" name="Title 2" descr="" title="">
            <a:extLst>
              <a:ext uri="{FF2B5EF4-FFF2-40B4-BE49-F238E27FC236}">
                <a16:creationId xmlns:a16="http://schemas.microsoft.com/office/drawing/2014/main" id="{26BADCFF-B2E4-40BF-AD9E-B8077DCFD7BF}"/>
              </a:ext>
            </a:extLst>
          </p:cNvPr>
          <p:cNvSpPr>
            <a:spLocks noGrp="1"/>
          </p:cNvSpPr>
          <p:nvPr>
            <p:ph type="ctrTitle"/>
          </p:nvPr>
        </p:nvSpPr>
        <p:spPr>
          <a:xfrm>
            <a:off x="815050" y="1141182"/>
            <a:ext cx="8328949" cy="709683"/>
          </a:xfrm>
        </p:spPr>
        <p:txBody>
          <a:bodyPr>
            <a:normAutofit fontScale="90000"/>
          </a:bodyPr>
          <a:lstStyle/>
          <a:p>
            <a:r>
              <a:rPr lang="en-US" dirty="0"/>
              <a:t>Privacy Trend:  Consumer Expectations</a:t>
            </a:r>
          </a:p>
        </p:txBody>
      </p:sp>
      <p:sp>
        <p:nvSpPr>
          <p:cNvPr id="4" name="Slide Number Placeholder 3" descr="" title="">
            <a:extLst>
              <a:ext uri="{FF2B5EF4-FFF2-40B4-BE49-F238E27FC236}">
                <a16:creationId xmlns:a16="http://schemas.microsoft.com/office/drawing/2014/main" id="{97858339-EAFD-4847-8EF9-06173A98D747}"/>
              </a:ext>
            </a:extLst>
          </p:cNvPr>
          <p:cNvSpPr>
            <a:spLocks noGrp="1"/>
          </p:cNvSpPr>
          <p:nvPr>
            <p:ph type="sldNum" sz="quarter" idx="31"/>
          </p:nvPr>
        </p:nvSpPr>
        <p:spPr/>
        <p:txBody>
          <a:bodyPr/>
          <a:lstStyle/>
          <a:p>
            <a:fld id="{4EEE6AFD-C632-9F49-B771-1F87972A33B3}" type="slidenum">
              <a:rPr lang="en-US" smtClean="0"/>
              <a:pPr/>
              <a:t>6</a:t>
            </a:fld>
            <a:endParaRPr lang="en-US" dirty="0"/>
          </a:p>
        </p:txBody>
      </p:sp>
      <p:pic>
        <p:nvPicPr>
          <p:cNvPr id="6" name="Picture 5" descr="" title="">
            <a:extLst>
              <a:ext uri="{FF2B5EF4-FFF2-40B4-BE49-F238E27FC236}">
                <a16:creationId xmlns:a16="http://schemas.microsoft.com/office/drawing/2014/main" id="{0E09AA1D-A9A6-49BB-99AB-312C19431542}"/>
              </a:ext>
            </a:extLst>
          </p:cNvPr>
          <p:cNvPicPr>
            <a:picLocks noChangeAspect="1"/>
          </p:cNvPicPr>
          <p:nvPr/>
        </p:nvPicPr>
        <p:blipFill>
          <a:blip r:embed="rId3"/>
          <a:stretch>
            <a:fillRect/>
          </a:stretch>
        </p:blipFill>
        <p:spPr>
          <a:xfrm>
            <a:off x="4023360" y="1732472"/>
            <a:ext cx="3338562" cy="3252040"/>
          </a:xfrm>
          <a:prstGeom prst="rect">
            <a:avLst/>
          </a:prstGeom>
        </p:spPr>
      </p:pic>
    </p:spTree>
    <p:extLst>
      <p:ext uri="{BB962C8B-B14F-4D97-AF65-F5344CB8AC3E}">
        <p14:creationId xmlns:p14="http://schemas.microsoft.com/office/powerpoint/2010/main" val="1558065058"/>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Content Placeholder 1" descr="" title="">
            <a:extLst>
              <a:ext uri="{FF2B5EF4-FFF2-40B4-BE49-F238E27FC236}">
                <a16:creationId xmlns:a16="http://schemas.microsoft.com/office/drawing/2014/main" id="{E5F1F366-A7EC-4E74-820F-42DCCF9042C2}"/>
              </a:ext>
            </a:extLst>
          </p:cNvPr>
          <p:cNvSpPr>
            <a:spLocks noGrp="1"/>
          </p:cNvSpPr>
          <p:nvPr>
            <p:ph idx="1"/>
          </p:nvPr>
        </p:nvSpPr>
        <p:spPr>
          <a:xfrm>
            <a:off x="815051" y="1916292"/>
            <a:ext cx="3852365" cy="2873867"/>
          </a:xfrm>
        </p:spPr>
        <p:txBody>
          <a:bodyPr/>
          <a:lstStyle/>
          <a:p>
            <a:pPr>
              <a:spcBef>
                <a:spcPts val="300"/>
              </a:spcBef>
              <a:spcAft>
                <a:spcPts val="300"/>
              </a:spcAft>
            </a:pPr>
            <a:r>
              <a:rPr lang="en-US" sz="1400" dirty="0"/>
              <a:t>Europe started modern “enhanced” data privacy protections in 2016 with passage of the </a:t>
            </a:r>
            <a:r>
              <a:rPr lang="en-US" sz="1400" b="1" dirty="0"/>
              <a:t>General Data Privacy Regulation (GDPR)</a:t>
            </a:r>
            <a:r>
              <a:rPr lang="en-US" sz="1400" dirty="0"/>
              <a:t>.</a:t>
            </a:r>
          </a:p>
          <a:p>
            <a:pPr>
              <a:spcBef>
                <a:spcPts val="300"/>
              </a:spcBef>
              <a:spcAft>
                <a:spcPts val="300"/>
              </a:spcAft>
            </a:pPr>
            <a:r>
              <a:rPr lang="en-US" sz="1400" dirty="0"/>
              <a:t>The United States has been following mostly on the state level, with dozens of statutes being considered.</a:t>
            </a:r>
          </a:p>
          <a:p>
            <a:pPr>
              <a:spcBef>
                <a:spcPts val="300"/>
              </a:spcBef>
              <a:spcAft>
                <a:spcPts val="300"/>
              </a:spcAft>
            </a:pPr>
            <a:r>
              <a:rPr lang="en-US" sz="1400" dirty="0"/>
              <a:t>5 states have moved forward with “comprehensive” privacy legislation: </a:t>
            </a:r>
            <a:r>
              <a:rPr lang="en-US" sz="1400" dirty="0">
                <a:solidFill>
                  <a:srgbClr val="FF0000"/>
                </a:solidFill>
              </a:rPr>
              <a:t>California</a:t>
            </a:r>
            <a:r>
              <a:rPr lang="en-US" sz="1400" dirty="0"/>
              <a:t>, </a:t>
            </a:r>
            <a:r>
              <a:rPr lang="en-US" sz="1400" dirty="0">
                <a:solidFill>
                  <a:srgbClr val="FF0000"/>
                </a:solidFill>
              </a:rPr>
              <a:t>Colorado</a:t>
            </a:r>
            <a:r>
              <a:rPr lang="en-US" sz="1400" dirty="0"/>
              <a:t>, </a:t>
            </a:r>
            <a:r>
              <a:rPr lang="en-US" sz="1400" dirty="0">
                <a:solidFill>
                  <a:srgbClr val="FF0000"/>
                </a:solidFill>
              </a:rPr>
              <a:t>Connecticut</a:t>
            </a:r>
            <a:r>
              <a:rPr lang="en-US" sz="1400" dirty="0"/>
              <a:t>, </a:t>
            </a:r>
            <a:r>
              <a:rPr lang="en-US" sz="1400" dirty="0">
                <a:solidFill>
                  <a:srgbClr val="FF0000"/>
                </a:solidFill>
              </a:rPr>
              <a:t>Utah</a:t>
            </a:r>
            <a:r>
              <a:rPr lang="en-US" sz="1400" dirty="0"/>
              <a:t>, and </a:t>
            </a:r>
            <a:r>
              <a:rPr lang="en-US" sz="1400" dirty="0">
                <a:solidFill>
                  <a:srgbClr val="FF0000"/>
                </a:solidFill>
              </a:rPr>
              <a:t>Virginia</a:t>
            </a:r>
            <a:r>
              <a:rPr lang="en-US" sz="1400" dirty="0"/>
              <a:t>.</a:t>
            </a:r>
          </a:p>
          <a:p>
            <a:pPr>
              <a:spcBef>
                <a:spcPts val="300"/>
              </a:spcBef>
              <a:spcAft>
                <a:spcPts val="300"/>
              </a:spcAft>
            </a:pPr>
            <a:r>
              <a:rPr lang="en-US" sz="1400" dirty="0"/>
              <a:t>The changes brought by just those five states have been dramatic.</a:t>
            </a:r>
          </a:p>
          <a:p>
            <a:pPr>
              <a:spcBef>
                <a:spcPts val="300"/>
              </a:spcBef>
              <a:spcAft>
                <a:spcPts val="300"/>
              </a:spcAft>
            </a:pPr>
            <a:endParaRPr lang="en-US" sz="1400" dirty="0"/>
          </a:p>
        </p:txBody>
      </p:sp>
      <p:sp>
        <p:nvSpPr>
          <p:cNvPr id="3" name="Title 2" descr="" title="">
            <a:extLst>
              <a:ext uri="{FF2B5EF4-FFF2-40B4-BE49-F238E27FC236}">
                <a16:creationId xmlns:a16="http://schemas.microsoft.com/office/drawing/2014/main" id="{06C5E3E4-84D3-43D8-A1A2-1136D705BBB6}"/>
              </a:ext>
            </a:extLst>
          </p:cNvPr>
          <p:cNvSpPr>
            <a:spLocks noGrp="1"/>
          </p:cNvSpPr>
          <p:nvPr>
            <p:ph type="ctrTitle"/>
          </p:nvPr>
        </p:nvSpPr>
        <p:spPr/>
        <p:txBody>
          <a:bodyPr/>
          <a:lstStyle/>
          <a:p>
            <a:r>
              <a:rPr lang="en-US" dirty="0"/>
              <a:t>Privacy Trend: Legal Changes</a:t>
            </a:r>
          </a:p>
        </p:txBody>
      </p:sp>
      <p:sp>
        <p:nvSpPr>
          <p:cNvPr id="4" name="Slide Number Placeholder 3" descr="" title="">
            <a:extLst>
              <a:ext uri="{FF2B5EF4-FFF2-40B4-BE49-F238E27FC236}">
                <a16:creationId xmlns:a16="http://schemas.microsoft.com/office/drawing/2014/main" id="{783737D4-F07E-46B3-992F-49E41A4560A7}"/>
              </a:ext>
            </a:extLst>
          </p:cNvPr>
          <p:cNvSpPr>
            <a:spLocks noGrp="1"/>
          </p:cNvSpPr>
          <p:nvPr>
            <p:ph type="sldNum" sz="quarter" idx="31"/>
          </p:nvPr>
        </p:nvSpPr>
        <p:spPr/>
        <p:txBody>
          <a:bodyPr/>
          <a:lstStyle/>
          <a:p>
            <a:fld id="{4EEE6AFD-C632-9F49-B771-1F87972A33B3}" type="slidenum">
              <a:rPr lang="en-US" smtClean="0"/>
              <a:pPr/>
              <a:t>7</a:t>
            </a:fld>
            <a:endParaRPr lang="en-US" dirty="0"/>
          </a:p>
        </p:txBody>
      </p:sp>
      <p:pic>
        <p:nvPicPr>
          <p:cNvPr id="1026" name="Picture 2" descr="" title="">
            <a:extLst>
              <a:ext uri="{FF2B5EF4-FFF2-40B4-BE49-F238E27FC236}">
                <a16:creationId xmlns:a16="http://schemas.microsoft.com/office/drawing/2014/main" id="{F8315236-379D-4D4B-BE62-70E1E9AC9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416" y="2155905"/>
            <a:ext cx="4257137" cy="239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428914"/>
      </p:ext>
    </p:extLst>
  </p:cSld>
  <p:clrMapOvr>
    <a:masterClrMapping/>
  </p:clrMapOvr>
</p:sld>
</file>

<file path=ppt/slides/slide8.xml><?xml version="1.0" encoding="utf-8"?>
<p:sld xmlns:a16="http://schemas.microsoft.com/office/drawing/2014/main" xmlns:p14="http://schemas.microsoft.com/office/powerpoint/2010/main" xmlns:dgm="http://schemas.openxmlformats.org/drawingml/2006/diagram" xmlns:asvg="http://schemas.microsoft.com/office/drawing/2016/SVG/main" xmlns:a14="http://schemas.microsoft.com/office/drawing/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aphicFrame>
        <p:nvGraphicFramePr>
          <p:cNvPr id="56" name="Content Placeholder 4" descr="" title="">
            <a:extLst>
              <a:ext uri="{FF2B5EF4-FFF2-40B4-BE49-F238E27FC236}">
                <a16:creationId xmlns:a16="http://schemas.microsoft.com/office/drawing/2014/main" id="{B173A484-E6FA-4515-9EBF-4F5B01618CCC}"/>
              </a:ext>
            </a:extLst>
          </p:cNvPr>
          <p:cNvGraphicFramePr>
            <a:graphicFrameLocks noGrp="1"/>
          </p:cNvGraphicFramePr>
          <p:nvPr>
            <p:ph idx="1"/>
            <p:extLst>
              <p:ext uri="{D42A27DB-BD31-4B8C-83A1-F6EECF244321}">
                <p14:modId xmlns:p14="http://schemas.microsoft.com/office/powerpoint/2010/main" val="2661637685"/>
              </p:ext>
            </p:extLst>
          </p:nvPr>
        </p:nvGraphicFramePr>
        <p:xfrm>
          <a:off x="878874" y="1831366"/>
          <a:ext cx="7941540" cy="1139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descr="" title="">
            <a:extLst>
              <a:ext uri="{FF2B5EF4-FFF2-40B4-BE49-F238E27FC236}">
                <a16:creationId xmlns:a16="http://schemas.microsoft.com/office/drawing/2014/main" id="{4F8CA102-ECA2-4498-ADFF-36A248230451}"/>
              </a:ext>
            </a:extLst>
          </p:cNvPr>
          <p:cNvSpPr>
            <a:spLocks noGrp="1"/>
          </p:cNvSpPr>
          <p:nvPr>
            <p:ph type="ctrTitle"/>
          </p:nvPr>
        </p:nvSpPr>
        <p:spPr/>
        <p:txBody>
          <a:bodyPr/>
          <a:lstStyle/>
          <a:p>
            <a:r>
              <a:rPr lang="en-US" dirty="0"/>
              <a:t>Privacy Trend: Legal Changes</a:t>
            </a:r>
          </a:p>
        </p:txBody>
      </p:sp>
      <p:sp>
        <p:nvSpPr>
          <p:cNvPr id="4" name="Slide Number Placeholder 3" descr="" title="">
            <a:extLst>
              <a:ext uri="{FF2B5EF4-FFF2-40B4-BE49-F238E27FC236}">
                <a16:creationId xmlns:a16="http://schemas.microsoft.com/office/drawing/2014/main" id="{BD82B804-BE88-47F7-8DBB-6707AB5FFF56}"/>
              </a:ext>
            </a:extLst>
          </p:cNvPr>
          <p:cNvSpPr>
            <a:spLocks noGrp="1"/>
          </p:cNvSpPr>
          <p:nvPr>
            <p:ph type="sldNum" sz="quarter" idx="31"/>
          </p:nvPr>
        </p:nvSpPr>
        <p:spPr/>
        <p:txBody>
          <a:bodyPr/>
          <a:lstStyle/>
          <a:p>
            <a:fld id="{4EEE6AFD-C632-9F49-B771-1F87972A33B3}" type="slidenum">
              <a:rPr lang="en-US" smtClean="0"/>
              <a:pPr/>
              <a:t>8</a:t>
            </a:fld>
            <a:endParaRPr lang="en-US" dirty="0"/>
          </a:p>
        </p:txBody>
      </p:sp>
      <p:grpSp>
        <p:nvGrpSpPr>
          <p:cNvPr id="20" name="Group 19" descr="" title="">
            <a:extLst>
              <a:ext uri="{FF2B5EF4-FFF2-40B4-BE49-F238E27FC236}">
                <a16:creationId xmlns:a16="http://schemas.microsoft.com/office/drawing/2014/main" id="{43E6B88D-6CE8-4AC9-840A-BBABBB10A3A8}"/>
              </a:ext>
            </a:extLst>
          </p:cNvPr>
          <p:cNvGrpSpPr/>
          <p:nvPr/>
        </p:nvGrpSpPr>
        <p:grpSpPr>
          <a:xfrm>
            <a:off x="721082" y="4431699"/>
            <a:ext cx="5798764" cy="590717"/>
            <a:chOff x="1770790" y="5821704"/>
            <a:chExt cx="5552812" cy="897759"/>
          </a:xfrm>
        </p:grpSpPr>
        <p:sp>
          <p:nvSpPr>
            <p:cNvPr id="40" name="TextBox 39" descr="" title="">
              <a:extLst>
                <a:ext uri="{FF2B5EF4-FFF2-40B4-BE49-F238E27FC236}">
                  <a16:creationId xmlns:a16="http://schemas.microsoft.com/office/drawing/2014/main" id="{95EE837F-9AD3-4A40-9D34-914A7A450D0A}"/>
                </a:ext>
              </a:extLst>
            </p:cNvPr>
            <p:cNvSpPr txBox="1"/>
            <p:nvPr/>
          </p:nvSpPr>
          <p:spPr>
            <a:xfrm>
              <a:off x="1770790" y="5821704"/>
              <a:ext cx="2712602" cy="701628"/>
            </a:xfrm>
            <a:prstGeom prst="rect">
              <a:avLst/>
            </a:prstGeom>
            <a:noFill/>
          </p:spPr>
          <p:txBody>
            <a:bodyPr wrap="square" rtlCol="0">
              <a:spAutoFit/>
            </a:bodyPr>
            <a:lstStyle/>
            <a:p>
              <a:r>
                <a:rPr lang="en-US" sz="800" b="1" dirty="0">
                  <a:solidFill>
                    <a:srgbClr val="2B6FC9"/>
                  </a:solidFill>
                  <a:latin typeface="Georgia" panose="02040502050405020303" pitchFamily="18" charset="0"/>
                  <a:cs typeface="Arial" panose="020B0604020202020204" pitchFamily="34" charset="0"/>
                </a:rPr>
                <a:t>GDPR = General Data Protection Regulation</a:t>
              </a:r>
            </a:p>
            <a:p>
              <a:r>
                <a:rPr lang="en-US" sz="800" b="1" dirty="0">
                  <a:solidFill>
                    <a:srgbClr val="2BB6C9"/>
                  </a:solidFill>
                  <a:latin typeface="Georgia" panose="02040502050405020303" pitchFamily="18" charset="0"/>
                  <a:cs typeface="Arial" panose="020B0604020202020204" pitchFamily="34" charset="0"/>
                </a:rPr>
                <a:t>CCPA = California Consumer Privacy Act</a:t>
              </a:r>
            </a:p>
            <a:p>
              <a:r>
                <a:rPr lang="en-US" sz="800" b="1" dirty="0">
                  <a:solidFill>
                    <a:srgbClr val="33CC99"/>
                  </a:solidFill>
                  <a:latin typeface="Georgia" panose="02040502050405020303" pitchFamily="18" charset="0"/>
                  <a:cs typeface="Arial" panose="020B0604020202020204" pitchFamily="34" charset="0"/>
                </a:rPr>
                <a:t>CPRA = California Privacy Rights Act</a:t>
              </a:r>
              <a:endParaRPr lang="en-US" sz="1400" b="1" dirty="0">
                <a:solidFill>
                  <a:srgbClr val="EE3637"/>
                </a:solidFill>
                <a:latin typeface="Georgia" panose="02040502050405020303" pitchFamily="18" charset="0"/>
              </a:endParaRPr>
            </a:p>
          </p:txBody>
        </p:sp>
        <p:sp>
          <p:nvSpPr>
            <p:cNvPr id="41" name="TextBox 40" descr="" title="">
              <a:extLst>
                <a:ext uri="{FF2B5EF4-FFF2-40B4-BE49-F238E27FC236}">
                  <a16:creationId xmlns:a16="http://schemas.microsoft.com/office/drawing/2014/main" id="{B50A00DB-093B-4E7C-B405-BC84EC68C3BA}"/>
                </a:ext>
              </a:extLst>
            </p:cNvPr>
            <p:cNvSpPr txBox="1"/>
            <p:nvPr/>
          </p:nvSpPr>
          <p:spPr>
            <a:xfrm>
              <a:off x="4313342" y="5830735"/>
              <a:ext cx="3010260" cy="888728"/>
            </a:xfrm>
            <a:prstGeom prst="rect">
              <a:avLst/>
            </a:prstGeom>
            <a:noFill/>
          </p:spPr>
          <p:txBody>
            <a:bodyPr wrap="square">
              <a:spAutoFit/>
            </a:bodyPr>
            <a:lstStyle/>
            <a:p>
              <a:r>
                <a:rPr lang="en-US" sz="800" b="1" dirty="0">
                  <a:solidFill>
                    <a:srgbClr val="FFCC33"/>
                  </a:solidFill>
                  <a:latin typeface="Georgia" panose="02040502050405020303" pitchFamily="18" charset="0"/>
                  <a:cs typeface="Arial" panose="020B0604020202020204" pitchFamily="34" charset="0"/>
                </a:rPr>
                <a:t>CPA = Colorado Privacy Act</a:t>
              </a:r>
            </a:p>
            <a:p>
              <a:r>
                <a:rPr lang="en-US" sz="800" b="1" dirty="0" err="1">
                  <a:solidFill>
                    <a:schemeClr val="accent4"/>
                  </a:solidFill>
                  <a:latin typeface="Georgia" panose="02040502050405020303" pitchFamily="18" charset="0"/>
                  <a:cs typeface="Arial" panose="020B0604020202020204" pitchFamily="34" charset="0"/>
                </a:rPr>
                <a:t>CTDPA</a:t>
              </a:r>
              <a:r>
                <a:rPr lang="en-US" sz="800" b="1" dirty="0">
                  <a:solidFill>
                    <a:schemeClr val="accent4"/>
                  </a:solidFill>
                  <a:latin typeface="Georgia" panose="02040502050405020303" pitchFamily="18" charset="0"/>
                  <a:cs typeface="Arial" panose="020B0604020202020204" pitchFamily="34" charset="0"/>
                </a:rPr>
                <a:t> = Connecticut Data Privacy Act</a:t>
              </a:r>
            </a:p>
            <a:p>
              <a:r>
                <a:rPr lang="en-US" sz="800" b="1" dirty="0">
                  <a:solidFill>
                    <a:srgbClr val="66CC33"/>
                  </a:solidFill>
                  <a:latin typeface="Georgia" panose="02040502050405020303" pitchFamily="18" charset="0"/>
                  <a:cs typeface="Arial" panose="020B0604020202020204" pitchFamily="34" charset="0"/>
                </a:rPr>
                <a:t>VCDPA = Virginia Consumer Data Protection Act</a:t>
              </a:r>
            </a:p>
            <a:p>
              <a:r>
                <a:rPr lang="en-US" sz="800" b="1" dirty="0">
                  <a:solidFill>
                    <a:srgbClr val="EE3637"/>
                  </a:solidFill>
                  <a:latin typeface="Georgia" panose="02040502050405020303" pitchFamily="18" charset="0"/>
                  <a:cs typeface="Arial" panose="020B0604020202020204" pitchFamily="34" charset="0"/>
                </a:rPr>
                <a:t>UCPA = Utah Consumer Privacy Act</a:t>
              </a:r>
            </a:p>
          </p:txBody>
        </p:sp>
      </p:grpSp>
      <p:sp>
        <p:nvSpPr>
          <p:cNvPr id="6" name="Rectangle: Rounded Corners 5" descr="" title="">
            <a:extLst>
              <a:ext uri="{FF2B5EF4-FFF2-40B4-BE49-F238E27FC236}">
                <a16:creationId xmlns:a16="http://schemas.microsoft.com/office/drawing/2014/main" id="{4757EE8B-3158-4CDA-AA09-02B48C2DD42D}"/>
              </a:ext>
            </a:extLst>
          </p:cNvPr>
          <p:cNvSpPr/>
          <p:nvPr/>
        </p:nvSpPr>
        <p:spPr>
          <a:xfrm>
            <a:off x="6802988" y="3744914"/>
            <a:ext cx="659828" cy="1053909"/>
          </a:xfrm>
          <a:prstGeom prst="roundRect">
            <a:avLst/>
          </a:prstGeom>
          <a:solidFill>
            <a:schemeClr val="bg1"/>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latin typeface="Arial" panose="020B0604020202020204" pitchFamily="34" charset="0"/>
              <a:cs typeface="Arial" panose="020B0604020202020204" pitchFamily="34" charset="0"/>
            </a:endParaRPr>
          </a:p>
          <a:p>
            <a:pPr algn="ctr"/>
            <a:endParaRPr lang="en-US" sz="700" b="1" dirty="0">
              <a:solidFill>
                <a:schemeClr val="tx1"/>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33CC99"/>
              </a:solidFill>
              <a:latin typeface="Arial" panose="020B0604020202020204" pitchFamily="34" charset="0"/>
              <a:cs typeface="Arial" panose="020B0604020202020204" pitchFamily="34" charset="0"/>
            </a:endParaRPr>
          </a:p>
          <a:p>
            <a:pPr algn="ctr"/>
            <a:r>
              <a:rPr lang="en-US" sz="700" b="1" dirty="0">
                <a:solidFill>
                  <a:srgbClr val="66CC33"/>
                </a:solidFill>
                <a:latin typeface="Arial" panose="020B0604020202020204" pitchFamily="34" charset="0"/>
                <a:cs typeface="Arial" panose="020B0604020202020204" pitchFamily="34" charset="0"/>
              </a:rPr>
              <a:t>VCDPA</a:t>
            </a:r>
          </a:p>
          <a:p>
            <a:pPr algn="ctr"/>
            <a:r>
              <a:rPr lang="en-US" sz="700" b="1" dirty="0">
                <a:solidFill>
                  <a:srgbClr val="66CC33"/>
                </a:solidFill>
                <a:latin typeface="Arial" panose="020B0604020202020204" pitchFamily="34" charset="0"/>
                <a:cs typeface="Arial" panose="020B0604020202020204" pitchFamily="34" charset="0"/>
              </a:rPr>
              <a:t>becomes effective </a:t>
            </a:r>
          </a:p>
        </p:txBody>
      </p:sp>
      <p:sp>
        <p:nvSpPr>
          <p:cNvPr id="8" name="Rectangle: Rounded Corners 7" descr="" title="">
            <a:extLst>
              <a:ext uri="{FF2B5EF4-FFF2-40B4-BE49-F238E27FC236}">
                <a16:creationId xmlns:a16="http://schemas.microsoft.com/office/drawing/2014/main" id="{8623A400-76AC-4358-AC02-4FA5A3D5F160}"/>
              </a:ext>
            </a:extLst>
          </p:cNvPr>
          <p:cNvSpPr/>
          <p:nvPr/>
        </p:nvSpPr>
        <p:spPr>
          <a:xfrm>
            <a:off x="855018" y="2599783"/>
            <a:ext cx="695579" cy="863381"/>
          </a:xfrm>
          <a:prstGeom prst="roundRect">
            <a:avLst/>
          </a:prstGeom>
          <a:solidFill>
            <a:schemeClr val="bg1"/>
          </a:solidFill>
          <a:ln>
            <a:solidFill>
              <a:srgbClr val="2B6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latin typeface="Arial" panose="020B0604020202020204" pitchFamily="34" charset="0"/>
              <a:cs typeface="Arial" panose="020B0604020202020204" pitchFamily="34" charset="0"/>
            </a:endParaRPr>
          </a:p>
          <a:p>
            <a:pPr algn="ctr"/>
            <a:endParaRPr lang="en-US" sz="800" b="1" dirty="0">
              <a:solidFill>
                <a:schemeClr val="tx1"/>
              </a:solidFill>
              <a:latin typeface="Arial" panose="020B0604020202020204" pitchFamily="34" charset="0"/>
              <a:cs typeface="Arial" panose="020B0604020202020204" pitchFamily="34" charset="0"/>
            </a:endParaRPr>
          </a:p>
          <a:p>
            <a:pPr algn="ctr"/>
            <a:r>
              <a:rPr lang="en-US" sz="800" b="1" dirty="0">
                <a:solidFill>
                  <a:srgbClr val="2B6FC9"/>
                </a:solidFill>
                <a:latin typeface="Arial" panose="020B0604020202020204" pitchFamily="34" charset="0"/>
                <a:cs typeface="Arial" panose="020B0604020202020204" pitchFamily="34" charset="0"/>
              </a:rPr>
              <a:t>GDPR becomes effective </a:t>
            </a:r>
          </a:p>
        </p:txBody>
      </p:sp>
      <p:pic>
        <p:nvPicPr>
          <p:cNvPr id="9" name="Google Shape;350;p15" descr="" title="">
            <a:extLst>
              <a:ext uri="{FF2B5EF4-FFF2-40B4-BE49-F238E27FC236}">
                <a16:creationId xmlns:a16="http://schemas.microsoft.com/office/drawing/2014/main" id="{E5660262-7302-4294-A971-506F0B007CBF}"/>
              </a:ext>
            </a:extLst>
          </p:cNvPr>
          <p:cNvPicPr preferRelativeResize="0"/>
          <p:nvPr/>
        </p:nvPicPr>
        <p:blipFill rotWithShape="1">
          <a:blip r:embed="rId8">
            <a:alphaModFix/>
          </a:blip>
          <a:srcRect/>
          <a:stretch/>
        </p:blipFill>
        <p:spPr>
          <a:xfrm>
            <a:off x="893009" y="2638122"/>
            <a:ext cx="568304" cy="258974"/>
          </a:xfrm>
          <a:prstGeom prst="rect">
            <a:avLst/>
          </a:prstGeom>
          <a:noFill/>
          <a:ln>
            <a:noFill/>
          </a:ln>
        </p:spPr>
      </p:pic>
      <p:grpSp>
        <p:nvGrpSpPr>
          <p:cNvPr id="10" name="Group 9" descr="" title="">
            <a:extLst>
              <a:ext uri="{FF2B5EF4-FFF2-40B4-BE49-F238E27FC236}">
                <a16:creationId xmlns:a16="http://schemas.microsoft.com/office/drawing/2014/main" id="{A43C8C4F-0E5F-450D-824A-6869994A3733}"/>
              </a:ext>
            </a:extLst>
          </p:cNvPr>
          <p:cNvGrpSpPr/>
          <p:nvPr/>
        </p:nvGrpSpPr>
        <p:grpSpPr>
          <a:xfrm>
            <a:off x="1645404" y="2636664"/>
            <a:ext cx="413465" cy="287133"/>
            <a:chOff x="2396490" y="2895177"/>
            <a:chExt cx="2396014" cy="2396014"/>
          </a:xfrm>
          <a:solidFill>
            <a:srgbClr val="2BB6C9"/>
          </a:solidFill>
        </p:grpSpPr>
        <p:pic>
          <p:nvPicPr>
            <p:cNvPr id="50" name="Graphic 49" descr="" title="">
              <a:extLst>
                <a:ext uri="{FF2B5EF4-FFF2-40B4-BE49-F238E27FC236}">
                  <a16:creationId xmlns:a16="http://schemas.microsoft.com/office/drawing/2014/main" id="{33CAB47F-D4BF-4230-9E6A-08D34B053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14021" y="3794760"/>
              <a:ext cx="914400" cy="914400"/>
            </a:xfrm>
            <a:prstGeom prst="rect">
              <a:avLst/>
            </a:prstGeom>
          </p:spPr>
        </p:pic>
        <p:pic>
          <p:nvPicPr>
            <p:cNvPr id="51" name="Graphic 50" descr="" title="">
              <a:extLst>
                <a:ext uri="{FF2B5EF4-FFF2-40B4-BE49-F238E27FC236}">
                  <a16:creationId xmlns:a16="http://schemas.microsoft.com/office/drawing/2014/main" id="{24362117-59BB-45FA-9E46-C47CA1159E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96490" y="2895177"/>
              <a:ext cx="2396014" cy="2396014"/>
            </a:xfrm>
            <a:prstGeom prst="rect">
              <a:avLst/>
            </a:prstGeom>
          </p:spPr>
        </p:pic>
      </p:grpSp>
      <p:sp>
        <p:nvSpPr>
          <p:cNvPr id="11" name="TextBox 10" descr="" title="">
            <a:extLst>
              <a:ext uri="{FF2B5EF4-FFF2-40B4-BE49-F238E27FC236}">
                <a16:creationId xmlns:a16="http://schemas.microsoft.com/office/drawing/2014/main" id="{5CC874D7-06CA-473A-B270-81808582B58F}"/>
              </a:ext>
            </a:extLst>
          </p:cNvPr>
          <p:cNvSpPr txBox="1"/>
          <p:nvPr/>
        </p:nvSpPr>
        <p:spPr>
          <a:xfrm>
            <a:off x="1626274" y="2942512"/>
            <a:ext cx="524403" cy="415498"/>
          </a:xfrm>
          <a:prstGeom prst="rect">
            <a:avLst/>
          </a:prstGeom>
          <a:noFill/>
        </p:spPr>
        <p:txBody>
          <a:bodyPr wrap="square" rtlCol="0">
            <a:spAutoFit/>
          </a:bodyPr>
          <a:lstStyle/>
          <a:p>
            <a:pPr algn="ctr"/>
            <a:r>
              <a:rPr lang="en-US" sz="700" b="1" i="1" dirty="0">
                <a:solidFill>
                  <a:srgbClr val="2BB6C9"/>
                </a:solidFill>
                <a:latin typeface="Arial" panose="020B0604020202020204" pitchFamily="34" charset="0"/>
                <a:cs typeface="Arial" panose="020B0604020202020204" pitchFamily="34" charset="0"/>
              </a:rPr>
              <a:t>CCPA is signed into law</a:t>
            </a:r>
          </a:p>
        </p:txBody>
      </p:sp>
      <p:grpSp>
        <p:nvGrpSpPr>
          <p:cNvPr id="12" name="Group 11" descr="" title="">
            <a:extLst>
              <a:ext uri="{FF2B5EF4-FFF2-40B4-BE49-F238E27FC236}">
                <a16:creationId xmlns:a16="http://schemas.microsoft.com/office/drawing/2014/main" id="{E4673AEF-D905-4773-88E2-0B4C275F37B9}"/>
              </a:ext>
            </a:extLst>
          </p:cNvPr>
          <p:cNvGrpSpPr/>
          <p:nvPr/>
        </p:nvGrpSpPr>
        <p:grpSpPr>
          <a:xfrm>
            <a:off x="3618672" y="2636664"/>
            <a:ext cx="413465" cy="287133"/>
            <a:chOff x="2396490" y="2895177"/>
            <a:chExt cx="2396014" cy="2396014"/>
          </a:xfrm>
          <a:solidFill>
            <a:srgbClr val="33CC99"/>
          </a:solidFill>
        </p:grpSpPr>
        <p:pic>
          <p:nvPicPr>
            <p:cNvPr id="48" name="Graphic 47" descr="" title="">
              <a:extLst>
                <a:ext uri="{FF2B5EF4-FFF2-40B4-BE49-F238E27FC236}">
                  <a16:creationId xmlns:a16="http://schemas.microsoft.com/office/drawing/2014/main" id="{16DC2EB0-80F6-4360-8565-0DB41C3FAEF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14021" y="3794760"/>
              <a:ext cx="914400" cy="914400"/>
            </a:xfrm>
            <a:prstGeom prst="rect">
              <a:avLst/>
            </a:prstGeom>
          </p:spPr>
        </p:pic>
        <p:pic>
          <p:nvPicPr>
            <p:cNvPr id="49" name="Graphic 48" descr="" title="">
              <a:extLst>
                <a:ext uri="{FF2B5EF4-FFF2-40B4-BE49-F238E27FC236}">
                  <a16:creationId xmlns:a16="http://schemas.microsoft.com/office/drawing/2014/main" id="{EB1B1033-5F97-4612-9C86-C48349BA09A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96490" y="2895177"/>
              <a:ext cx="2396014" cy="2396014"/>
            </a:xfrm>
            <a:prstGeom prst="rect">
              <a:avLst/>
            </a:prstGeom>
          </p:spPr>
        </p:pic>
      </p:grpSp>
      <p:sp>
        <p:nvSpPr>
          <p:cNvPr id="13" name="TextBox 12" descr="" title="">
            <a:extLst>
              <a:ext uri="{FF2B5EF4-FFF2-40B4-BE49-F238E27FC236}">
                <a16:creationId xmlns:a16="http://schemas.microsoft.com/office/drawing/2014/main" id="{C288ACFE-ACD6-499A-8DD9-A0D5B3550489}"/>
              </a:ext>
            </a:extLst>
          </p:cNvPr>
          <p:cNvSpPr txBox="1"/>
          <p:nvPr/>
        </p:nvSpPr>
        <p:spPr>
          <a:xfrm>
            <a:off x="3575277" y="2942511"/>
            <a:ext cx="576018" cy="630942"/>
          </a:xfrm>
          <a:prstGeom prst="rect">
            <a:avLst/>
          </a:prstGeom>
          <a:noFill/>
        </p:spPr>
        <p:txBody>
          <a:bodyPr wrap="square" rtlCol="0">
            <a:spAutoFit/>
          </a:bodyPr>
          <a:lstStyle/>
          <a:p>
            <a:pPr algn="ctr"/>
            <a:r>
              <a:rPr lang="en-US" sz="700" b="1" i="1" dirty="0">
                <a:solidFill>
                  <a:srgbClr val="33CC99"/>
                </a:solidFill>
                <a:latin typeface="Arial" panose="020B0604020202020204" pitchFamily="34" charset="0"/>
                <a:cs typeface="Arial" panose="020B0604020202020204" pitchFamily="34" charset="0"/>
              </a:rPr>
              <a:t>CPRA enacted through ballot initiative </a:t>
            </a:r>
          </a:p>
        </p:txBody>
      </p:sp>
      <p:grpSp>
        <p:nvGrpSpPr>
          <p:cNvPr id="14" name="Group 13" descr="" title="">
            <a:extLst>
              <a:ext uri="{FF2B5EF4-FFF2-40B4-BE49-F238E27FC236}">
                <a16:creationId xmlns:a16="http://schemas.microsoft.com/office/drawing/2014/main" id="{7F1E7E66-5659-46C4-8FE5-0CEA8CE02ECF}"/>
              </a:ext>
            </a:extLst>
          </p:cNvPr>
          <p:cNvGrpSpPr/>
          <p:nvPr/>
        </p:nvGrpSpPr>
        <p:grpSpPr>
          <a:xfrm>
            <a:off x="4298607" y="2636664"/>
            <a:ext cx="413465" cy="287133"/>
            <a:chOff x="2396490" y="2895177"/>
            <a:chExt cx="2396014" cy="2396014"/>
          </a:xfrm>
          <a:solidFill>
            <a:srgbClr val="66CC33"/>
          </a:solidFill>
        </p:grpSpPr>
        <p:pic>
          <p:nvPicPr>
            <p:cNvPr id="46" name="Graphic 45" descr="" title="">
              <a:extLst>
                <a:ext uri="{FF2B5EF4-FFF2-40B4-BE49-F238E27FC236}">
                  <a16:creationId xmlns:a16="http://schemas.microsoft.com/office/drawing/2014/main" id="{27F68BD0-43A0-41EA-B0A8-2386C6C8EF3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814021" y="3794760"/>
              <a:ext cx="914400" cy="914400"/>
            </a:xfrm>
            <a:prstGeom prst="rect">
              <a:avLst/>
            </a:prstGeom>
          </p:spPr>
        </p:pic>
        <p:pic>
          <p:nvPicPr>
            <p:cNvPr id="47" name="Graphic 46" descr="" title="">
              <a:extLst>
                <a:ext uri="{FF2B5EF4-FFF2-40B4-BE49-F238E27FC236}">
                  <a16:creationId xmlns:a16="http://schemas.microsoft.com/office/drawing/2014/main" id="{3C7C6333-7498-4FDB-AA42-2DB992436F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96490" y="2895177"/>
              <a:ext cx="2396014" cy="2396014"/>
            </a:xfrm>
            <a:prstGeom prst="rect">
              <a:avLst/>
            </a:prstGeom>
          </p:spPr>
        </p:pic>
      </p:grpSp>
      <p:sp>
        <p:nvSpPr>
          <p:cNvPr id="15" name="TextBox 14" descr="" title="">
            <a:extLst>
              <a:ext uri="{FF2B5EF4-FFF2-40B4-BE49-F238E27FC236}">
                <a16:creationId xmlns:a16="http://schemas.microsoft.com/office/drawing/2014/main" id="{22FBC9D4-6B03-423B-AF88-7EA4E30C93EA}"/>
              </a:ext>
            </a:extLst>
          </p:cNvPr>
          <p:cNvSpPr txBox="1"/>
          <p:nvPr/>
        </p:nvSpPr>
        <p:spPr>
          <a:xfrm>
            <a:off x="4279476" y="2942512"/>
            <a:ext cx="524403" cy="523220"/>
          </a:xfrm>
          <a:prstGeom prst="rect">
            <a:avLst/>
          </a:prstGeom>
          <a:noFill/>
        </p:spPr>
        <p:txBody>
          <a:bodyPr wrap="square" rtlCol="0">
            <a:spAutoFit/>
          </a:bodyPr>
          <a:lstStyle/>
          <a:p>
            <a:pPr algn="ctr"/>
            <a:r>
              <a:rPr lang="en-US" sz="700" b="1" i="1" dirty="0">
                <a:solidFill>
                  <a:srgbClr val="66CC33"/>
                </a:solidFill>
                <a:latin typeface="Arial" panose="020B0604020202020204" pitchFamily="34" charset="0"/>
                <a:cs typeface="Arial" panose="020B0604020202020204" pitchFamily="34" charset="0"/>
              </a:rPr>
              <a:t>VCDPA is signed into law</a:t>
            </a:r>
          </a:p>
        </p:txBody>
      </p:sp>
      <p:grpSp>
        <p:nvGrpSpPr>
          <p:cNvPr id="16" name="Group 15" descr="" title="">
            <a:extLst>
              <a:ext uri="{FF2B5EF4-FFF2-40B4-BE49-F238E27FC236}">
                <a16:creationId xmlns:a16="http://schemas.microsoft.com/office/drawing/2014/main" id="{1241B654-C114-48B5-B2D8-C4F839213F30}"/>
              </a:ext>
            </a:extLst>
          </p:cNvPr>
          <p:cNvGrpSpPr/>
          <p:nvPr/>
        </p:nvGrpSpPr>
        <p:grpSpPr>
          <a:xfrm>
            <a:off x="4956686" y="2636664"/>
            <a:ext cx="413465" cy="287133"/>
            <a:chOff x="2396490" y="2895177"/>
            <a:chExt cx="2396014" cy="2396014"/>
          </a:xfrm>
          <a:solidFill>
            <a:srgbClr val="FFCC33"/>
          </a:solidFill>
        </p:grpSpPr>
        <p:pic>
          <p:nvPicPr>
            <p:cNvPr id="44" name="Graphic 43" descr="" title="">
              <a:extLst>
                <a:ext uri="{FF2B5EF4-FFF2-40B4-BE49-F238E27FC236}">
                  <a16:creationId xmlns:a16="http://schemas.microsoft.com/office/drawing/2014/main" id="{548C2B9C-B183-4155-B1C3-2E980BF1FD6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814021" y="3794760"/>
              <a:ext cx="914400" cy="914400"/>
            </a:xfrm>
            <a:prstGeom prst="rect">
              <a:avLst/>
            </a:prstGeom>
          </p:spPr>
        </p:pic>
        <p:pic>
          <p:nvPicPr>
            <p:cNvPr id="45" name="Graphic 44" descr="" title="">
              <a:extLst>
                <a:ext uri="{FF2B5EF4-FFF2-40B4-BE49-F238E27FC236}">
                  <a16:creationId xmlns:a16="http://schemas.microsoft.com/office/drawing/2014/main" id="{047B270B-1C26-4DEE-8169-E56CACA13DB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96490" y="2895177"/>
              <a:ext cx="2396014" cy="2396014"/>
            </a:xfrm>
            <a:prstGeom prst="rect">
              <a:avLst/>
            </a:prstGeom>
          </p:spPr>
        </p:pic>
      </p:grpSp>
      <p:sp>
        <p:nvSpPr>
          <p:cNvPr id="17" name="TextBox 16" descr="" title="">
            <a:extLst>
              <a:ext uri="{FF2B5EF4-FFF2-40B4-BE49-F238E27FC236}">
                <a16:creationId xmlns:a16="http://schemas.microsoft.com/office/drawing/2014/main" id="{9D014348-E632-4CD6-BB95-474C5DE79E96}"/>
              </a:ext>
            </a:extLst>
          </p:cNvPr>
          <p:cNvSpPr txBox="1"/>
          <p:nvPr/>
        </p:nvSpPr>
        <p:spPr>
          <a:xfrm>
            <a:off x="4937556" y="2942512"/>
            <a:ext cx="524403" cy="523220"/>
          </a:xfrm>
          <a:prstGeom prst="rect">
            <a:avLst/>
          </a:prstGeom>
          <a:noFill/>
        </p:spPr>
        <p:txBody>
          <a:bodyPr wrap="square" rtlCol="0">
            <a:spAutoFit/>
          </a:bodyPr>
          <a:lstStyle/>
          <a:p>
            <a:pPr algn="ctr"/>
            <a:r>
              <a:rPr lang="en-US" sz="700" b="1" i="1" dirty="0">
                <a:solidFill>
                  <a:srgbClr val="FFCC33"/>
                </a:solidFill>
                <a:latin typeface="Arial" panose="020B0604020202020204" pitchFamily="34" charset="0"/>
                <a:cs typeface="Arial" panose="020B0604020202020204" pitchFamily="34" charset="0"/>
              </a:rPr>
              <a:t>CPA</a:t>
            </a:r>
          </a:p>
          <a:p>
            <a:pPr algn="ctr"/>
            <a:r>
              <a:rPr lang="en-US" sz="700" b="1" i="1" dirty="0">
                <a:solidFill>
                  <a:srgbClr val="FFCC33"/>
                </a:solidFill>
                <a:latin typeface="Arial" panose="020B0604020202020204" pitchFamily="34" charset="0"/>
                <a:cs typeface="Arial" panose="020B0604020202020204" pitchFamily="34" charset="0"/>
              </a:rPr>
              <a:t>is signed into law</a:t>
            </a:r>
          </a:p>
        </p:txBody>
      </p:sp>
      <p:grpSp>
        <p:nvGrpSpPr>
          <p:cNvPr id="18" name="Group 17" descr="" title="">
            <a:extLst>
              <a:ext uri="{FF2B5EF4-FFF2-40B4-BE49-F238E27FC236}">
                <a16:creationId xmlns:a16="http://schemas.microsoft.com/office/drawing/2014/main" id="{DE362409-A354-4094-A9ED-2CEEC38A9EF0}"/>
              </a:ext>
            </a:extLst>
          </p:cNvPr>
          <p:cNvGrpSpPr/>
          <p:nvPr/>
        </p:nvGrpSpPr>
        <p:grpSpPr>
          <a:xfrm>
            <a:off x="5575896" y="2636664"/>
            <a:ext cx="413465" cy="287133"/>
            <a:chOff x="2396490" y="2895177"/>
            <a:chExt cx="2396014" cy="2396014"/>
          </a:xfrm>
          <a:solidFill>
            <a:srgbClr val="EE3637"/>
          </a:solidFill>
        </p:grpSpPr>
        <p:pic>
          <p:nvPicPr>
            <p:cNvPr id="42" name="Graphic 41" descr="" title="">
              <a:extLst>
                <a:ext uri="{FF2B5EF4-FFF2-40B4-BE49-F238E27FC236}">
                  <a16:creationId xmlns:a16="http://schemas.microsoft.com/office/drawing/2014/main" id="{873C3579-8CA4-4732-9B81-4F842FBAF41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814021" y="3794760"/>
              <a:ext cx="914400" cy="914400"/>
            </a:xfrm>
            <a:prstGeom prst="rect">
              <a:avLst/>
            </a:prstGeom>
          </p:spPr>
        </p:pic>
        <p:pic>
          <p:nvPicPr>
            <p:cNvPr id="43" name="Graphic 42" descr="" title="">
              <a:extLst>
                <a:ext uri="{FF2B5EF4-FFF2-40B4-BE49-F238E27FC236}">
                  <a16:creationId xmlns:a16="http://schemas.microsoft.com/office/drawing/2014/main" id="{0F360B4A-D5D1-44BA-85D8-B2CBAD58E47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96490" y="2895177"/>
              <a:ext cx="2396014" cy="2396014"/>
            </a:xfrm>
            <a:prstGeom prst="rect">
              <a:avLst/>
            </a:prstGeom>
          </p:spPr>
        </p:pic>
      </p:grpSp>
      <p:sp>
        <p:nvSpPr>
          <p:cNvPr id="19" name="TextBox 18" descr="" title="">
            <a:extLst>
              <a:ext uri="{FF2B5EF4-FFF2-40B4-BE49-F238E27FC236}">
                <a16:creationId xmlns:a16="http://schemas.microsoft.com/office/drawing/2014/main" id="{DC88DECB-4A05-4994-8132-59F570866F70}"/>
              </a:ext>
            </a:extLst>
          </p:cNvPr>
          <p:cNvSpPr txBox="1"/>
          <p:nvPr/>
        </p:nvSpPr>
        <p:spPr>
          <a:xfrm>
            <a:off x="5556765" y="2942512"/>
            <a:ext cx="524403" cy="523220"/>
          </a:xfrm>
          <a:prstGeom prst="rect">
            <a:avLst/>
          </a:prstGeom>
          <a:noFill/>
        </p:spPr>
        <p:txBody>
          <a:bodyPr wrap="square" rtlCol="0">
            <a:spAutoFit/>
          </a:bodyPr>
          <a:lstStyle/>
          <a:p>
            <a:pPr algn="ctr"/>
            <a:r>
              <a:rPr lang="en-US" sz="700" b="1" i="1" dirty="0" err="1">
                <a:solidFill>
                  <a:srgbClr val="EE3637"/>
                </a:solidFill>
                <a:latin typeface="Arial" panose="020B0604020202020204" pitchFamily="34" charset="0"/>
                <a:cs typeface="Arial" panose="020B0604020202020204" pitchFamily="34" charset="0"/>
              </a:rPr>
              <a:t>UCPA</a:t>
            </a:r>
            <a:endParaRPr lang="en-US" sz="700" b="1" i="1" dirty="0">
              <a:solidFill>
                <a:srgbClr val="EE3637"/>
              </a:solidFill>
              <a:latin typeface="Arial" panose="020B0604020202020204" pitchFamily="34" charset="0"/>
              <a:cs typeface="Arial" panose="020B0604020202020204" pitchFamily="34" charset="0"/>
            </a:endParaRPr>
          </a:p>
          <a:p>
            <a:pPr algn="ctr"/>
            <a:r>
              <a:rPr lang="en-US" sz="700" b="1" i="1" dirty="0">
                <a:solidFill>
                  <a:srgbClr val="EE3637"/>
                </a:solidFill>
                <a:latin typeface="Arial" panose="020B0604020202020204" pitchFamily="34" charset="0"/>
                <a:cs typeface="Arial" panose="020B0604020202020204" pitchFamily="34" charset="0"/>
              </a:rPr>
              <a:t>is signed into law</a:t>
            </a:r>
          </a:p>
        </p:txBody>
      </p:sp>
      <p:sp>
        <p:nvSpPr>
          <p:cNvPr id="21" name="Rectangle: Rounded Corners 20" descr="" title="">
            <a:extLst>
              <a:ext uri="{FF2B5EF4-FFF2-40B4-BE49-F238E27FC236}">
                <a16:creationId xmlns:a16="http://schemas.microsoft.com/office/drawing/2014/main" id="{F5C1FA56-F8CC-42C9-A2AA-CEA1D50405D1}"/>
              </a:ext>
            </a:extLst>
          </p:cNvPr>
          <p:cNvSpPr/>
          <p:nvPr/>
        </p:nvSpPr>
        <p:spPr>
          <a:xfrm>
            <a:off x="2203149" y="2617072"/>
            <a:ext cx="659828" cy="1053909"/>
          </a:xfrm>
          <a:prstGeom prst="roundRect">
            <a:avLst/>
          </a:prstGeom>
          <a:solidFill>
            <a:schemeClr val="bg1"/>
          </a:solidFill>
          <a:ln>
            <a:solidFill>
              <a:srgbClr val="2BB6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latin typeface="Arial" panose="020B0604020202020204" pitchFamily="34" charset="0"/>
              <a:cs typeface="Arial" panose="020B0604020202020204" pitchFamily="34" charset="0"/>
            </a:endParaRPr>
          </a:p>
          <a:p>
            <a:pPr algn="ctr"/>
            <a:endParaRPr lang="en-US" sz="700" b="1" dirty="0">
              <a:solidFill>
                <a:schemeClr val="tx1"/>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r>
              <a:rPr lang="en-US" sz="700" b="1" dirty="0">
                <a:solidFill>
                  <a:srgbClr val="2BB6C9"/>
                </a:solidFill>
                <a:latin typeface="Arial" panose="020B0604020202020204" pitchFamily="34" charset="0"/>
                <a:cs typeface="Arial" panose="020B0604020202020204" pitchFamily="34" charset="0"/>
              </a:rPr>
              <a:t>CCPA becomes effective </a:t>
            </a:r>
          </a:p>
        </p:txBody>
      </p:sp>
      <p:sp>
        <p:nvSpPr>
          <p:cNvPr id="22" name="TextBox 21" descr="" title="">
            <a:extLst>
              <a:ext uri="{FF2B5EF4-FFF2-40B4-BE49-F238E27FC236}">
                <a16:creationId xmlns:a16="http://schemas.microsoft.com/office/drawing/2014/main" id="{7428524F-E0C8-4DD9-8349-9D96388E1B1B}"/>
              </a:ext>
            </a:extLst>
          </p:cNvPr>
          <p:cNvSpPr txBox="1"/>
          <p:nvPr/>
        </p:nvSpPr>
        <p:spPr>
          <a:xfrm>
            <a:off x="2867381" y="2927167"/>
            <a:ext cx="736687" cy="415498"/>
          </a:xfrm>
          <a:prstGeom prst="rect">
            <a:avLst/>
          </a:prstGeom>
          <a:noFill/>
        </p:spPr>
        <p:txBody>
          <a:bodyPr wrap="square" rtlCol="0">
            <a:spAutoFit/>
          </a:bodyPr>
          <a:lstStyle/>
          <a:p>
            <a:pPr algn="ctr"/>
            <a:r>
              <a:rPr lang="en-US" sz="700" b="1" i="1" dirty="0">
                <a:solidFill>
                  <a:srgbClr val="2BB6C9"/>
                </a:solidFill>
                <a:latin typeface="Arial" panose="020B0604020202020204" pitchFamily="34" charset="0"/>
                <a:cs typeface="Arial" panose="020B0604020202020204" pitchFamily="34" charset="0"/>
              </a:rPr>
              <a:t>CCPA enforcement begins</a:t>
            </a:r>
          </a:p>
        </p:txBody>
      </p:sp>
      <p:pic>
        <p:nvPicPr>
          <p:cNvPr id="23" name="Graphic 22" descr="" title="">
            <a:extLst>
              <a:ext uri="{FF2B5EF4-FFF2-40B4-BE49-F238E27FC236}">
                <a16:creationId xmlns:a16="http://schemas.microsoft.com/office/drawing/2014/main" id="{FB4762BF-01F6-454A-BDFF-B4D9C016CA86}"/>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077564" y="2638389"/>
            <a:ext cx="312317" cy="241377"/>
          </a:xfrm>
          <a:prstGeom prst="rect">
            <a:avLst/>
          </a:prstGeom>
        </p:spPr>
      </p:pic>
      <p:sp>
        <p:nvSpPr>
          <p:cNvPr id="24" name="Freeform 296" descr="" title="">
            <a:extLst>
              <a:ext uri="{FF2B5EF4-FFF2-40B4-BE49-F238E27FC236}">
                <a16:creationId xmlns:a16="http://schemas.microsoft.com/office/drawing/2014/main" id="{F3B89322-1681-426B-AED0-86F01B535E7C}"/>
              </a:ext>
            </a:extLst>
          </p:cNvPr>
          <p:cNvSpPr>
            <a:spLocks/>
          </p:cNvSpPr>
          <p:nvPr/>
        </p:nvSpPr>
        <p:spPr bwMode="auto">
          <a:xfrm>
            <a:off x="2248172" y="2647702"/>
            <a:ext cx="619209" cy="571565"/>
          </a:xfrm>
          <a:custGeom>
            <a:avLst/>
            <a:gdLst>
              <a:gd name="T0" fmla="*/ 581 w 20275"/>
              <a:gd name="T1" fmla="*/ 1929 h 22386"/>
              <a:gd name="T2" fmla="*/ 593 w 20275"/>
              <a:gd name="T3" fmla="*/ 2406 h 22386"/>
              <a:gd name="T4" fmla="*/ 0 w 20275"/>
              <a:gd name="T5" fmla="*/ 3684 h 22386"/>
              <a:gd name="T6" fmla="*/ 485 w 20275"/>
              <a:gd name="T7" fmla="*/ 4443 h 22386"/>
              <a:gd name="T8" fmla="*/ 716 w 20275"/>
              <a:gd name="T9" fmla="*/ 4701 h 22386"/>
              <a:gd name="T10" fmla="*/ 1145 w 20275"/>
              <a:gd name="T11" fmla="*/ 5177 h 22386"/>
              <a:gd name="T12" fmla="*/ 1211 w 20275"/>
              <a:gd name="T13" fmla="*/ 5976 h 22386"/>
              <a:gd name="T14" fmla="*/ 1450 w 20275"/>
              <a:gd name="T15" fmla="*/ 7032 h 22386"/>
              <a:gd name="T16" fmla="*/ 2194 w 20275"/>
              <a:gd name="T17" fmla="*/ 8180 h 22386"/>
              <a:gd name="T18" fmla="*/ 2728 w 20275"/>
              <a:gd name="T19" fmla="*/ 8723 h 22386"/>
              <a:gd name="T20" fmla="*/ 2741 w 20275"/>
              <a:gd name="T21" fmla="*/ 9474 h 22386"/>
              <a:gd name="T22" fmla="*/ 3322 w 20275"/>
              <a:gd name="T23" fmla="*/ 9683 h 22386"/>
              <a:gd name="T24" fmla="*/ 3794 w 20275"/>
              <a:gd name="T25" fmla="*/ 9744 h 22386"/>
              <a:gd name="T26" fmla="*/ 3770 w 20275"/>
              <a:gd name="T27" fmla="*/ 9566 h 22386"/>
              <a:gd name="T28" fmla="*/ 3922 w 20275"/>
              <a:gd name="T29" fmla="*/ 9186 h 22386"/>
              <a:gd name="T30" fmla="*/ 4213 w 20275"/>
              <a:gd name="T31" fmla="*/ 9417 h 22386"/>
              <a:gd name="T32" fmla="*/ 4064 w 20275"/>
              <a:gd name="T33" fmla="*/ 9699 h 22386"/>
              <a:gd name="T34" fmla="*/ 4420 w 20275"/>
              <a:gd name="T35" fmla="*/ 10209 h 22386"/>
              <a:gd name="T36" fmla="*/ 4718 w 20275"/>
              <a:gd name="T37" fmla="*/ 10734 h 22386"/>
              <a:gd name="T38" fmla="*/ 4270 w 20275"/>
              <a:gd name="T39" fmla="*/ 10482 h 22386"/>
              <a:gd name="T40" fmla="*/ 4003 w 20275"/>
              <a:gd name="T41" fmla="*/ 9950 h 22386"/>
              <a:gd name="T42" fmla="*/ 3772 w 20275"/>
              <a:gd name="T43" fmla="*/ 10341 h 22386"/>
              <a:gd name="T44" fmla="*/ 3907 w 20275"/>
              <a:gd name="T45" fmla="*/ 10836 h 22386"/>
              <a:gd name="T46" fmla="*/ 4162 w 20275"/>
              <a:gd name="T47" fmla="*/ 11540 h 22386"/>
              <a:gd name="T48" fmla="*/ 4825 w 20275"/>
              <a:gd name="T49" fmla="*/ 11901 h 22386"/>
              <a:gd name="T50" fmla="*/ 5137 w 20275"/>
              <a:gd name="T51" fmla="*/ 12627 h 22386"/>
              <a:gd name="T52" fmla="*/ 4886 w 20275"/>
              <a:gd name="T53" fmla="*/ 12905 h 22386"/>
              <a:gd name="T54" fmla="*/ 5105 w 20275"/>
              <a:gd name="T55" fmla="*/ 13646 h 22386"/>
              <a:gd name="T56" fmla="*/ 5771 w 20275"/>
              <a:gd name="T57" fmla="*/ 14217 h 22386"/>
              <a:gd name="T58" fmla="*/ 6193 w 20275"/>
              <a:gd name="T59" fmla="*/ 14999 h 22386"/>
              <a:gd name="T60" fmla="*/ 6755 w 20275"/>
              <a:gd name="T61" fmla="*/ 15476 h 22386"/>
              <a:gd name="T62" fmla="*/ 6952 w 20275"/>
              <a:gd name="T63" fmla="*/ 15978 h 22386"/>
              <a:gd name="T64" fmla="*/ 7453 w 20275"/>
              <a:gd name="T65" fmla="*/ 16281 h 22386"/>
              <a:gd name="T66" fmla="*/ 7493 w 20275"/>
              <a:gd name="T67" fmla="*/ 16869 h 22386"/>
              <a:gd name="T68" fmla="*/ 7423 w 20275"/>
              <a:gd name="T69" fmla="*/ 17543 h 22386"/>
              <a:gd name="T70" fmla="*/ 7775 w 20275"/>
              <a:gd name="T71" fmla="*/ 17870 h 22386"/>
              <a:gd name="T72" fmla="*/ 8999 w 20275"/>
              <a:gd name="T73" fmla="*/ 17952 h 22386"/>
              <a:gd name="T74" fmla="*/ 10139 w 20275"/>
              <a:gd name="T75" fmla="*/ 18308 h 22386"/>
              <a:gd name="T76" fmla="*/ 10649 w 20275"/>
              <a:gd name="T77" fmla="*/ 18779 h 22386"/>
              <a:gd name="T78" fmla="*/ 11435 w 20275"/>
              <a:gd name="T79" fmla="*/ 18846 h 22386"/>
              <a:gd name="T80" fmla="*/ 11810 w 20275"/>
              <a:gd name="T81" fmla="*/ 19494 h 22386"/>
              <a:gd name="T82" fmla="*/ 12736 w 20275"/>
              <a:gd name="T83" fmla="*/ 19799 h 22386"/>
              <a:gd name="T84" fmla="*/ 13930 w 20275"/>
              <a:gd name="T85" fmla="*/ 20924 h 22386"/>
              <a:gd name="T86" fmla="*/ 14153 w 20275"/>
              <a:gd name="T87" fmla="*/ 21816 h 22386"/>
              <a:gd name="T88" fmla="*/ 14351 w 20275"/>
              <a:gd name="T89" fmla="*/ 22076 h 22386"/>
              <a:gd name="T90" fmla="*/ 16405 w 20275"/>
              <a:gd name="T91" fmla="*/ 22181 h 22386"/>
              <a:gd name="T92" fmla="*/ 19499 w 20275"/>
              <a:gd name="T93" fmla="*/ 21864 h 22386"/>
              <a:gd name="T94" fmla="*/ 19618 w 20275"/>
              <a:gd name="T95" fmla="*/ 21378 h 22386"/>
              <a:gd name="T96" fmla="*/ 19211 w 20275"/>
              <a:gd name="T97" fmla="*/ 20934 h 22386"/>
              <a:gd name="T98" fmla="*/ 19139 w 20275"/>
              <a:gd name="T99" fmla="*/ 20453 h 22386"/>
              <a:gd name="T100" fmla="*/ 19480 w 20275"/>
              <a:gd name="T101" fmla="*/ 19976 h 22386"/>
              <a:gd name="T102" fmla="*/ 19513 w 20275"/>
              <a:gd name="T103" fmla="*/ 19041 h 22386"/>
              <a:gd name="T104" fmla="*/ 20084 w 20275"/>
              <a:gd name="T105" fmla="*/ 18486 h 22386"/>
              <a:gd name="T106" fmla="*/ 20185 w 20275"/>
              <a:gd name="T107" fmla="*/ 18083 h 22386"/>
              <a:gd name="T108" fmla="*/ 19795 w 20275"/>
              <a:gd name="T109" fmla="*/ 17663 h 22386"/>
              <a:gd name="T110" fmla="*/ 19435 w 20275"/>
              <a:gd name="T111" fmla="*/ 17111 h 22386"/>
              <a:gd name="T112" fmla="*/ 17249 w 20275"/>
              <a:gd name="T113" fmla="*/ 14630 h 22386"/>
              <a:gd name="T114" fmla="*/ 8713 w 20275"/>
              <a:gd name="T115" fmla="*/ 7083 h 22386"/>
              <a:gd name="T116" fmla="*/ 5866 w 20275"/>
              <a:gd name="T117" fmla="*/ 24 h 22386"/>
              <a:gd name="T118" fmla="*/ 388 w 20275"/>
              <a:gd name="T119" fmla="*/ 349 h 2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75" h="22386">
                <a:moveTo>
                  <a:pt x="505" y="682"/>
                </a:moveTo>
                <a:lnTo>
                  <a:pt x="650" y="1025"/>
                </a:lnTo>
                <a:lnTo>
                  <a:pt x="701" y="1280"/>
                </a:lnTo>
                <a:lnTo>
                  <a:pt x="581" y="1929"/>
                </a:lnTo>
                <a:lnTo>
                  <a:pt x="491" y="2028"/>
                </a:lnTo>
                <a:lnTo>
                  <a:pt x="508" y="2223"/>
                </a:lnTo>
                <a:lnTo>
                  <a:pt x="611" y="2297"/>
                </a:lnTo>
                <a:lnTo>
                  <a:pt x="593" y="2406"/>
                </a:lnTo>
                <a:lnTo>
                  <a:pt x="467" y="2727"/>
                </a:lnTo>
                <a:lnTo>
                  <a:pt x="362" y="2943"/>
                </a:lnTo>
                <a:lnTo>
                  <a:pt x="206" y="3218"/>
                </a:lnTo>
                <a:lnTo>
                  <a:pt x="0" y="3684"/>
                </a:lnTo>
                <a:lnTo>
                  <a:pt x="71" y="3813"/>
                </a:lnTo>
                <a:lnTo>
                  <a:pt x="125" y="3984"/>
                </a:lnTo>
                <a:lnTo>
                  <a:pt x="131" y="4146"/>
                </a:lnTo>
                <a:lnTo>
                  <a:pt x="485" y="4443"/>
                </a:lnTo>
                <a:lnTo>
                  <a:pt x="599" y="4475"/>
                </a:lnTo>
                <a:lnTo>
                  <a:pt x="650" y="4589"/>
                </a:lnTo>
                <a:lnTo>
                  <a:pt x="667" y="4694"/>
                </a:lnTo>
                <a:lnTo>
                  <a:pt x="716" y="4701"/>
                </a:lnTo>
                <a:lnTo>
                  <a:pt x="773" y="4724"/>
                </a:lnTo>
                <a:lnTo>
                  <a:pt x="956" y="4967"/>
                </a:lnTo>
                <a:lnTo>
                  <a:pt x="1031" y="5109"/>
                </a:lnTo>
                <a:lnTo>
                  <a:pt x="1145" y="5177"/>
                </a:lnTo>
                <a:lnTo>
                  <a:pt x="1132" y="5369"/>
                </a:lnTo>
                <a:lnTo>
                  <a:pt x="1225" y="5514"/>
                </a:lnTo>
                <a:lnTo>
                  <a:pt x="1286" y="5799"/>
                </a:lnTo>
                <a:lnTo>
                  <a:pt x="1211" y="5976"/>
                </a:lnTo>
                <a:lnTo>
                  <a:pt x="1175" y="6233"/>
                </a:lnTo>
                <a:lnTo>
                  <a:pt x="1271" y="6594"/>
                </a:lnTo>
                <a:lnTo>
                  <a:pt x="1384" y="6827"/>
                </a:lnTo>
                <a:lnTo>
                  <a:pt x="1450" y="7032"/>
                </a:lnTo>
                <a:lnTo>
                  <a:pt x="1343" y="7254"/>
                </a:lnTo>
                <a:lnTo>
                  <a:pt x="1735" y="7661"/>
                </a:lnTo>
                <a:lnTo>
                  <a:pt x="1898" y="7799"/>
                </a:lnTo>
                <a:lnTo>
                  <a:pt x="2194" y="8180"/>
                </a:lnTo>
                <a:lnTo>
                  <a:pt x="2503" y="8396"/>
                </a:lnTo>
                <a:lnTo>
                  <a:pt x="2663" y="8631"/>
                </a:lnTo>
                <a:lnTo>
                  <a:pt x="2620" y="8724"/>
                </a:lnTo>
                <a:lnTo>
                  <a:pt x="2728" y="8723"/>
                </a:lnTo>
                <a:lnTo>
                  <a:pt x="2810" y="8766"/>
                </a:lnTo>
                <a:lnTo>
                  <a:pt x="2812" y="8940"/>
                </a:lnTo>
                <a:lnTo>
                  <a:pt x="2882" y="9159"/>
                </a:lnTo>
                <a:lnTo>
                  <a:pt x="2741" y="9474"/>
                </a:lnTo>
                <a:lnTo>
                  <a:pt x="2903" y="9414"/>
                </a:lnTo>
                <a:lnTo>
                  <a:pt x="3019" y="9411"/>
                </a:lnTo>
                <a:lnTo>
                  <a:pt x="3145" y="9491"/>
                </a:lnTo>
                <a:lnTo>
                  <a:pt x="3322" y="9683"/>
                </a:lnTo>
                <a:lnTo>
                  <a:pt x="3490" y="9714"/>
                </a:lnTo>
                <a:lnTo>
                  <a:pt x="3790" y="9890"/>
                </a:lnTo>
                <a:lnTo>
                  <a:pt x="3821" y="9833"/>
                </a:lnTo>
                <a:lnTo>
                  <a:pt x="3794" y="9744"/>
                </a:lnTo>
                <a:lnTo>
                  <a:pt x="3910" y="9800"/>
                </a:lnTo>
                <a:lnTo>
                  <a:pt x="3928" y="9755"/>
                </a:lnTo>
                <a:lnTo>
                  <a:pt x="3839" y="9699"/>
                </a:lnTo>
                <a:lnTo>
                  <a:pt x="3770" y="9566"/>
                </a:lnTo>
                <a:lnTo>
                  <a:pt x="3860" y="9486"/>
                </a:lnTo>
                <a:lnTo>
                  <a:pt x="3793" y="9413"/>
                </a:lnTo>
                <a:lnTo>
                  <a:pt x="3818" y="9215"/>
                </a:lnTo>
                <a:lnTo>
                  <a:pt x="3922" y="9186"/>
                </a:lnTo>
                <a:lnTo>
                  <a:pt x="4001" y="9105"/>
                </a:lnTo>
                <a:lnTo>
                  <a:pt x="4132" y="9198"/>
                </a:lnTo>
                <a:lnTo>
                  <a:pt x="4265" y="9366"/>
                </a:lnTo>
                <a:lnTo>
                  <a:pt x="4213" y="9417"/>
                </a:lnTo>
                <a:lnTo>
                  <a:pt x="4034" y="9453"/>
                </a:lnTo>
                <a:lnTo>
                  <a:pt x="4007" y="9521"/>
                </a:lnTo>
                <a:lnTo>
                  <a:pt x="3967" y="9621"/>
                </a:lnTo>
                <a:lnTo>
                  <a:pt x="4064" y="9699"/>
                </a:lnTo>
                <a:lnTo>
                  <a:pt x="4132" y="9698"/>
                </a:lnTo>
                <a:lnTo>
                  <a:pt x="4175" y="9822"/>
                </a:lnTo>
                <a:lnTo>
                  <a:pt x="4069" y="9924"/>
                </a:lnTo>
                <a:lnTo>
                  <a:pt x="4420" y="10209"/>
                </a:lnTo>
                <a:lnTo>
                  <a:pt x="4447" y="10352"/>
                </a:lnTo>
                <a:lnTo>
                  <a:pt x="4498" y="10463"/>
                </a:lnTo>
                <a:lnTo>
                  <a:pt x="4570" y="10628"/>
                </a:lnTo>
                <a:lnTo>
                  <a:pt x="4718" y="10734"/>
                </a:lnTo>
                <a:lnTo>
                  <a:pt x="4526" y="10745"/>
                </a:lnTo>
                <a:lnTo>
                  <a:pt x="4498" y="10644"/>
                </a:lnTo>
                <a:lnTo>
                  <a:pt x="4385" y="10614"/>
                </a:lnTo>
                <a:lnTo>
                  <a:pt x="4270" y="10482"/>
                </a:lnTo>
                <a:lnTo>
                  <a:pt x="4075" y="10416"/>
                </a:lnTo>
                <a:lnTo>
                  <a:pt x="4019" y="10311"/>
                </a:lnTo>
                <a:lnTo>
                  <a:pt x="4018" y="10122"/>
                </a:lnTo>
                <a:lnTo>
                  <a:pt x="4003" y="9950"/>
                </a:lnTo>
                <a:lnTo>
                  <a:pt x="3880" y="9942"/>
                </a:lnTo>
                <a:lnTo>
                  <a:pt x="3761" y="9980"/>
                </a:lnTo>
                <a:lnTo>
                  <a:pt x="3787" y="10160"/>
                </a:lnTo>
                <a:lnTo>
                  <a:pt x="3772" y="10341"/>
                </a:lnTo>
                <a:lnTo>
                  <a:pt x="3730" y="10494"/>
                </a:lnTo>
                <a:lnTo>
                  <a:pt x="3770" y="10652"/>
                </a:lnTo>
                <a:lnTo>
                  <a:pt x="3877" y="10704"/>
                </a:lnTo>
                <a:lnTo>
                  <a:pt x="3907" y="10836"/>
                </a:lnTo>
                <a:lnTo>
                  <a:pt x="3973" y="11066"/>
                </a:lnTo>
                <a:lnTo>
                  <a:pt x="3941" y="11270"/>
                </a:lnTo>
                <a:lnTo>
                  <a:pt x="4046" y="11466"/>
                </a:lnTo>
                <a:lnTo>
                  <a:pt x="4162" y="11540"/>
                </a:lnTo>
                <a:lnTo>
                  <a:pt x="4328" y="11744"/>
                </a:lnTo>
                <a:lnTo>
                  <a:pt x="4577" y="11933"/>
                </a:lnTo>
                <a:lnTo>
                  <a:pt x="4709" y="11948"/>
                </a:lnTo>
                <a:lnTo>
                  <a:pt x="4825" y="11901"/>
                </a:lnTo>
                <a:lnTo>
                  <a:pt x="4942" y="11885"/>
                </a:lnTo>
                <a:lnTo>
                  <a:pt x="5059" y="12021"/>
                </a:lnTo>
                <a:lnTo>
                  <a:pt x="5140" y="12191"/>
                </a:lnTo>
                <a:lnTo>
                  <a:pt x="5137" y="12627"/>
                </a:lnTo>
                <a:lnTo>
                  <a:pt x="4991" y="12753"/>
                </a:lnTo>
                <a:lnTo>
                  <a:pt x="4913" y="12696"/>
                </a:lnTo>
                <a:lnTo>
                  <a:pt x="4828" y="12801"/>
                </a:lnTo>
                <a:lnTo>
                  <a:pt x="4886" y="12905"/>
                </a:lnTo>
                <a:lnTo>
                  <a:pt x="4886" y="13122"/>
                </a:lnTo>
                <a:lnTo>
                  <a:pt x="4973" y="13481"/>
                </a:lnTo>
                <a:lnTo>
                  <a:pt x="5078" y="13539"/>
                </a:lnTo>
                <a:lnTo>
                  <a:pt x="5105" y="13646"/>
                </a:lnTo>
                <a:lnTo>
                  <a:pt x="5302" y="13686"/>
                </a:lnTo>
                <a:lnTo>
                  <a:pt x="5488" y="13916"/>
                </a:lnTo>
                <a:lnTo>
                  <a:pt x="5617" y="14121"/>
                </a:lnTo>
                <a:lnTo>
                  <a:pt x="5771" y="14217"/>
                </a:lnTo>
                <a:lnTo>
                  <a:pt x="5828" y="14442"/>
                </a:lnTo>
                <a:lnTo>
                  <a:pt x="5956" y="14594"/>
                </a:lnTo>
                <a:lnTo>
                  <a:pt x="6082" y="14697"/>
                </a:lnTo>
                <a:lnTo>
                  <a:pt x="6193" y="14999"/>
                </a:lnTo>
                <a:lnTo>
                  <a:pt x="6355" y="15035"/>
                </a:lnTo>
                <a:lnTo>
                  <a:pt x="6461" y="15129"/>
                </a:lnTo>
                <a:lnTo>
                  <a:pt x="6581" y="15311"/>
                </a:lnTo>
                <a:lnTo>
                  <a:pt x="6755" y="15476"/>
                </a:lnTo>
                <a:lnTo>
                  <a:pt x="6925" y="15507"/>
                </a:lnTo>
                <a:lnTo>
                  <a:pt x="6998" y="15623"/>
                </a:lnTo>
                <a:lnTo>
                  <a:pt x="7001" y="15792"/>
                </a:lnTo>
                <a:lnTo>
                  <a:pt x="6952" y="15978"/>
                </a:lnTo>
                <a:lnTo>
                  <a:pt x="7196" y="16176"/>
                </a:lnTo>
                <a:lnTo>
                  <a:pt x="7282" y="16130"/>
                </a:lnTo>
                <a:lnTo>
                  <a:pt x="7387" y="16191"/>
                </a:lnTo>
                <a:lnTo>
                  <a:pt x="7453" y="16281"/>
                </a:lnTo>
                <a:lnTo>
                  <a:pt x="7451" y="16452"/>
                </a:lnTo>
                <a:lnTo>
                  <a:pt x="7424" y="16640"/>
                </a:lnTo>
                <a:lnTo>
                  <a:pt x="7403" y="16776"/>
                </a:lnTo>
                <a:lnTo>
                  <a:pt x="7493" y="16869"/>
                </a:lnTo>
                <a:lnTo>
                  <a:pt x="7514" y="17015"/>
                </a:lnTo>
                <a:lnTo>
                  <a:pt x="7453" y="17126"/>
                </a:lnTo>
                <a:lnTo>
                  <a:pt x="7526" y="17246"/>
                </a:lnTo>
                <a:lnTo>
                  <a:pt x="7423" y="17543"/>
                </a:lnTo>
                <a:lnTo>
                  <a:pt x="7466" y="17591"/>
                </a:lnTo>
                <a:lnTo>
                  <a:pt x="7615" y="17621"/>
                </a:lnTo>
                <a:lnTo>
                  <a:pt x="7715" y="17723"/>
                </a:lnTo>
                <a:lnTo>
                  <a:pt x="7775" y="17870"/>
                </a:lnTo>
                <a:lnTo>
                  <a:pt x="8075" y="17802"/>
                </a:lnTo>
                <a:lnTo>
                  <a:pt x="8459" y="17796"/>
                </a:lnTo>
                <a:lnTo>
                  <a:pt x="8813" y="17877"/>
                </a:lnTo>
                <a:lnTo>
                  <a:pt x="8999" y="17952"/>
                </a:lnTo>
                <a:lnTo>
                  <a:pt x="9262" y="17961"/>
                </a:lnTo>
                <a:lnTo>
                  <a:pt x="9475" y="17933"/>
                </a:lnTo>
                <a:lnTo>
                  <a:pt x="9776" y="18024"/>
                </a:lnTo>
                <a:lnTo>
                  <a:pt x="10139" y="18308"/>
                </a:lnTo>
                <a:lnTo>
                  <a:pt x="10228" y="18554"/>
                </a:lnTo>
                <a:lnTo>
                  <a:pt x="10390" y="18654"/>
                </a:lnTo>
                <a:lnTo>
                  <a:pt x="10543" y="18672"/>
                </a:lnTo>
                <a:lnTo>
                  <a:pt x="10649" y="18779"/>
                </a:lnTo>
                <a:lnTo>
                  <a:pt x="10793" y="18731"/>
                </a:lnTo>
                <a:lnTo>
                  <a:pt x="11077" y="18923"/>
                </a:lnTo>
                <a:lnTo>
                  <a:pt x="11213" y="18837"/>
                </a:lnTo>
                <a:lnTo>
                  <a:pt x="11435" y="18846"/>
                </a:lnTo>
                <a:lnTo>
                  <a:pt x="11621" y="18836"/>
                </a:lnTo>
                <a:lnTo>
                  <a:pt x="11764" y="19037"/>
                </a:lnTo>
                <a:lnTo>
                  <a:pt x="11861" y="19316"/>
                </a:lnTo>
                <a:lnTo>
                  <a:pt x="11810" y="19494"/>
                </a:lnTo>
                <a:lnTo>
                  <a:pt x="12107" y="19602"/>
                </a:lnTo>
                <a:lnTo>
                  <a:pt x="12193" y="19521"/>
                </a:lnTo>
                <a:lnTo>
                  <a:pt x="12419" y="19506"/>
                </a:lnTo>
                <a:lnTo>
                  <a:pt x="12736" y="19799"/>
                </a:lnTo>
                <a:lnTo>
                  <a:pt x="13003" y="19971"/>
                </a:lnTo>
                <a:lnTo>
                  <a:pt x="13450" y="20337"/>
                </a:lnTo>
                <a:lnTo>
                  <a:pt x="13706" y="20576"/>
                </a:lnTo>
                <a:lnTo>
                  <a:pt x="13930" y="20924"/>
                </a:lnTo>
                <a:lnTo>
                  <a:pt x="14066" y="21230"/>
                </a:lnTo>
                <a:lnTo>
                  <a:pt x="14128" y="21576"/>
                </a:lnTo>
                <a:lnTo>
                  <a:pt x="14063" y="21686"/>
                </a:lnTo>
                <a:lnTo>
                  <a:pt x="14153" y="21816"/>
                </a:lnTo>
                <a:lnTo>
                  <a:pt x="14092" y="21896"/>
                </a:lnTo>
                <a:lnTo>
                  <a:pt x="14159" y="22043"/>
                </a:lnTo>
                <a:lnTo>
                  <a:pt x="14263" y="21999"/>
                </a:lnTo>
                <a:lnTo>
                  <a:pt x="14351" y="22076"/>
                </a:lnTo>
                <a:lnTo>
                  <a:pt x="14384" y="22166"/>
                </a:lnTo>
                <a:lnTo>
                  <a:pt x="14347" y="22271"/>
                </a:lnTo>
                <a:lnTo>
                  <a:pt x="14396" y="22386"/>
                </a:lnTo>
                <a:lnTo>
                  <a:pt x="16405" y="22181"/>
                </a:lnTo>
                <a:lnTo>
                  <a:pt x="19096" y="21965"/>
                </a:lnTo>
                <a:lnTo>
                  <a:pt x="19172" y="21905"/>
                </a:lnTo>
                <a:lnTo>
                  <a:pt x="19321" y="21912"/>
                </a:lnTo>
                <a:lnTo>
                  <a:pt x="19499" y="21864"/>
                </a:lnTo>
                <a:lnTo>
                  <a:pt x="19537" y="21746"/>
                </a:lnTo>
                <a:lnTo>
                  <a:pt x="19634" y="21624"/>
                </a:lnTo>
                <a:lnTo>
                  <a:pt x="19600" y="21506"/>
                </a:lnTo>
                <a:lnTo>
                  <a:pt x="19618" y="21378"/>
                </a:lnTo>
                <a:lnTo>
                  <a:pt x="19523" y="21203"/>
                </a:lnTo>
                <a:lnTo>
                  <a:pt x="19243" y="21177"/>
                </a:lnTo>
                <a:lnTo>
                  <a:pt x="19138" y="21056"/>
                </a:lnTo>
                <a:lnTo>
                  <a:pt x="19211" y="20934"/>
                </a:lnTo>
                <a:lnTo>
                  <a:pt x="19213" y="20781"/>
                </a:lnTo>
                <a:lnTo>
                  <a:pt x="19181" y="20634"/>
                </a:lnTo>
                <a:lnTo>
                  <a:pt x="19103" y="20564"/>
                </a:lnTo>
                <a:lnTo>
                  <a:pt x="19139" y="20453"/>
                </a:lnTo>
                <a:lnTo>
                  <a:pt x="19133" y="20334"/>
                </a:lnTo>
                <a:lnTo>
                  <a:pt x="19283" y="20264"/>
                </a:lnTo>
                <a:lnTo>
                  <a:pt x="19352" y="20136"/>
                </a:lnTo>
                <a:lnTo>
                  <a:pt x="19480" y="19976"/>
                </a:lnTo>
                <a:lnTo>
                  <a:pt x="19496" y="19700"/>
                </a:lnTo>
                <a:lnTo>
                  <a:pt x="19568" y="19598"/>
                </a:lnTo>
                <a:lnTo>
                  <a:pt x="19499" y="19343"/>
                </a:lnTo>
                <a:lnTo>
                  <a:pt x="19513" y="19041"/>
                </a:lnTo>
                <a:lnTo>
                  <a:pt x="19630" y="18912"/>
                </a:lnTo>
                <a:lnTo>
                  <a:pt x="19682" y="18716"/>
                </a:lnTo>
                <a:lnTo>
                  <a:pt x="19903" y="18537"/>
                </a:lnTo>
                <a:lnTo>
                  <a:pt x="20084" y="18486"/>
                </a:lnTo>
                <a:lnTo>
                  <a:pt x="20156" y="18384"/>
                </a:lnTo>
                <a:lnTo>
                  <a:pt x="20275" y="18291"/>
                </a:lnTo>
                <a:lnTo>
                  <a:pt x="20258" y="18159"/>
                </a:lnTo>
                <a:lnTo>
                  <a:pt x="20185" y="18083"/>
                </a:lnTo>
                <a:lnTo>
                  <a:pt x="20009" y="17964"/>
                </a:lnTo>
                <a:lnTo>
                  <a:pt x="19882" y="17841"/>
                </a:lnTo>
                <a:lnTo>
                  <a:pt x="19769" y="17826"/>
                </a:lnTo>
                <a:lnTo>
                  <a:pt x="19795" y="17663"/>
                </a:lnTo>
                <a:lnTo>
                  <a:pt x="19711" y="17504"/>
                </a:lnTo>
                <a:lnTo>
                  <a:pt x="19645" y="17370"/>
                </a:lnTo>
                <a:lnTo>
                  <a:pt x="19634" y="17217"/>
                </a:lnTo>
                <a:lnTo>
                  <a:pt x="19435" y="17111"/>
                </a:lnTo>
                <a:lnTo>
                  <a:pt x="19390" y="16925"/>
                </a:lnTo>
                <a:lnTo>
                  <a:pt x="19273" y="16824"/>
                </a:lnTo>
                <a:lnTo>
                  <a:pt x="19303" y="16556"/>
                </a:lnTo>
                <a:lnTo>
                  <a:pt x="17249" y="14630"/>
                </a:lnTo>
                <a:lnTo>
                  <a:pt x="13003" y="10749"/>
                </a:lnTo>
                <a:lnTo>
                  <a:pt x="9505" y="7754"/>
                </a:lnTo>
                <a:lnTo>
                  <a:pt x="8978" y="7340"/>
                </a:lnTo>
                <a:lnTo>
                  <a:pt x="8713" y="7083"/>
                </a:lnTo>
                <a:lnTo>
                  <a:pt x="8692" y="6366"/>
                </a:lnTo>
                <a:lnTo>
                  <a:pt x="8711" y="1947"/>
                </a:lnTo>
                <a:lnTo>
                  <a:pt x="8713" y="37"/>
                </a:lnTo>
                <a:lnTo>
                  <a:pt x="5866" y="24"/>
                </a:lnTo>
                <a:lnTo>
                  <a:pt x="1762" y="0"/>
                </a:lnTo>
                <a:lnTo>
                  <a:pt x="433" y="13"/>
                </a:lnTo>
                <a:lnTo>
                  <a:pt x="415" y="162"/>
                </a:lnTo>
                <a:lnTo>
                  <a:pt x="388" y="349"/>
                </a:lnTo>
                <a:lnTo>
                  <a:pt x="328" y="510"/>
                </a:lnTo>
                <a:lnTo>
                  <a:pt x="412" y="628"/>
                </a:lnTo>
                <a:lnTo>
                  <a:pt x="505" y="68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b="1" kern="0">
              <a:solidFill>
                <a:sysClr val="windowText" lastClr="000000"/>
              </a:solidFill>
            </a:endParaRPr>
          </a:p>
        </p:txBody>
      </p:sp>
      <p:pic>
        <p:nvPicPr>
          <p:cNvPr id="25" name="Graphic 24" descr="" title="">
            <a:extLst>
              <a:ext uri="{FF2B5EF4-FFF2-40B4-BE49-F238E27FC236}">
                <a16:creationId xmlns:a16="http://schemas.microsoft.com/office/drawing/2014/main" id="{C8935ABF-D725-45EC-A711-A4CCA57FF7A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439602" y="2794035"/>
            <a:ext cx="226194" cy="174816"/>
          </a:xfrm>
          <a:prstGeom prst="rect">
            <a:avLst/>
          </a:prstGeom>
        </p:spPr>
      </p:pic>
      <p:sp>
        <p:nvSpPr>
          <p:cNvPr id="26" name="Rectangle: Rounded Corners 25" descr="" title="">
            <a:extLst>
              <a:ext uri="{FF2B5EF4-FFF2-40B4-BE49-F238E27FC236}">
                <a16:creationId xmlns:a16="http://schemas.microsoft.com/office/drawing/2014/main" id="{8B482C7D-DB85-4F5D-87DC-1FE81186F362}"/>
              </a:ext>
            </a:extLst>
          </p:cNvPr>
          <p:cNvSpPr/>
          <p:nvPr/>
        </p:nvSpPr>
        <p:spPr>
          <a:xfrm>
            <a:off x="6792499" y="2596125"/>
            <a:ext cx="659828" cy="1053909"/>
          </a:xfrm>
          <a:prstGeom prst="roundRect">
            <a:avLst/>
          </a:prstGeom>
          <a:solidFill>
            <a:schemeClr val="bg1"/>
          </a:solidFill>
          <a:ln>
            <a:solidFill>
              <a:srgbClr val="33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latin typeface="Arial" panose="020B0604020202020204" pitchFamily="34" charset="0"/>
              <a:cs typeface="Arial" panose="020B0604020202020204" pitchFamily="34" charset="0"/>
            </a:endParaRPr>
          </a:p>
          <a:p>
            <a:pPr algn="ctr"/>
            <a:endParaRPr lang="en-US" sz="700" b="1" dirty="0">
              <a:solidFill>
                <a:schemeClr val="tx1"/>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33CC99"/>
              </a:solidFill>
              <a:latin typeface="Arial" panose="020B0604020202020204" pitchFamily="34" charset="0"/>
              <a:cs typeface="Arial" panose="020B0604020202020204" pitchFamily="34" charset="0"/>
            </a:endParaRPr>
          </a:p>
          <a:p>
            <a:pPr algn="ctr"/>
            <a:r>
              <a:rPr lang="en-US" sz="700" b="1" dirty="0">
                <a:solidFill>
                  <a:srgbClr val="33CC99"/>
                </a:solidFill>
                <a:latin typeface="Arial" panose="020B0604020202020204" pitchFamily="34" charset="0"/>
                <a:cs typeface="Arial" panose="020B0604020202020204" pitchFamily="34" charset="0"/>
              </a:rPr>
              <a:t>CPRA becomes effective </a:t>
            </a:r>
          </a:p>
        </p:txBody>
      </p:sp>
      <p:sp>
        <p:nvSpPr>
          <p:cNvPr id="27" name="Freeform 296" descr="" title="">
            <a:extLst>
              <a:ext uri="{FF2B5EF4-FFF2-40B4-BE49-F238E27FC236}">
                <a16:creationId xmlns:a16="http://schemas.microsoft.com/office/drawing/2014/main" id="{394B13D5-E6D3-469A-8DF9-A6B465DC3B2B}"/>
              </a:ext>
            </a:extLst>
          </p:cNvPr>
          <p:cNvSpPr>
            <a:spLocks/>
          </p:cNvSpPr>
          <p:nvPr/>
        </p:nvSpPr>
        <p:spPr bwMode="auto">
          <a:xfrm>
            <a:off x="6823297" y="2668514"/>
            <a:ext cx="619209" cy="571565"/>
          </a:xfrm>
          <a:custGeom>
            <a:avLst/>
            <a:gdLst>
              <a:gd name="T0" fmla="*/ 581 w 20275"/>
              <a:gd name="T1" fmla="*/ 1929 h 22386"/>
              <a:gd name="T2" fmla="*/ 593 w 20275"/>
              <a:gd name="T3" fmla="*/ 2406 h 22386"/>
              <a:gd name="T4" fmla="*/ 0 w 20275"/>
              <a:gd name="T5" fmla="*/ 3684 h 22386"/>
              <a:gd name="T6" fmla="*/ 485 w 20275"/>
              <a:gd name="T7" fmla="*/ 4443 h 22386"/>
              <a:gd name="T8" fmla="*/ 716 w 20275"/>
              <a:gd name="T9" fmla="*/ 4701 h 22386"/>
              <a:gd name="T10" fmla="*/ 1145 w 20275"/>
              <a:gd name="T11" fmla="*/ 5177 h 22386"/>
              <a:gd name="T12" fmla="*/ 1211 w 20275"/>
              <a:gd name="T13" fmla="*/ 5976 h 22386"/>
              <a:gd name="T14" fmla="*/ 1450 w 20275"/>
              <a:gd name="T15" fmla="*/ 7032 h 22386"/>
              <a:gd name="T16" fmla="*/ 2194 w 20275"/>
              <a:gd name="T17" fmla="*/ 8180 h 22386"/>
              <a:gd name="T18" fmla="*/ 2728 w 20275"/>
              <a:gd name="T19" fmla="*/ 8723 h 22386"/>
              <a:gd name="T20" fmla="*/ 2741 w 20275"/>
              <a:gd name="T21" fmla="*/ 9474 h 22386"/>
              <a:gd name="T22" fmla="*/ 3322 w 20275"/>
              <a:gd name="T23" fmla="*/ 9683 h 22386"/>
              <a:gd name="T24" fmla="*/ 3794 w 20275"/>
              <a:gd name="T25" fmla="*/ 9744 h 22386"/>
              <a:gd name="T26" fmla="*/ 3770 w 20275"/>
              <a:gd name="T27" fmla="*/ 9566 h 22386"/>
              <a:gd name="T28" fmla="*/ 3922 w 20275"/>
              <a:gd name="T29" fmla="*/ 9186 h 22386"/>
              <a:gd name="T30" fmla="*/ 4213 w 20275"/>
              <a:gd name="T31" fmla="*/ 9417 h 22386"/>
              <a:gd name="T32" fmla="*/ 4064 w 20275"/>
              <a:gd name="T33" fmla="*/ 9699 h 22386"/>
              <a:gd name="T34" fmla="*/ 4420 w 20275"/>
              <a:gd name="T35" fmla="*/ 10209 h 22386"/>
              <a:gd name="T36" fmla="*/ 4718 w 20275"/>
              <a:gd name="T37" fmla="*/ 10734 h 22386"/>
              <a:gd name="T38" fmla="*/ 4270 w 20275"/>
              <a:gd name="T39" fmla="*/ 10482 h 22386"/>
              <a:gd name="T40" fmla="*/ 4003 w 20275"/>
              <a:gd name="T41" fmla="*/ 9950 h 22386"/>
              <a:gd name="T42" fmla="*/ 3772 w 20275"/>
              <a:gd name="T43" fmla="*/ 10341 h 22386"/>
              <a:gd name="T44" fmla="*/ 3907 w 20275"/>
              <a:gd name="T45" fmla="*/ 10836 h 22386"/>
              <a:gd name="T46" fmla="*/ 4162 w 20275"/>
              <a:gd name="T47" fmla="*/ 11540 h 22386"/>
              <a:gd name="T48" fmla="*/ 4825 w 20275"/>
              <a:gd name="T49" fmla="*/ 11901 h 22386"/>
              <a:gd name="T50" fmla="*/ 5137 w 20275"/>
              <a:gd name="T51" fmla="*/ 12627 h 22386"/>
              <a:gd name="T52" fmla="*/ 4886 w 20275"/>
              <a:gd name="T53" fmla="*/ 12905 h 22386"/>
              <a:gd name="T54" fmla="*/ 5105 w 20275"/>
              <a:gd name="T55" fmla="*/ 13646 h 22386"/>
              <a:gd name="T56" fmla="*/ 5771 w 20275"/>
              <a:gd name="T57" fmla="*/ 14217 h 22386"/>
              <a:gd name="T58" fmla="*/ 6193 w 20275"/>
              <a:gd name="T59" fmla="*/ 14999 h 22386"/>
              <a:gd name="T60" fmla="*/ 6755 w 20275"/>
              <a:gd name="T61" fmla="*/ 15476 h 22386"/>
              <a:gd name="T62" fmla="*/ 6952 w 20275"/>
              <a:gd name="T63" fmla="*/ 15978 h 22386"/>
              <a:gd name="T64" fmla="*/ 7453 w 20275"/>
              <a:gd name="T65" fmla="*/ 16281 h 22386"/>
              <a:gd name="T66" fmla="*/ 7493 w 20275"/>
              <a:gd name="T67" fmla="*/ 16869 h 22386"/>
              <a:gd name="T68" fmla="*/ 7423 w 20275"/>
              <a:gd name="T69" fmla="*/ 17543 h 22386"/>
              <a:gd name="T70" fmla="*/ 7775 w 20275"/>
              <a:gd name="T71" fmla="*/ 17870 h 22386"/>
              <a:gd name="T72" fmla="*/ 8999 w 20275"/>
              <a:gd name="T73" fmla="*/ 17952 h 22386"/>
              <a:gd name="T74" fmla="*/ 10139 w 20275"/>
              <a:gd name="T75" fmla="*/ 18308 h 22386"/>
              <a:gd name="T76" fmla="*/ 10649 w 20275"/>
              <a:gd name="T77" fmla="*/ 18779 h 22386"/>
              <a:gd name="T78" fmla="*/ 11435 w 20275"/>
              <a:gd name="T79" fmla="*/ 18846 h 22386"/>
              <a:gd name="T80" fmla="*/ 11810 w 20275"/>
              <a:gd name="T81" fmla="*/ 19494 h 22386"/>
              <a:gd name="T82" fmla="*/ 12736 w 20275"/>
              <a:gd name="T83" fmla="*/ 19799 h 22386"/>
              <a:gd name="T84" fmla="*/ 13930 w 20275"/>
              <a:gd name="T85" fmla="*/ 20924 h 22386"/>
              <a:gd name="T86" fmla="*/ 14153 w 20275"/>
              <a:gd name="T87" fmla="*/ 21816 h 22386"/>
              <a:gd name="T88" fmla="*/ 14351 w 20275"/>
              <a:gd name="T89" fmla="*/ 22076 h 22386"/>
              <a:gd name="T90" fmla="*/ 16405 w 20275"/>
              <a:gd name="T91" fmla="*/ 22181 h 22386"/>
              <a:gd name="T92" fmla="*/ 19499 w 20275"/>
              <a:gd name="T93" fmla="*/ 21864 h 22386"/>
              <a:gd name="T94" fmla="*/ 19618 w 20275"/>
              <a:gd name="T95" fmla="*/ 21378 h 22386"/>
              <a:gd name="T96" fmla="*/ 19211 w 20275"/>
              <a:gd name="T97" fmla="*/ 20934 h 22386"/>
              <a:gd name="T98" fmla="*/ 19139 w 20275"/>
              <a:gd name="T99" fmla="*/ 20453 h 22386"/>
              <a:gd name="T100" fmla="*/ 19480 w 20275"/>
              <a:gd name="T101" fmla="*/ 19976 h 22386"/>
              <a:gd name="T102" fmla="*/ 19513 w 20275"/>
              <a:gd name="T103" fmla="*/ 19041 h 22386"/>
              <a:gd name="T104" fmla="*/ 20084 w 20275"/>
              <a:gd name="T105" fmla="*/ 18486 h 22386"/>
              <a:gd name="T106" fmla="*/ 20185 w 20275"/>
              <a:gd name="T107" fmla="*/ 18083 h 22386"/>
              <a:gd name="T108" fmla="*/ 19795 w 20275"/>
              <a:gd name="T109" fmla="*/ 17663 h 22386"/>
              <a:gd name="T110" fmla="*/ 19435 w 20275"/>
              <a:gd name="T111" fmla="*/ 17111 h 22386"/>
              <a:gd name="T112" fmla="*/ 17249 w 20275"/>
              <a:gd name="T113" fmla="*/ 14630 h 22386"/>
              <a:gd name="T114" fmla="*/ 8713 w 20275"/>
              <a:gd name="T115" fmla="*/ 7083 h 22386"/>
              <a:gd name="T116" fmla="*/ 5866 w 20275"/>
              <a:gd name="T117" fmla="*/ 24 h 22386"/>
              <a:gd name="T118" fmla="*/ 388 w 20275"/>
              <a:gd name="T119" fmla="*/ 349 h 2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75" h="22386">
                <a:moveTo>
                  <a:pt x="505" y="682"/>
                </a:moveTo>
                <a:lnTo>
                  <a:pt x="650" y="1025"/>
                </a:lnTo>
                <a:lnTo>
                  <a:pt x="701" y="1280"/>
                </a:lnTo>
                <a:lnTo>
                  <a:pt x="581" y="1929"/>
                </a:lnTo>
                <a:lnTo>
                  <a:pt x="491" y="2028"/>
                </a:lnTo>
                <a:lnTo>
                  <a:pt x="508" y="2223"/>
                </a:lnTo>
                <a:lnTo>
                  <a:pt x="611" y="2297"/>
                </a:lnTo>
                <a:lnTo>
                  <a:pt x="593" y="2406"/>
                </a:lnTo>
                <a:lnTo>
                  <a:pt x="467" y="2727"/>
                </a:lnTo>
                <a:lnTo>
                  <a:pt x="362" y="2943"/>
                </a:lnTo>
                <a:lnTo>
                  <a:pt x="206" y="3218"/>
                </a:lnTo>
                <a:lnTo>
                  <a:pt x="0" y="3684"/>
                </a:lnTo>
                <a:lnTo>
                  <a:pt x="71" y="3813"/>
                </a:lnTo>
                <a:lnTo>
                  <a:pt x="125" y="3984"/>
                </a:lnTo>
                <a:lnTo>
                  <a:pt x="131" y="4146"/>
                </a:lnTo>
                <a:lnTo>
                  <a:pt x="485" y="4443"/>
                </a:lnTo>
                <a:lnTo>
                  <a:pt x="599" y="4475"/>
                </a:lnTo>
                <a:lnTo>
                  <a:pt x="650" y="4589"/>
                </a:lnTo>
                <a:lnTo>
                  <a:pt x="667" y="4694"/>
                </a:lnTo>
                <a:lnTo>
                  <a:pt x="716" y="4701"/>
                </a:lnTo>
                <a:lnTo>
                  <a:pt x="773" y="4724"/>
                </a:lnTo>
                <a:lnTo>
                  <a:pt x="956" y="4967"/>
                </a:lnTo>
                <a:lnTo>
                  <a:pt x="1031" y="5109"/>
                </a:lnTo>
                <a:lnTo>
                  <a:pt x="1145" y="5177"/>
                </a:lnTo>
                <a:lnTo>
                  <a:pt x="1132" y="5369"/>
                </a:lnTo>
                <a:lnTo>
                  <a:pt x="1225" y="5514"/>
                </a:lnTo>
                <a:lnTo>
                  <a:pt x="1286" y="5799"/>
                </a:lnTo>
                <a:lnTo>
                  <a:pt x="1211" y="5976"/>
                </a:lnTo>
                <a:lnTo>
                  <a:pt x="1175" y="6233"/>
                </a:lnTo>
                <a:lnTo>
                  <a:pt x="1271" y="6594"/>
                </a:lnTo>
                <a:lnTo>
                  <a:pt x="1384" y="6827"/>
                </a:lnTo>
                <a:lnTo>
                  <a:pt x="1450" y="7032"/>
                </a:lnTo>
                <a:lnTo>
                  <a:pt x="1343" y="7254"/>
                </a:lnTo>
                <a:lnTo>
                  <a:pt x="1735" y="7661"/>
                </a:lnTo>
                <a:lnTo>
                  <a:pt x="1898" y="7799"/>
                </a:lnTo>
                <a:lnTo>
                  <a:pt x="2194" y="8180"/>
                </a:lnTo>
                <a:lnTo>
                  <a:pt x="2503" y="8396"/>
                </a:lnTo>
                <a:lnTo>
                  <a:pt x="2663" y="8631"/>
                </a:lnTo>
                <a:lnTo>
                  <a:pt x="2620" y="8724"/>
                </a:lnTo>
                <a:lnTo>
                  <a:pt x="2728" y="8723"/>
                </a:lnTo>
                <a:lnTo>
                  <a:pt x="2810" y="8766"/>
                </a:lnTo>
                <a:lnTo>
                  <a:pt x="2812" y="8940"/>
                </a:lnTo>
                <a:lnTo>
                  <a:pt x="2882" y="9159"/>
                </a:lnTo>
                <a:lnTo>
                  <a:pt x="2741" y="9474"/>
                </a:lnTo>
                <a:lnTo>
                  <a:pt x="2903" y="9414"/>
                </a:lnTo>
                <a:lnTo>
                  <a:pt x="3019" y="9411"/>
                </a:lnTo>
                <a:lnTo>
                  <a:pt x="3145" y="9491"/>
                </a:lnTo>
                <a:lnTo>
                  <a:pt x="3322" y="9683"/>
                </a:lnTo>
                <a:lnTo>
                  <a:pt x="3490" y="9714"/>
                </a:lnTo>
                <a:lnTo>
                  <a:pt x="3790" y="9890"/>
                </a:lnTo>
                <a:lnTo>
                  <a:pt x="3821" y="9833"/>
                </a:lnTo>
                <a:lnTo>
                  <a:pt x="3794" y="9744"/>
                </a:lnTo>
                <a:lnTo>
                  <a:pt x="3910" y="9800"/>
                </a:lnTo>
                <a:lnTo>
                  <a:pt x="3928" y="9755"/>
                </a:lnTo>
                <a:lnTo>
                  <a:pt x="3839" y="9699"/>
                </a:lnTo>
                <a:lnTo>
                  <a:pt x="3770" y="9566"/>
                </a:lnTo>
                <a:lnTo>
                  <a:pt x="3860" y="9486"/>
                </a:lnTo>
                <a:lnTo>
                  <a:pt x="3793" y="9413"/>
                </a:lnTo>
                <a:lnTo>
                  <a:pt x="3818" y="9215"/>
                </a:lnTo>
                <a:lnTo>
                  <a:pt x="3922" y="9186"/>
                </a:lnTo>
                <a:lnTo>
                  <a:pt x="4001" y="9105"/>
                </a:lnTo>
                <a:lnTo>
                  <a:pt x="4132" y="9198"/>
                </a:lnTo>
                <a:lnTo>
                  <a:pt x="4265" y="9366"/>
                </a:lnTo>
                <a:lnTo>
                  <a:pt x="4213" y="9417"/>
                </a:lnTo>
                <a:lnTo>
                  <a:pt x="4034" y="9453"/>
                </a:lnTo>
                <a:lnTo>
                  <a:pt x="4007" y="9521"/>
                </a:lnTo>
                <a:lnTo>
                  <a:pt x="3967" y="9621"/>
                </a:lnTo>
                <a:lnTo>
                  <a:pt x="4064" y="9699"/>
                </a:lnTo>
                <a:lnTo>
                  <a:pt x="4132" y="9698"/>
                </a:lnTo>
                <a:lnTo>
                  <a:pt x="4175" y="9822"/>
                </a:lnTo>
                <a:lnTo>
                  <a:pt x="4069" y="9924"/>
                </a:lnTo>
                <a:lnTo>
                  <a:pt x="4420" y="10209"/>
                </a:lnTo>
                <a:lnTo>
                  <a:pt x="4447" y="10352"/>
                </a:lnTo>
                <a:lnTo>
                  <a:pt x="4498" y="10463"/>
                </a:lnTo>
                <a:lnTo>
                  <a:pt x="4570" y="10628"/>
                </a:lnTo>
                <a:lnTo>
                  <a:pt x="4718" y="10734"/>
                </a:lnTo>
                <a:lnTo>
                  <a:pt x="4526" y="10745"/>
                </a:lnTo>
                <a:lnTo>
                  <a:pt x="4498" y="10644"/>
                </a:lnTo>
                <a:lnTo>
                  <a:pt x="4385" y="10614"/>
                </a:lnTo>
                <a:lnTo>
                  <a:pt x="4270" y="10482"/>
                </a:lnTo>
                <a:lnTo>
                  <a:pt x="4075" y="10416"/>
                </a:lnTo>
                <a:lnTo>
                  <a:pt x="4019" y="10311"/>
                </a:lnTo>
                <a:lnTo>
                  <a:pt x="4018" y="10122"/>
                </a:lnTo>
                <a:lnTo>
                  <a:pt x="4003" y="9950"/>
                </a:lnTo>
                <a:lnTo>
                  <a:pt x="3880" y="9942"/>
                </a:lnTo>
                <a:lnTo>
                  <a:pt x="3761" y="9980"/>
                </a:lnTo>
                <a:lnTo>
                  <a:pt x="3787" y="10160"/>
                </a:lnTo>
                <a:lnTo>
                  <a:pt x="3772" y="10341"/>
                </a:lnTo>
                <a:lnTo>
                  <a:pt x="3730" y="10494"/>
                </a:lnTo>
                <a:lnTo>
                  <a:pt x="3770" y="10652"/>
                </a:lnTo>
                <a:lnTo>
                  <a:pt x="3877" y="10704"/>
                </a:lnTo>
                <a:lnTo>
                  <a:pt x="3907" y="10836"/>
                </a:lnTo>
                <a:lnTo>
                  <a:pt x="3973" y="11066"/>
                </a:lnTo>
                <a:lnTo>
                  <a:pt x="3941" y="11270"/>
                </a:lnTo>
                <a:lnTo>
                  <a:pt x="4046" y="11466"/>
                </a:lnTo>
                <a:lnTo>
                  <a:pt x="4162" y="11540"/>
                </a:lnTo>
                <a:lnTo>
                  <a:pt x="4328" y="11744"/>
                </a:lnTo>
                <a:lnTo>
                  <a:pt x="4577" y="11933"/>
                </a:lnTo>
                <a:lnTo>
                  <a:pt x="4709" y="11948"/>
                </a:lnTo>
                <a:lnTo>
                  <a:pt x="4825" y="11901"/>
                </a:lnTo>
                <a:lnTo>
                  <a:pt x="4942" y="11885"/>
                </a:lnTo>
                <a:lnTo>
                  <a:pt x="5059" y="12021"/>
                </a:lnTo>
                <a:lnTo>
                  <a:pt x="5140" y="12191"/>
                </a:lnTo>
                <a:lnTo>
                  <a:pt x="5137" y="12627"/>
                </a:lnTo>
                <a:lnTo>
                  <a:pt x="4991" y="12753"/>
                </a:lnTo>
                <a:lnTo>
                  <a:pt x="4913" y="12696"/>
                </a:lnTo>
                <a:lnTo>
                  <a:pt x="4828" y="12801"/>
                </a:lnTo>
                <a:lnTo>
                  <a:pt x="4886" y="12905"/>
                </a:lnTo>
                <a:lnTo>
                  <a:pt x="4886" y="13122"/>
                </a:lnTo>
                <a:lnTo>
                  <a:pt x="4973" y="13481"/>
                </a:lnTo>
                <a:lnTo>
                  <a:pt x="5078" y="13539"/>
                </a:lnTo>
                <a:lnTo>
                  <a:pt x="5105" y="13646"/>
                </a:lnTo>
                <a:lnTo>
                  <a:pt x="5302" y="13686"/>
                </a:lnTo>
                <a:lnTo>
                  <a:pt x="5488" y="13916"/>
                </a:lnTo>
                <a:lnTo>
                  <a:pt x="5617" y="14121"/>
                </a:lnTo>
                <a:lnTo>
                  <a:pt x="5771" y="14217"/>
                </a:lnTo>
                <a:lnTo>
                  <a:pt x="5828" y="14442"/>
                </a:lnTo>
                <a:lnTo>
                  <a:pt x="5956" y="14594"/>
                </a:lnTo>
                <a:lnTo>
                  <a:pt x="6082" y="14697"/>
                </a:lnTo>
                <a:lnTo>
                  <a:pt x="6193" y="14999"/>
                </a:lnTo>
                <a:lnTo>
                  <a:pt x="6355" y="15035"/>
                </a:lnTo>
                <a:lnTo>
                  <a:pt x="6461" y="15129"/>
                </a:lnTo>
                <a:lnTo>
                  <a:pt x="6581" y="15311"/>
                </a:lnTo>
                <a:lnTo>
                  <a:pt x="6755" y="15476"/>
                </a:lnTo>
                <a:lnTo>
                  <a:pt x="6925" y="15507"/>
                </a:lnTo>
                <a:lnTo>
                  <a:pt x="6998" y="15623"/>
                </a:lnTo>
                <a:lnTo>
                  <a:pt x="7001" y="15792"/>
                </a:lnTo>
                <a:lnTo>
                  <a:pt x="6952" y="15978"/>
                </a:lnTo>
                <a:lnTo>
                  <a:pt x="7196" y="16176"/>
                </a:lnTo>
                <a:lnTo>
                  <a:pt x="7282" y="16130"/>
                </a:lnTo>
                <a:lnTo>
                  <a:pt x="7387" y="16191"/>
                </a:lnTo>
                <a:lnTo>
                  <a:pt x="7453" y="16281"/>
                </a:lnTo>
                <a:lnTo>
                  <a:pt x="7451" y="16452"/>
                </a:lnTo>
                <a:lnTo>
                  <a:pt x="7424" y="16640"/>
                </a:lnTo>
                <a:lnTo>
                  <a:pt x="7403" y="16776"/>
                </a:lnTo>
                <a:lnTo>
                  <a:pt x="7493" y="16869"/>
                </a:lnTo>
                <a:lnTo>
                  <a:pt x="7514" y="17015"/>
                </a:lnTo>
                <a:lnTo>
                  <a:pt x="7453" y="17126"/>
                </a:lnTo>
                <a:lnTo>
                  <a:pt x="7526" y="17246"/>
                </a:lnTo>
                <a:lnTo>
                  <a:pt x="7423" y="17543"/>
                </a:lnTo>
                <a:lnTo>
                  <a:pt x="7466" y="17591"/>
                </a:lnTo>
                <a:lnTo>
                  <a:pt x="7615" y="17621"/>
                </a:lnTo>
                <a:lnTo>
                  <a:pt x="7715" y="17723"/>
                </a:lnTo>
                <a:lnTo>
                  <a:pt x="7775" y="17870"/>
                </a:lnTo>
                <a:lnTo>
                  <a:pt x="8075" y="17802"/>
                </a:lnTo>
                <a:lnTo>
                  <a:pt x="8459" y="17796"/>
                </a:lnTo>
                <a:lnTo>
                  <a:pt x="8813" y="17877"/>
                </a:lnTo>
                <a:lnTo>
                  <a:pt x="8999" y="17952"/>
                </a:lnTo>
                <a:lnTo>
                  <a:pt x="9262" y="17961"/>
                </a:lnTo>
                <a:lnTo>
                  <a:pt x="9475" y="17933"/>
                </a:lnTo>
                <a:lnTo>
                  <a:pt x="9776" y="18024"/>
                </a:lnTo>
                <a:lnTo>
                  <a:pt x="10139" y="18308"/>
                </a:lnTo>
                <a:lnTo>
                  <a:pt x="10228" y="18554"/>
                </a:lnTo>
                <a:lnTo>
                  <a:pt x="10390" y="18654"/>
                </a:lnTo>
                <a:lnTo>
                  <a:pt x="10543" y="18672"/>
                </a:lnTo>
                <a:lnTo>
                  <a:pt x="10649" y="18779"/>
                </a:lnTo>
                <a:lnTo>
                  <a:pt x="10793" y="18731"/>
                </a:lnTo>
                <a:lnTo>
                  <a:pt x="11077" y="18923"/>
                </a:lnTo>
                <a:lnTo>
                  <a:pt x="11213" y="18837"/>
                </a:lnTo>
                <a:lnTo>
                  <a:pt x="11435" y="18846"/>
                </a:lnTo>
                <a:lnTo>
                  <a:pt x="11621" y="18836"/>
                </a:lnTo>
                <a:lnTo>
                  <a:pt x="11764" y="19037"/>
                </a:lnTo>
                <a:lnTo>
                  <a:pt x="11861" y="19316"/>
                </a:lnTo>
                <a:lnTo>
                  <a:pt x="11810" y="19494"/>
                </a:lnTo>
                <a:lnTo>
                  <a:pt x="12107" y="19602"/>
                </a:lnTo>
                <a:lnTo>
                  <a:pt x="12193" y="19521"/>
                </a:lnTo>
                <a:lnTo>
                  <a:pt x="12419" y="19506"/>
                </a:lnTo>
                <a:lnTo>
                  <a:pt x="12736" y="19799"/>
                </a:lnTo>
                <a:lnTo>
                  <a:pt x="13003" y="19971"/>
                </a:lnTo>
                <a:lnTo>
                  <a:pt x="13450" y="20337"/>
                </a:lnTo>
                <a:lnTo>
                  <a:pt x="13706" y="20576"/>
                </a:lnTo>
                <a:lnTo>
                  <a:pt x="13930" y="20924"/>
                </a:lnTo>
                <a:lnTo>
                  <a:pt x="14066" y="21230"/>
                </a:lnTo>
                <a:lnTo>
                  <a:pt x="14128" y="21576"/>
                </a:lnTo>
                <a:lnTo>
                  <a:pt x="14063" y="21686"/>
                </a:lnTo>
                <a:lnTo>
                  <a:pt x="14153" y="21816"/>
                </a:lnTo>
                <a:lnTo>
                  <a:pt x="14092" y="21896"/>
                </a:lnTo>
                <a:lnTo>
                  <a:pt x="14159" y="22043"/>
                </a:lnTo>
                <a:lnTo>
                  <a:pt x="14263" y="21999"/>
                </a:lnTo>
                <a:lnTo>
                  <a:pt x="14351" y="22076"/>
                </a:lnTo>
                <a:lnTo>
                  <a:pt x="14384" y="22166"/>
                </a:lnTo>
                <a:lnTo>
                  <a:pt x="14347" y="22271"/>
                </a:lnTo>
                <a:lnTo>
                  <a:pt x="14396" y="22386"/>
                </a:lnTo>
                <a:lnTo>
                  <a:pt x="16405" y="22181"/>
                </a:lnTo>
                <a:lnTo>
                  <a:pt x="19096" y="21965"/>
                </a:lnTo>
                <a:lnTo>
                  <a:pt x="19172" y="21905"/>
                </a:lnTo>
                <a:lnTo>
                  <a:pt x="19321" y="21912"/>
                </a:lnTo>
                <a:lnTo>
                  <a:pt x="19499" y="21864"/>
                </a:lnTo>
                <a:lnTo>
                  <a:pt x="19537" y="21746"/>
                </a:lnTo>
                <a:lnTo>
                  <a:pt x="19634" y="21624"/>
                </a:lnTo>
                <a:lnTo>
                  <a:pt x="19600" y="21506"/>
                </a:lnTo>
                <a:lnTo>
                  <a:pt x="19618" y="21378"/>
                </a:lnTo>
                <a:lnTo>
                  <a:pt x="19523" y="21203"/>
                </a:lnTo>
                <a:lnTo>
                  <a:pt x="19243" y="21177"/>
                </a:lnTo>
                <a:lnTo>
                  <a:pt x="19138" y="21056"/>
                </a:lnTo>
                <a:lnTo>
                  <a:pt x="19211" y="20934"/>
                </a:lnTo>
                <a:lnTo>
                  <a:pt x="19213" y="20781"/>
                </a:lnTo>
                <a:lnTo>
                  <a:pt x="19181" y="20634"/>
                </a:lnTo>
                <a:lnTo>
                  <a:pt x="19103" y="20564"/>
                </a:lnTo>
                <a:lnTo>
                  <a:pt x="19139" y="20453"/>
                </a:lnTo>
                <a:lnTo>
                  <a:pt x="19133" y="20334"/>
                </a:lnTo>
                <a:lnTo>
                  <a:pt x="19283" y="20264"/>
                </a:lnTo>
                <a:lnTo>
                  <a:pt x="19352" y="20136"/>
                </a:lnTo>
                <a:lnTo>
                  <a:pt x="19480" y="19976"/>
                </a:lnTo>
                <a:lnTo>
                  <a:pt x="19496" y="19700"/>
                </a:lnTo>
                <a:lnTo>
                  <a:pt x="19568" y="19598"/>
                </a:lnTo>
                <a:lnTo>
                  <a:pt x="19499" y="19343"/>
                </a:lnTo>
                <a:lnTo>
                  <a:pt x="19513" y="19041"/>
                </a:lnTo>
                <a:lnTo>
                  <a:pt x="19630" y="18912"/>
                </a:lnTo>
                <a:lnTo>
                  <a:pt x="19682" y="18716"/>
                </a:lnTo>
                <a:lnTo>
                  <a:pt x="19903" y="18537"/>
                </a:lnTo>
                <a:lnTo>
                  <a:pt x="20084" y="18486"/>
                </a:lnTo>
                <a:lnTo>
                  <a:pt x="20156" y="18384"/>
                </a:lnTo>
                <a:lnTo>
                  <a:pt x="20275" y="18291"/>
                </a:lnTo>
                <a:lnTo>
                  <a:pt x="20258" y="18159"/>
                </a:lnTo>
                <a:lnTo>
                  <a:pt x="20185" y="18083"/>
                </a:lnTo>
                <a:lnTo>
                  <a:pt x="20009" y="17964"/>
                </a:lnTo>
                <a:lnTo>
                  <a:pt x="19882" y="17841"/>
                </a:lnTo>
                <a:lnTo>
                  <a:pt x="19769" y="17826"/>
                </a:lnTo>
                <a:lnTo>
                  <a:pt x="19795" y="17663"/>
                </a:lnTo>
                <a:lnTo>
                  <a:pt x="19711" y="17504"/>
                </a:lnTo>
                <a:lnTo>
                  <a:pt x="19645" y="17370"/>
                </a:lnTo>
                <a:lnTo>
                  <a:pt x="19634" y="17217"/>
                </a:lnTo>
                <a:lnTo>
                  <a:pt x="19435" y="17111"/>
                </a:lnTo>
                <a:lnTo>
                  <a:pt x="19390" y="16925"/>
                </a:lnTo>
                <a:lnTo>
                  <a:pt x="19273" y="16824"/>
                </a:lnTo>
                <a:lnTo>
                  <a:pt x="19303" y="16556"/>
                </a:lnTo>
                <a:lnTo>
                  <a:pt x="17249" y="14630"/>
                </a:lnTo>
                <a:lnTo>
                  <a:pt x="13003" y="10749"/>
                </a:lnTo>
                <a:lnTo>
                  <a:pt x="9505" y="7754"/>
                </a:lnTo>
                <a:lnTo>
                  <a:pt x="8978" y="7340"/>
                </a:lnTo>
                <a:lnTo>
                  <a:pt x="8713" y="7083"/>
                </a:lnTo>
                <a:lnTo>
                  <a:pt x="8692" y="6366"/>
                </a:lnTo>
                <a:lnTo>
                  <a:pt x="8711" y="1947"/>
                </a:lnTo>
                <a:lnTo>
                  <a:pt x="8713" y="37"/>
                </a:lnTo>
                <a:lnTo>
                  <a:pt x="5866" y="24"/>
                </a:lnTo>
                <a:lnTo>
                  <a:pt x="1762" y="0"/>
                </a:lnTo>
                <a:lnTo>
                  <a:pt x="433" y="13"/>
                </a:lnTo>
                <a:lnTo>
                  <a:pt x="415" y="162"/>
                </a:lnTo>
                <a:lnTo>
                  <a:pt x="388" y="349"/>
                </a:lnTo>
                <a:lnTo>
                  <a:pt x="328" y="510"/>
                </a:lnTo>
                <a:lnTo>
                  <a:pt x="412" y="628"/>
                </a:lnTo>
                <a:lnTo>
                  <a:pt x="505" y="682"/>
                </a:lnTo>
                <a:close/>
              </a:path>
            </a:pathLst>
          </a:custGeom>
          <a:solidFill>
            <a:srgbClr val="33CC99"/>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b="1" kern="0">
              <a:solidFill>
                <a:sysClr val="windowText" lastClr="000000"/>
              </a:solidFill>
            </a:endParaRPr>
          </a:p>
        </p:txBody>
      </p:sp>
      <p:pic>
        <p:nvPicPr>
          <p:cNvPr id="28" name="Graphic 27" descr="" title="">
            <a:extLst>
              <a:ext uri="{FF2B5EF4-FFF2-40B4-BE49-F238E27FC236}">
                <a16:creationId xmlns:a16="http://schemas.microsoft.com/office/drawing/2014/main" id="{E58ED284-F23D-47A1-962C-05B8D0E4170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013717" y="2791684"/>
            <a:ext cx="226194" cy="174816"/>
          </a:xfrm>
          <a:prstGeom prst="rect">
            <a:avLst/>
          </a:prstGeom>
        </p:spPr>
      </p:pic>
      <p:sp>
        <p:nvSpPr>
          <p:cNvPr id="31" name="Rectangle: Rounded Corners 30" descr="" title="">
            <a:extLst>
              <a:ext uri="{FF2B5EF4-FFF2-40B4-BE49-F238E27FC236}">
                <a16:creationId xmlns:a16="http://schemas.microsoft.com/office/drawing/2014/main" id="{DFDDE7F7-0D34-4E46-A816-1672F4082A36}"/>
              </a:ext>
            </a:extLst>
          </p:cNvPr>
          <p:cNvSpPr/>
          <p:nvPr/>
        </p:nvSpPr>
        <p:spPr>
          <a:xfrm>
            <a:off x="7508789" y="3298060"/>
            <a:ext cx="659828" cy="761815"/>
          </a:xfrm>
          <a:prstGeom prst="roundRect">
            <a:avLst/>
          </a:prstGeom>
          <a:solidFill>
            <a:schemeClr val="bg1"/>
          </a:solidFill>
          <a:ln>
            <a:solidFill>
              <a:srgbClr val="FF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latin typeface="Arial" panose="020B0604020202020204" pitchFamily="34" charset="0"/>
              <a:cs typeface="Arial" panose="020B0604020202020204" pitchFamily="34" charset="0"/>
            </a:endParaRPr>
          </a:p>
          <a:p>
            <a:pPr algn="ctr"/>
            <a:endParaRPr lang="en-US" sz="600" b="1" dirty="0">
              <a:solidFill>
                <a:schemeClr val="tx1"/>
              </a:solidFill>
              <a:latin typeface="Arial" panose="020B0604020202020204" pitchFamily="34" charset="0"/>
              <a:cs typeface="Arial" panose="020B0604020202020204" pitchFamily="34" charset="0"/>
            </a:endParaRPr>
          </a:p>
          <a:p>
            <a:pPr algn="ctr"/>
            <a:endParaRPr lang="en-US" sz="600" b="1" dirty="0">
              <a:solidFill>
                <a:srgbClr val="2BB6C9"/>
              </a:solidFill>
              <a:latin typeface="Arial" panose="020B0604020202020204" pitchFamily="34" charset="0"/>
              <a:cs typeface="Arial" panose="020B0604020202020204" pitchFamily="34" charset="0"/>
            </a:endParaRPr>
          </a:p>
          <a:p>
            <a:pPr algn="ctr"/>
            <a:endParaRPr lang="en-US" sz="600" b="1" dirty="0">
              <a:solidFill>
                <a:srgbClr val="2BB6C9"/>
              </a:solidFill>
              <a:latin typeface="Arial" panose="020B0604020202020204" pitchFamily="34" charset="0"/>
              <a:cs typeface="Arial" panose="020B0604020202020204" pitchFamily="34" charset="0"/>
            </a:endParaRPr>
          </a:p>
          <a:p>
            <a:pPr algn="ctr"/>
            <a:r>
              <a:rPr lang="en-US" sz="700" b="1" dirty="0">
                <a:solidFill>
                  <a:srgbClr val="FFCC33"/>
                </a:solidFill>
                <a:latin typeface="Arial" panose="020B0604020202020204" pitchFamily="34" charset="0"/>
                <a:cs typeface="Arial" panose="020B0604020202020204" pitchFamily="34" charset="0"/>
              </a:rPr>
              <a:t>CPA becomes effective </a:t>
            </a:r>
          </a:p>
        </p:txBody>
      </p:sp>
      <p:sp>
        <p:nvSpPr>
          <p:cNvPr id="32" name="Freeform 314" descr="" title="">
            <a:extLst>
              <a:ext uri="{FF2B5EF4-FFF2-40B4-BE49-F238E27FC236}">
                <a16:creationId xmlns:a16="http://schemas.microsoft.com/office/drawing/2014/main" id="{28CA730B-5F1F-4005-8C8E-ACA7A8AB6C86}"/>
              </a:ext>
            </a:extLst>
          </p:cNvPr>
          <p:cNvSpPr>
            <a:spLocks/>
          </p:cNvSpPr>
          <p:nvPr/>
        </p:nvSpPr>
        <p:spPr bwMode="auto">
          <a:xfrm>
            <a:off x="7525797" y="3372856"/>
            <a:ext cx="610573" cy="288179"/>
          </a:xfrm>
          <a:custGeom>
            <a:avLst/>
            <a:gdLst>
              <a:gd name="T0" fmla="*/ 43 w 22461"/>
              <a:gd name="T1" fmla="*/ 38 h 15390"/>
              <a:gd name="T2" fmla="*/ 5572 w 22461"/>
              <a:gd name="T3" fmla="*/ 14 h 15390"/>
              <a:gd name="T4" fmla="*/ 7029 w 22461"/>
              <a:gd name="T5" fmla="*/ 8 h 15390"/>
              <a:gd name="T6" fmla="*/ 9166 w 22461"/>
              <a:gd name="T7" fmla="*/ 14 h 15390"/>
              <a:gd name="T8" fmla="*/ 13167 w 22461"/>
              <a:gd name="T9" fmla="*/ 38 h 15390"/>
              <a:gd name="T10" fmla="*/ 17553 w 22461"/>
              <a:gd name="T11" fmla="*/ 8 h 15390"/>
              <a:gd name="T12" fmla="*/ 20479 w 22461"/>
              <a:gd name="T13" fmla="*/ 0 h 15390"/>
              <a:gd name="T14" fmla="*/ 22413 w 22461"/>
              <a:gd name="T15" fmla="*/ 9 h 15390"/>
              <a:gd name="T16" fmla="*/ 22426 w 22461"/>
              <a:gd name="T17" fmla="*/ 1002 h 15390"/>
              <a:gd name="T18" fmla="*/ 22411 w 22461"/>
              <a:gd name="T19" fmla="*/ 2187 h 15390"/>
              <a:gd name="T20" fmla="*/ 22425 w 22461"/>
              <a:gd name="T21" fmla="*/ 5498 h 15390"/>
              <a:gd name="T22" fmla="*/ 22432 w 22461"/>
              <a:gd name="T23" fmla="*/ 9179 h 15390"/>
              <a:gd name="T24" fmla="*/ 22434 w 22461"/>
              <a:gd name="T25" fmla="*/ 10497 h 15390"/>
              <a:gd name="T26" fmla="*/ 22461 w 22461"/>
              <a:gd name="T27" fmla="*/ 15386 h 15390"/>
              <a:gd name="T28" fmla="*/ 19083 w 22461"/>
              <a:gd name="T29" fmla="*/ 15371 h 15390"/>
              <a:gd name="T30" fmla="*/ 12516 w 22461"/>
              <a:gd name="T31" fmla="*/ 15386 h 15390"/>
              <a:gd name="T32" fmla="*/ 10672 w 22461"/>
              <a:gd name="T33" fmla="*/ 15390 h 15390"/>
              <a:gd name="T34" fmla="*/ 8214 w 22461"/>
              <a:gd name="T35" fmla="*/ 15390 h 15390"/>
              <a:gd name="T36" fmla="*/ 5046 w 22461"/>
              <a:gd name="T37" fmla="*/ 15389 h 15390"/>
              <a:gd name="T38" fmla="*/ 2169 w 22461"/>
              <a:gd name="T39" fmla="*/ 15375 h 15390"/>
              <a:gd name="T40" fmla="*/ 33 w 22461"/>
              <a:gd name="T41" fmla="*/ 15386 h 15390"/>
              <a:gd name="T42" fmla="*/ 49 w 22461"/>
              <a:gd name="T43" fmla="*/ 13535 h 15390"/>
              <a:gd name="T44" fmla="*/ 58 w 22461"/>
              <a:gd name="T45" fmla="*/ 12009 h 15390"/>
              <a:gd name="T46" fmla="*/ 63 w 22461"/>
              <a:gd name="T47" fmla="*/ 10943 h 15390"/>
              <a:gd name="T48" fmla="*/ 0 w 22461"/>
              <a:gd name="T49" fmla="*/ 10530 h 15390"/>
              <a:gd name="T50" fmla="*/ 19 w 22461"/>
              <a:gd name="T51" fmla="*/ 9642 h 15390"/>
              <a:gd name="T52" fmla="*/ 19 w 22461"/>
              <a:gd name="T53" fmla="*/ 6317 h 15390"/>
              <a:gd name="T54" fmla="*/ 30 w 22461"/>
              <a:gd name="T55" fmla="*/ 5136 h 15390"/>
              <a:gd name="T56" fmla="*/ 28 w 22461"/>
              <a:gd name="T57" fmla="*/ 3024 h 15390"/>
              <a:gd name="T58" fmla="*/ 43 w 22461"/>
              <a:gd name="T59" fmla="*/ 38 h 15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461" h="15390">
                <a:moveTo>
                  <a:pt x="43" y="38"/>
                </a:moveTo>
                <a:lnTo>
                  <a:pt x="5572" y="14"/>
                </a:lnTo>
                <a:lnTo>
                  <a:pt x="7029" y="8"/>
                </a:lnTo>
                <a:lnTo>
                  <a:pt x="9166" y="14"/>
                </a:lnTo>
                <a:lnTo>
                  <a:pt x="13167" y="38"/>
                </a:lnTo>
                <a:lnTo>
                  <a:pt x="17553" y="8"/>
                </a:lnTo>
                <a:lnTo>
                  <a:pt x="20479" y="0"/>
                </a:lnTo>
                <a:lnTo>
                  <a:pt x="22413" y="9"/>
                </a:lnTo>
                <a:lnTo>
                  <a:pt x="22426" y="1002"/>
                </a:lnTo>
                <a:lnTo>
                  <a:pt x="22411" y="2187"/>
                </a:lnTo>
                <a:lnTo>
                  <a:pt x="22425" y="5498"/>
                </a:lnTo>
                <a:lnTo>
                  <a:pt x="22432" y="9179"/>
                </a:lnTo>
                <a:lnTo>
                  <a:pt x="22434" y="10497"/>
                </a:lnTo>
                <a:lnTo>
                  <a:pt x="22461" y="15386"/>
                </a:lnTo>
                <a:lnTo>
                  <a:pt x="19083" y="15371"/>
                </a:lnTo>
                <a:lnTo>
                  <a:pt x="12516" y="15386"/>
                </a:lnTo>
                <a:lnTo>
                  <a:pt x="10672" y="15390"/>
                </a:lnTo>
                <a:lnTo>
                  <a:pt x="8214" y="15390"/>
                </a:lnTo>
                <a:lnTo>
                  <a:pt x="5046" y="15389"/>
                </a:lnTo>
                <a:lnTo>
                  <a:pt x="2169" y="15375"/>
                </a:lnTo>
                <a:lnTo>
                  <a:pt x="33" y="15386"/>
                </a:lnTo>
                <a:lnTo>
                  <a:pt x="49" y="13535"/>
                </a:lnTo>
                <a:lnTo>
                  <a:pt x="58" y="12009"/>
                </a:lnTo>
                <a:lnTo>
                  <a:pt x="63" y="10943"/>
                </a:lnTo>
                <a:lnTo>
                  <a:pt x="0" y="10530"/>
                </a:lnTo>
                <a:lnTo>
                  <a:pt x="19" y="9642"/>
                </a:lnTo>
                <a:lnTo>
                  <a:pt x="19" y="6317"/>
                </a:lnTo>
                <a:lnTo>
                  <a:pt x="30" y="5136"/>
                </a:lnTo>
                <a:lnTo>
                  <a:pt x="28" y="3024"/>
                </a:lnTo>
                <a:lnTo>
                  <a:pt x="43" y="38"/>
                </a:lnTo>
                <a:close/>
              </a:path>
            </a:pathLst>
          </a:custGeom>
          <a:solidFill>
            <a:srgbClr val="FFCC3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400" b="1" kern="0" dirty="0">
              <a:solidFill>
                <a:sysClr val="windowText" lastClr="000000"/>
              </a:solidFill>
            </a:endParaRPr>
          </a:p>
        </p:txBody>
      </p:sp>
      <p:pic>
        <p:nvPicPr>
          <p:cNvPr id="33" name="Graphic 32" descr="" title="">
            <a:extLst>
              <a:ext uri="{FF2B5EF4-FFF2-40B4-BE49-F238E27FC236}">
                <a16:creationId xmlns:a16="http://schemas.microsoft.com/office/drawing/2014/main" id="{3965D57D-6D0A-46E9-B764-A4C6509EA97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7747087" y="3421469"/>
            <a:ext cx="226194" cy="174816"/>
          </a:xfrm>
          <a:prstGeom prst="rect">
            <a:avLst/>
          </a:prstGeom>
        </p:spPr>
      </p:pic>
      <p:sp>
        <p:nvSpPr>
          <p:cNvPr id="34" name="Rectangle: Rounded Corners 33" descr="" title="">
            <a:extLst>
              <a:ext uri="{FF2B5EF4-FFF2-40B4-BE49-F238E27FC236}">
                <a16:creationId xmlns:a16="http://schemas.microsoft.com/office/drawing/2014/main" id="{F2E5FBD2-79DE-4AEA-9A81-8229BA4FC45D}"/>
              </a:ext>
            </a:extLst>
          </p:cNvPr>
          <p:cNvSpPr/>
          <p:nvPr/>
        </p:nvSpPr>
        <p:spPr>
          <a:xfrm>
            <a:off x="8225080" y="2657476"/>
            <a:ext cx="659828" cy="1053909"/>
          </a:xfrm>
          <a:prstGeom prst="roundRect">
            <a:avLst/>
          </a:prstGeom>
          <a:solidFill>
            <a:schemeClr val="bg1"/>
          </a:solidFill>
          <a:ln>
            <a:solidFill>
              <a:srgbClr val="EE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latin typeface="Arial" panose="020B0604020202020204" pitchFamily="34" charset="0"/>
              <a:cs typeface="Arial" panose="020B0604020202020204" pitchFamily="34" charset="0"/>
            </a:endParaRPr>
          </a:p>
          <a:p>
            <a:pPr algn="ctr"/>
            <a:endParaRPr lang="en-US" sz="700" b="1" dirty="0">
              <a:solidFill>
                <a:schemeClr val="tx1"/>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2BB6C9"/>
              </a:solidFill>
              <a:latin typeface="Arial" panose="020B0604020202020204" pitchFamily="34" charset="0"/>
              <a:cs typeface="Arial" panose="020B0604020202020204" pitchFamily="34" charset="0"/>
            </a:endParaRPr>
          </a:p>
          <a:p>
            <a:pPr algn="ctr"/>
            <a:endParaRPr lang="en-US" sz="700" b="1" dirty="0">
              <a:solidFill>
                <a:srgbClr val="33CC99"/>
              </a:solidFill>
              <a:latin typeface="Arial" panose="020B0604020202020204" pitchFamily="34" charset="0"/>
              <a:cs typeface="Arial" panose="020B0604020202020204" pitchFamily="34" charset="0"/>
            </a:endParaRPr>
          </a:p>
          <a:p>
            <a:pPr algn="ctr"/>
            <a:r>
              <a:rPr lang="en-US" sz="700" b="1" dirty="0" err="1">
                <a:solidFill>
                  <a:srgbClr val="EE3637"/>
                </a:solidFill>
                <a:latin typeface="Arial" panose="020B0604020202020204" pitchFamily="34" charset="0"/>
                <a:cs typeface="Arial" panose="020B0604020202020204" pitchFamily="34" charset="0"/>
              </a:rPr>
              <a:t>UCPA</a:t>
            </a:r>
            <a:r>
              <a:rPr lang="en-US" sz="700" b="1" dirty="0">
                <a:solidFill>
                  <a:srgbClr val="EE3637"/>
                </a:solidFill>
                <a:latin typeface="Arial" panose="020B0604020202020204" pitchFamily="34" charset="0"/>
                <a:cs typeface="Arial" panose="020B0604020202020204" pitchFamily="34" charset="0"/>
              </a:rPr>
              <a:t> becomes effective</a:t>
            </a:r>
          </a:p>
        </p:txBody>
      </p:sp>
      <p:sp>
        <p:nvSpPr>
          <p:cNvPr id="35" name="Freeform 5" descr="" title="">
            <a:extLst>
              <a:ext uri="{FF2B5EF4-FFF2-40B4-BE49-F238E27FC236}">
                <a16:creationId xmlns:a16="http://schemas.microsoft.com/office/drawing/2014/main" id="{92168168-3774-431A-BF1E-0C027AB4ABDB}"/>
              </a:ext>
            </a:extLst>
          </p:cNvPr>
          <p:cNvSpPr>
            <a:spLocks/>
          </p:cNvSpPr>
          <p:nvPr/>
        </p:nvSpPr>
        <p:spPr bwMode="auto">
          <a:xfrm>
            <a:off x="8360274" y="2752863"/>
            <a:ext cx="424003" cy="402865"/>
          </a:xfrm>
          <a:custGeom>
            <a:avLst/>
            <a:gdLst>
              <a:gd name="T0" fmla="*/ 60 w 13948"/>
              <a:gd name="T1" fmla="*/ 56 h 16738"/>
              <a:gd name="T2" fmla="*/ 22 w 13948"/>
              <a:gd name="T3" fmla="*/ 3342 h 16738"/>
              <a:gd name="T4" fmla="*/ 12 w 13948"/>
              <a:gd name="T5" fmla="*/ 4720 h 16738"/>
              <a:gd name="T6" fmla="*/ 10 w 13948"/>
              <a:gd name="T7" fmla="*/ 7046 h 16738"/>
              <a:gd name="T8" fmla="*/ 8 w 13948"/>
              <a:gd name="T9" fmla="*/ 8236 h 16738"/>
              <a:gd name="T10" fmla="*/ 14 w 13948"/>
              <a:gd name="T11" fmla="*/ 11468 h 16738"/>
              <a:gd name="T12" fmla="*/ 6 w 13948"/>
              <a:gd name="T13" fmla="*/ 12870 h 16738"/>
              <a:gd name="T14" fmla="*/ 0 w 13948"/>
              <a:gd name="T15" fmla="*/ 14684 h 16738"/>
              <a:gd name="T16" fmla="*/ 10 w 13948"/>
              <a:gd name="T17" fmla="*/ 16720 h 16738"/>
              <a:gd name="T18" fmla="*/ 3222 w 13948"/>
              <a:gd name="T19" fmla="*/ 16708 h 16738"/>
              <a:gd name="T20" fmla="*/ 7534 w 13948"/>
              <a:gd name="T21" fmla="*/ 16696 h 16738"/>
              <a:gd name="T22" fmla="*/ 8800 w 13948"/>
              <a:gd name="T23" fmla="*/ 16704 h 16738"/>
              <a:gd name="T24" fmla="*/ 13936 w 13948"/>
              <a:gd name="T25" fmla="*/ 16738 h 16738"/>
              <a:gd name="T26" fmla="*/ 13948 w 13948"/>
              <a:gd name="T27" fmla="*/ 12796 h 16738"/>
              <a:gd name="T28" fmla="*/ 13892 w 13948"/>
              <a:gd name="T29" fmla="*/ 12472 h 16738"/>
              <a:gd name="T30" fmla="*/ 13892 w 13948"/>
              <a:gd name="T31" fmla="*/ 11730 h 16738"/>
              <a:gd name="T32" fmla="*/ 13922 w 13948"/>
              <a:gd name="T33" fmla="*/ 8326 h 16738"/>
              <a:gd name="T34" fmla="*/ 13930 w 13948"/>
              <a:gd name="T35" fmla="*/ 4522 h 16738"/>
              <a:gd name="T36" fmla="*/ 13944 w 13948"/>
              <a:gd name="T37" fmla="*/ 3368 h 16738"/>
              <a:gd name="T38" fmla="*/ 11306 w 13948"/>
              <a:gd name="T39" fmla="*/ 3368 h 16738"/>
              <a:gd name="T40" fmla="*/ 8356 w 13948"/>
              <a:gd name="T41" fmla="*/ 3372 h 16738"/>
              <a:gd name="T42" fmla="*/ 8354 w 13948"/>
              <a:gd name="T43" fmla="*/ 2524 h 16738"/>
              <a:gd name="T44" fmla="*/ 8356 w 13948"/>
              <a:gd name="T45" fmla="*/ 0 h 16738"/>
              <a:gd name="T46" fmla="*/ 7108 w 13948"/>
              <a:gd name="T47" fmla="*/ 14 h 16738"/>
              <a:gd name="T48" fmla="*/ 5264 w 13948"/>
              <a:gd name="T49" fmla="*/ 26 h 16738"/>
              <a:gd name="T50" fmla="*/ 60 w 13948"/>
              <a:gd name="T51" fmla="*/ 56 h 16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48" h="16738">
                <a:moveTo>
                  <a:pt x="60" y="56"/>
                </a:moveTo>
                <a:lnTo>
                  <a:pt x="22" y="3342"/>
                </a:lnTo>
                <a:lnTo>
                  <a:pt x="12" y="4720"/>
                </a:lnTo>
                <a:lnTo>
                  <a:pt x="10" y="7046"/>
                </a:lnTo>
                <a:lnTo>
                  <a:pt x="8" y="8236"/>
                </a:lnTo>
                <a:lnTo>
                  <a:pt x="14" y="11468"/>
                </a:lnTo>
                <a:lnTo>
                  <a:pt x="6" y="12870"/>
                </a:lnTo>
                <a:lnTo>
                  <a:pt x="0" y="14684"/>
                </a:lnTo>
                <a:lnTo>
                  <a:pt x="10" y="16720"/>
                </a:lnTo>
                <a:lnTo>
                  <a:pt x="3222" y="16708"/>
                </a:lnTo>
                <a:lnTo>
                  <a:pt x="7534" y="16696"/>
                </a:lnTo>
                <a:lnTo>
                  <a:pt x="8800" y="16704"/>
                </a:lnTo>
                <a:lnTo>
                  <a:pt x="13936" y="16738"/>
                </a:lnTo>
                <a:lnTo>
                  <a:pt x="13948" y="12796"/>
                </a:lnTo>
                <a:lnTo>
                  <a:pt x="13892" y="12472"/>
                </a:lnTo>
                <a:lnTo>
                  <a:pt x="13892" y="11730"/>
                </a:lnTo>
                <a:lnTo>
                  <a:pt x="13922" y="8326"/>
                </a:lnTo>
                <a:lnTo>
                  <a:pt x="13930" y="4522"/>
                </a:lnTo>
                <a:lnTo>
                  <a:pt x="13944" y="3368"/>
                </a:lnTo>
                <a:lnTo>
                  <a:pt x="11306" y="3368"/>
                </a:lnTo>
                <a:lnTo>
                  <a:pt x="8356" y="3372"/>
                </a:lnTo>
                <a:lnTo>
                  <a:pt x="8354" y="2524"/>
                </a:lnTo>
                <a:lnTo>
                  <a:pt x="8356" y="0"/>
                </a:lnTo>
                <a:lnTo>
                  <a:pt x="7108" y="14"/>
                </a:lnTo>
                <a:lnTo>
                  <a:pt x="5264" y="26"/>
                </a:lnTo>
                <a:lnTo>
                  <a:pt x="60" y="56"/>
                </a:lnTo>
                <a:close/>
              </a:path>
            </a:pathLst>
          </a:custGeom>
          <a:solidFill>
            <a:srgbClr val="EE3637"/>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sz="1400" b="1" kern="0" dirty="0">
              <a:solidFill>
                <a:sysClr val="windowText" lastClr="000000"/>
              </a:solidFill>
            </a:endParaRPr>
          </a:p>
        </p:txBody>
      </p:sp>
      <p:pic>
        <p:nvPicPr>
          <p:cNvPr id="36" name="Graphic 35" descr="" title="">
            <a:extLst>
              <a:ext uri="{FF2B5EF4-FFF2-40B4-BE49-F238E27FC236}">
                <a16:creationId xmlns:a16="http://schemas.microsoft.com/office/drawing/2014/main" id="{41E526BB-9B7F-46DF-8283-D904760A074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454953" y="2900578"/>
            <a:ext cx="226194" cy="174816"/>
          </a:xfrm>
          <a:prstGeom prst="rect">
            <a:avLst/>
          </a:prstGeom>
        </p:spPr>
      </p:pic>
      <p:sp>
        <p:nvSpPr>
          <p:cNvPr id="37" name="TextBox 36" descr="" title="">
            <a:extLst>
              <a:ext uri="{FF2B5EF4-FFF2-40B4-BE49-F238E27FC236}">
                <a16:creationId xmlns:a16="http://schemas.microsoft.com/office/drawing/2014/main" id="{1A1348B9-A07F-4388-9FD8-05F24F0DE352}"/>
              </a:ext>
            </a:extLst>
          </p:cNvPr>
          <p:cNvSpPr txBox="1"/>
          <p:nvPr/>
        </p:nvSpPr>
        <p:spPr>
          <a:xfrm>
            <a:off x="7491841" y="2905975"/>
            <a:ext cx="736687" cy="415498"/>
          </a:xfrm>
          <a:prstGeom prst="rect">
            <a:avLst/>
          </a:prstGeom>
          <a:noFill/>
        </p:spPr>
        <p:txBody>
          <a:bodyPr wrap="square" rtlCol="0">
            <a:spAutoFit/>
          </a:bodyPr>
          <a:lstStyle/>
          <a:p>
            <a:pPr algn="ctr"/>
            <a:r>
              <a:rPr lang="en-US" sz="700" b="1" i="1" dirty="0">
                <a:solidFill>
                  <a:srgbClr val="33CC99"/>
                </a:solidFill>
                <a:latin typeface="Arial" panose="020B0604020202020204" pitchFamily="34" charset="0"/>
                <a:cs typeface="Arial" panose="020B0604020202020204" pitchFamily="34" charset="0"/>
              </a:rPr>
              <a:t>CPRA enforcement begins</a:t>
            </a:r>
          </a:p>
        </p:txBody>
      </p:sp>
      <p:pic>
        <p:nvPicPr>
          <p:cNvPr id="38" name="Graphic 37" descr="" title="">
            <a:extLst>
              <a:ext uri="{FF2B5EF4-FFF2-40B4-BE49-F238E27FC236}">
                <a16:creationId xmlns:a16="http://schemas.microsoft.com/office/drawing/2014/main" id="{41A2DF81-1DA3-470A-8105-26258D9347DE}"/>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682544" y="2682730"/>
            <a:ext cx="312317" cy="241377"/>
          </a:xfrm>
          <a:prstGeom prst="rect">
            <a:avLst/>
          </a:prstGeom>
        </p:spPr>
      </p:pic>
      <p:grpSp>
        <p:nvGrpSpPr>
          <p:cNvPr id="53" name="Group 52" descr="" title="">
            <a:extLst>
              <a:ext uri="{FF2B5EF4-FFF2-40B4-BE49-F238E27FC236}">
                <a16:creationId xmlns:a16="http://schemas.microsoft.com/office/drawing/2014/main" id="{5B42FAAA-BF23-47AC-86C6-A702FB7B3912}"/>
              </a:ext>
            </a:extLst>
          </p:cNvPr>
          <p:cNvGrpSpPr/>
          <p:nvPr/>
        </p:nvGrpSpPr>
        <p:grpSpPr>
          <a:xfrm>
            <a:off x="6706578" y="3885826"/>
            <a:ext cx="779029" cy="319594"/>
            <a:chOff x="5548771" y="3644011"/>
            <a:chExt cx="838980" cy="319594"/>
          </a:xfrm>
        </p:grpSpPr>
        <p:sp>
          <p:nvSpPr>
            <p:cNvPr id="29" name="Freeform 6" descr="" title="">
              <a:extLst>
                <a:ext uri="{FF2B5EF4-FFF2-40B4-BE49-F238E27FC236}">
                  <a16:creationId xmlns:a16="http://schemas.microsoft.com/office/drawing/2014/main" id="{1478CD4D-2BDD-4101-8FA3-F816AC00B765}"/>
                </a:ext>
              </a:extLst>
            </p:cNvPr>
            <p:cNvSpPr>
              <a:spLocks/>
            </p:cNvSpPr>
            <p:nvPr/>
          </p:nvSpPr>
          <p:spPr bwMode="auto">
            <a:xfrm rot="20593884">
              <a:off x="5548771" y="3644011"/>
              <a:ext cx="838980" cy="319594"/>
            </a:xfrm>
            <a:custGeom>
              <a:avLst/>
              <a:gdLst>
                <a:gd name="T0" fmla="*/ 24737 w 24949"/>
                <a:gd name="T1" fmla="*/ 10613 h 11261"/>
                <a:gd name="T2" fmla="*/ 24821 w 24949"/>
                <a:gd name="T3" fmla="*/ 10719 h 11261"/>
                <a:gd name="T4" fmla="*/ 24367 w 24949"/>
                <a:gd name="T5" fmla="*/ 9957 h 11261"/>
                <a:gd name="T6" fmla="*/ 24187 w 24949"/>
                <a:gd name="T7" fmla="*/ 9803 h 11261"/>
                <a:gd name="T8" fmla="*/ 23965 w 24949"/>
                <a:gd name="T9" fmla="*/ 9789 h 11261"/>
                <a:gd name="T10" fmla="*/ 23465 w 24949"/>
                <a:gd name="T11" fmla="*/ 9751 h 11261"/>
                <a:gd name="T12" fmla="*/ 23721 w 24949"/>
                <a:gd name="T13" fmla="*/ 10069 h 11261"/>
                <a:gd name="T14" fmla="*/ 23353 w 24949"/>
                <a:gd name="T15" fmla="*/ 9841 h 11261"/>
                <a:gd name="T16" fmla="*/ 22763 w 24949"/>
                <a:gd name="T17" fmla="*/ 10265 h 11261"/>
                <a:gd name="T18" fmla="*/ 22675 w 24949"/>
                <a:gd name="T19" fmla="*/ 9407 h 11261"/>
                <a:gd name="T20" fmla="*/ 22323 w 24949"/>
                <a:gd name="T21" fmla="*/ 8738 h 11261"/>
                <a:gd name="T22" fmla="*/ 21167 w 24949"/>
                <a:gd name="T23" fmla="*/ 8424 h 11261"/>
                <a:gd name="T24" fmla="*/ 21141 w 24949"/>
                <a:gd name="T25" fmla="*/ 8352 h 11261"/>
                <a:gd name="T26" fmla="*/ 22207 w 24949"/>
                <a:gd name="T27" fmla="*/ 8740 h 11261"/>
                <a:gd name="T28" fmla="*/ 22905 w 24949"/>
                <a:gd name="T29" fmla="*/ 9152 h 11261"/>
                <a:gd name="T30" fmla="*/ 23629 w 24949"/>
                <a:gd name="T31" fmla="*/ 9433 h 11261"/>
                <a:gd name="T32" fmla="*/ 23443 w 24949"/>
                <a:gd name="T33" fmla="*/ 9026 h 11261"/>
                <a:gd name="T34" fmla="*/ 23267 w 24949"/>
                <a:gd name="T35" fmla="*/ 8886 h 11261"/>
                <a:gd name="T36" fmla="*/ 22397 w 24949"/>
                <a:gd name="T37" fmla="*/ 8092 h 11261"/>
                <a:gd name="T38" fmla="*/ 22905 w 24949"/>
                <a:gd name="T39" fmla="*/ 8538 h 11261"/>
                <a:gd name="T40" fmla="*/ 23105 w 24949"/>
                <a:gd name="T41" fmla="*/ 8204 h 11261"/>
                <a:gd name="T42" fmla="*/ 23145 w 24949"/>
                <a:gd name="T43" fmla="*/ 7748 h 11261"/>
                <a:gd name="T44" fmla="*/ 23449 w 24949"/>
                <a:gd name="T45" fmla="*/ 7846 h 11261"/>
                <a:gd name="T46" fmla="*/ 23749 w 24949"/>
                <a:gd name="T47" fmla="*/ 7892 h 11261"/>
                <a:gd name="T48" fmla="*/ 23303 w 24949"/>
                <a:gd name="T49" fmla="*/ 7462 h 11261"/>
                <a:gd name="T50" fmla="*/ 23073 w 24949"/>
                <a:gd name="T51" fmla="*/ 7422 h 11261"/>
                <a:gd name="T52" fmla="*/ 23359 w 24949"/>
                <a:gd name="T53" fmla="*/ 7298 h 11261"/>
                <a:gd name="T54" fmla="*/ 22671 w 24949"/>
                <a:gd name="T55" fmla="*/ 6892 h 11261"/>
                <a:gd name="T56" fmla="*/ 21801 w 24949"/>
                <a:gd name="T57" fmla="*/ 5876 h 11261"/>
                <a:gd name="T58" fmla="*/ 20835 w 24949"/>
                <a:gd name="T59" fmla="*/ 4989 h 11261"/>
                <a:gd name="T60" fmla="*/ 21703 w 24949"/>
                <a:gd name="T61" fmla="*/ 5676 h 11261"/>
                <a:gd name="T62" fmla="*/ 22671 w 24949"/>
                <a:gd name="T63" fmla="*/ 6598 h 11261"/>
                <a:gd name="T64" fmla="*/ 23229 w 24949"/>
                <a:gd name="T65" fmla="*/ 7074 h 11261"/>
                <a:gd name="T66" fmla="*/ 23491 w 24949"/>
                <a:gd name="T67" fmla="*/ 6444 h 11261"/>
                <a:gd name="T68" fmla="*/ 23649 w 24949"/>
                <a:gd name="T69" fmla="*/ 6330 h 11261"/>
                <a:gd name="T70" fmla="*/ 23063 w 24949"/>
                <a:gd name="T71" fmla="*/ 5603 h 11261"/>
                <a:gd name="T72" fmla="*/ 22297 w 24949"/>
                <a:gd name="T73" fmla="*/ 5109 h 11261"/>
                <a:gd name="T74" fmla="*/ 21183 w 24949"/>
                <a:gd name="T75" fmla="*/ 4421 h 11261"/>
                <a:gd name="T76" fmla="*/ 20400 w 24949"/>
                <a:gd name="T77" fmla="*/ 4265 h 11261"/>
                <a:gd name="T78" fmla="*/ 20756 w 24949"/>
                <a:gd name="T79" fmla="*/ 3025 h 11261"/>
                <a:gd name="T80" fmla="*/ 20969 w 24949"/>
                <a:gd name="T81" fmla="*/ 2047 h 11261"/>
                <a:gd name="T82" fmla="*/ 19656 w 24949"/>
                <a:gd name="T83" fmla="*/ 1302 h 11261"/>
                <a:gd name="T84" fmla="*/ 19114 w 24949"/>
                <a:gd name="T85" fmla="*/ 586 h 11261"/>
                <a:gd name="T86" fmla="*/ 16824 w 24949"/>
                <a:gd name="T87" fmla="*/ 1052 h 11261"/>
                <a:gd name="T88" fmla="*/ 15988 w 24949"/>
                <a:gd name="T89" fmla="*/ 2015 h 11261"/>
                <a:gd name="T90" fmla="*/ 14664 w 24949"/>
                <a:gd name="T91" fmla="*/ 2925 h 11261"/>
                <a:gd name="T92" fmla="*/ 12892 w 24949"/>
                <a:gd name="T93" fmla="*/ 3365 h 11261"/>
                <a:gd name="T94" fmla="*/ 12227 w 24949"/>
                <a:gd name="T95" fmla="*/ 4741 h 11261"/>
                <a:gd name="T96" fmla="*/ 11155 w 24949"/>
                <a:gd name="T97" fmla="*/ 6134 h 11261"/>
                <a:gd name="T98" fmla="*/ 10011 w 24949"/>
                <a:gd name="T99" fmla="*/ 7668 h 11261"/>
                <a:gd name="T100" fmla="*/ 7993 w 24949"/>
                <a:gd name="T101" fmla="*/ 8480 h 11261"/>
                <a:gd name="T102" fmla="*/ 6351 w 24949"/>
                <a:gd name="T103" fmla="*/ 8672 h 11261"/>
                <a:gd name="T104" fmla="*/ 5453 w 24949"/>
                <a:gd name="T105" fmla="*/ 7740 h 11261"/>
                <a:gd name="T106" fmla="*/ 3046 w 24949"/>
                <a:gd name="T107" fmla="*/ 8996 h 11261"/>
                <a:gd name="T108" fmla="*/ 1858 w 24949"/>
                <a:gd name="T109" fmla="*/ 10117 h 11261"/>
                <a:gd name="T110" fmla="*/ 320 w 24949"/>
                <a:gd name="T111" fmla="*/ 10845 h 11261"/>
                <a:gd name="T112" fmla="*/ 9079 w 24949"/>
                <a:gd name="T113" fmla="*/ 11187 h 11261"/>
                <a:gd name="T114" fmla="*/ 20188 w 24949"/>
                <a:gd name="T115" fmla="*/ 11223 h 11261"/>
                <a:gd name="T116" fmla="*/ 24471 w 24949"/>
                <a:gd name="T117" fmla="*/ 11101 h 11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949" h="11261">
                  <a:moveTo>
                    <a:pt x="24553" y="11205"/>
                  </a:moveTo>
                  <a:lnTo>
                    <a:pt x="24597" y="11163"/>
                  </a:lnTo>
                  <a:lnTo>
                    <a:pt x="24565" y="11121"/>
                  </a:lnTo>
                  <a:lnTo>
                    <a:pt x="24597" y="11073"/>
                  </a:lnTo>
                  <a:lnTo>
                    <a:pt x="24599" y="10979"/>
                  </a:lnTo>
                  <a:lnTo>
                    <a:pt x="24587" y="10883"/>
                  </a:lnTo>
                  <a:lnTo>
                    <a:pt x="24645" y="10797"/>
                  </a:lnTo>
                  <a:lnTo>
                    <a:pt x="24641" y="10617"/>
                  </a:lnTo>
                  <a:lnTo>
                    <a:pt x="24687" y="10569"/>
                  </a:lnTo>
                  <a:lnTo>
                    <a:pt x="24737" y="10613"/>
                  </a:lnTo>
                  <a:lnTo>
                    <a:pt x="24747" y="10697"/>
                  </a:lnTo>
                  <a:lnTo>
                    <a:pt x="24781" y="10797"/>
                  </a:lnTo>
                  <a:lnTo>
                    <a:pt x="24827" y="10887"/>
                  </a:lnTo>
                  <a:lnTo>
                    <a:pt x="24815" y="10967"/>
                  </a:lnTo>
                  <a:lnTo>
                    <a:pt x="24871" y="11023"/>
                  </a:lnTo>
                  <a:lnTo>
                    <a:pt x="24875" y="11203"/>
                  </a:lnTo>
                  <a:lnTo>
                    <a:pt x="24917" y="11207"/>
                  </a:lnTo>
                  <a:lnTo>
                    <a:pt x="24949" y="11147"/>
                  </a:lnTo>
                  <a:lnTo>
                    <a:pt x="24863" y="10821"/>
                  </a:lnTo>
                  <a:lnTo>
                    <a:pt x="24821" y="10719"/>
                  </a:lnTo>
                  <a:lnTo>
                    <a:pt x="24805" y="10651"/>
                  </a:lnTo>
                  <a:lnTo>
                    <a:pt x="24735" y="10565"/>
                  </a:lnTo>
                  <a:lnTo>
                    <a:pt x="24681" y="10317"/>
                  </a:lnTo>
                  <a:lnTo>
                    <a:pt x="24557" y="9777"/>
                  </a:lnTo>
                  <a:lnTo>
                    <a:pt x="24429" y="9739"/>
                  </a:lnTo>
                  <a:lnTo>
                    <a:pt x="24345" y="9793"/>
                  </a:lnTo>
                  <a:lnTo>
                    <a:pt x="24269" y="9789"/>
                  </a:lnTo>
                  <a:lnTo>
                    <a:pt x="24285" y="9837"/>
                  </a:lnTo>
                  <a:lnTo>
                    <a:pt x="24323" y="9901"/>
                  </a:lnTo>
                  <a:lnTo>
                    <a:pt x="24367" y="9957"/>
                  </a:lnTo>
                  <a:lnTo>
                    <a:pt x="24365" y="10067"/>
                  </a:lnTo>
                  <a:lnTo>
                    <a:pt x="24279" y="10023"/>
                  </a:lnTo>
                  <a:lnTo>
                    <a:pt x="24273" y="9933"/>
                  </a:lnTo>
                  <a:lnTo>
                    <a:pt x="24251" y="9899"/>
                  </a:lnTo>
                  <a:lnTo>
                    <a:pt x="24227" y="9883"/>
                  </a:lnTo>
                  <a:lnTo>
                    <a:pt x="24225" y="10019"/>
                  </a:lnTo>
                  <a:lnTo>
                    <a:pt x="24139" y="10021"/>
                  </a:lnTo>
                  <a:lnTo>
                    <a:pt x="24135" y="9935"/>
                  </a:lnTo>
                  <a:lnTo>
                    <a:pt x="24183" y="9885"/>
                  </a:lnTo>
                  <a:lnTo>
                    <a:pt x="24187" y="9803"/>
                  </a:lnTo>
                  <a:lnTo>
                    <a:pt x="24093" y="9765"/>
                  </a:lnTo>
                  <a:lnTo>
                    <a:pt x="23999" y="9789"/>
                  </a:lnTo>
                  <a:lnTo>
                    <a:pt x="24049" y="9841"/>
                  </a:lnTo>
                  <a:lnTo>
                    <a:pt x="24093" y="9931"/>
                  </a:lnTo>
                  <a:lnTo>
                    <a:pt x="24045" y="9929"/>
                  </a:lnTo>
                  <a:lnTo>
                    <a:pt x="23953" y="9843"/>
                  </a:lnTo>
                  <a:lnTo>
                    <a:pt x="23905" y="9927"/>
                  </a:lnTo>
                  <a:lnTo>
                    <a:pt x="23885" y="9865"/>
                  </a:lnTo>
                  <a:lnTo>
                    <a:pt x="23905" y="9799"/>
                  </a:lnTo>
                  <a:lnTo>
                    <a:pt x="23965" y="9789"/>
                  </a:lnTo>
                  <a:lnTo>
                    <a:pt x="23875" y="9739"/>
                  </a:lnTo>
                  <a:lnTo>
                    <a:pt x="23773" y="9663"/>
                  </a:lnTo>
                  <a:lnTo>
                    <a:pt x="23715" y="9639"/>
                  </a:lnTo>
                  <a:lnTo>
                    <a:pt x="23659" y="9609"/>
                  </a:lnTo>
                  <a:lnTo>
                    <a:pt x="23657" y="9673"/>
                  </a:lnTo>
                  <a:lnTo>
                    <a:pt x="23631" y="9707"/>
                  </a:lnTo>
                  <a:lnTo>
                    <a:pt x="23585" y="9707"/>
                  </a:lnTo>
                  <a:lnTo>
                    <a:pt x="23493" y="9617"/>
                  </a:lnTo>
                  <a:lnTo>
                    <a:pt x="23489" y="9665"/>
                  </a:lnTo>
                  <a:lnTo>
                    <a:pt x="23465" y="9751"/>
                  </a:lnTo>
                  <a:lnTo>
                    <a:pt x="23493" y="9811"/>
                  </a:lnTo>
                  <a:lnTo>
                    <a:pt x="23539" y="9843"/>
                  </a:lnTo>
                  <a:lnTo>
                    <a:pt x="23583" y="9795"/>
                  </a:lnTo>
                  <a:lnTo>
                    <a:pt x="23637" y="9851"/>
                  </a:lnTo>
                  <a:lnTo>
                    <a:pt x="23677" y="9933"/>
                  </a:lnTo>
                  <a:lnTo>
                    <a:pt x="23629" y="9931"/>
                  </a:lnTo>
                  <a:lnTo>
                    <a:pt x="23539" y="9885"/>
                  </a:lnTo>
                  <a:lnTo>
                    <a:pt x="23537" y="9979"/>
                  </a:lnTo>
                  <a:lnTo>
                    <a:pt x="23633" y="10067"/>
                  </a:lnTo>
                  <a:lnTo>
                    <a:pt x="23721" y="10069"/>
                  </a:lnTo>
                  <a:lnTo>
                    <a:pt x="23835" y="10087"/>
                  </a:lnTo>
                  <a:lnTo>
                    <a:pt x="23907" y="10135"/>
                  </a:lnTo>
                  <a:lnTo>
                    <a:pt x="23831" y="10145"/>
                  </a:lnTo>
                  <a:lnTo>
                    <a:pt x="23741" y="10087"/>
                  </a:lnTo>
                  <a:lnTo>
                    <a:pt x="23581" y="10095"/>
                  </a:lnTo>
                  <a:lnTo>
                    <a:pt x="23443" y="10017"/>
                  </a:lnTo>
                  <a:lnTo>
                    <a:pt x="23445" y="9797"/>
                  </a:lnTo>
                  <a:lnTo>
                    <a:pt x="23397" y="9747"/>
                  </a:lnTo>
                  <a:lnTo>
                    <a:pt x="23351" y="9751"/>
                  </a:lnTo>
                  <a:lnTo>
                    <a:pt x="23353" y="9841"/>
                  </a:lnTo>
                  <a:lnTo>
                    <a:pt x="23305" y="9885"/>
                  </a:lnTo>
                  <a:lnTo>
                    <a:pt x="23239" y="9893"/>
                  </a:lnTo>
                  <a:lnTo>
                    <a:pt x="23123" y="9825"/>
                  </a:lnTo>
                  <a:lnTo>
                    <a:pt x="23073" y="9921"/>
                  </a:lnTo>
                  <a:lnTo>
                    <a:pt x="23011" y="9935"/>
                  </a:lnTo>
                  <a:lnTo>
                    <a:pt x="22915" y="9999"/>
                  </a:lnTo>
                  <a:lnTo>
                    <a:pt x="22877" y="10099"/>
                  </a:lnTo>
                  <a:lnTo>
                    <a:pt x="22799" y="10125"/>
                  </a:lnTo>
                  <a:lnTo>
                    <a:pt x="22807" y="10191"/>
                  </a:lnTo>
                  <a:lnTo>
                    <a:pt x="22763" y="10265"/>
                  </a:lnTo>
                  <a:lnTo>
                    <a:pt x="22697" y="10255"/>
                  </a:lnTo>
                  <a:lnTo>
                    <a:pt x="22755" y="10093"/>
                  </a:lnTo>
                  <a:lnTo>
                    <a:pt x="22827" y="10017"/>
                  </a:lnTo>
                  <a:lnTo>
                    <a:pt x="22971" y="9841"/>
                  </a:lnTo>
                  <a:lnTo>
                    <a:pt x="22967" y="9783"/>
                  </a:lnTo>
                  <a:lnTo>
                    <a:pt x="22961" y="9633"/>
                  </a:lnTo>
                  <a:lnTo>
                    <a:pt x="22785" y="9543"/>
                  </a:lnTo>
                  <a:lnTo>
                    <a:pt x="22741" y="9471"/>
                  </a:lnTo>
                  <a:lnTo>
                    <a:pt x="22663" y="9469"/>
                  </a:lnTo>
                  <a:lnTo>
                    <a:pt x="22675" y="9407"/>
                  </a:lnTo>
                  <a:lnTo>
                    <a:pt x="22623" y="9344"/>
                  </a:lnTo>
                  <a:lnTo>
                    <a:pt x="22547" y="9362"/>
                  </a:lnTo>
                  <a:lnTo>
                    <a:pt x="22445" y="9310"/>
                  </a:lnTo>
                  <a:lnTo>
                    <a:pt x="22385" y="9242"/>
                  </a:lnTo>
                  <a:lnTo>
                    <a:pt x="22461" y="9114"/>
                  </a:lnTo>
                  <a:lnTo>
                    <a:pt x="22453" y="8998"/>
                  </a:lnTo>
                  <a:lnTo>
                    <a:pt x="22383" y="9038"/>
                  </a:lnTo>
                  <a:lnTo>
                    <a:pt x="22363" y="8902"/>
                  </a:lnTo>
                  <a:lnTo>
                    <a:pt x="22387" y="8766"/>
                  </a:lnTo>
                  <a:lnTo>
                    <a:pt x="22323" y="8738"/>
                  </a:lnTo>
                  <a:lnTo>
                    <a:pt x="22287" y="8876"/>
                  </a:lnTo>
                  <a:lnTo>
                    <a:pt x="22205" y="8920"/>
                  </a:lnTo>
                  <a:lnTo>
                    <a:pt x="22125" y="8900"/>
                  </a:lnTo>
                  <a:lnTo>
                    <a:pt x="21977" y="8746"/>
                  </a:lnTo>
                  <a:lnTo>
                    <a:pt x="21797" y="8680"/>
                  </a:lnTo>
                  <a:lnTo>
                    <a:pt x="21685" y="8728"/>
                  </a:lnTo>
                  <a:lnTo>
                    <a:pt x="21555" y="8610"/>
                  </a:lnTo>
                  <a:lnTo>
                    <a:pt x="21443" y="8544"/>
                  </a:lnTo>
                  <a:lnTo>
                    <a:pt x="21345" y="8376"/>
                  </a:lnTo>
                  <a:lnTo>
                    <a:pt x="21167" y="8424"/>
                  </a:lnTo>
                  <a:lnTo>
                    <a:pt x="21043" y="8348"/>
                  </a:lnTo>
                  <a:lnTo>
                    <a:pt x="20790" y="8378"/>
                  </a:lnTo>
                  <a:lnTo>
                    <a:pt x="20650" y="8324"/>
                  </a:lnTo>
                  <a:lnTo>
                    <a:pt x="20510" y="8372"/>
                  </a:lnTo>
                  <a:lnTo>
                    <a:pt x="20496" y="8292"/>
                  </a:lnTo>
                  <a:lnTo>
                    <a:pt x="20424" y="8284"/>
                  </a:lnTo>
                  <a:lnTo>
                    <a:pt x="20554" y="8220"/>
                  </a:lnTo>
                  <a:lnTo>
                    <a:pt x="20772" y="8268"/>
                  </a:lnTo>
                  <a:lnTo>
                    <a:pt x="21093" y="8268"/>
                  </a:lnTo>
                  <a:lnTo>
                    <a:pt x="21141" y="8352"/>
                  </a:lnTo>
                  <a:lnTo>
                    <a:pt x="21235" y="8304"/>
                  </a:lnTo>
                  <a:lnTo>
                    <a:pt x="21371" y="8306"/>
                  </a:lnTo>
                  <a:lnTo>
                    <a:pt x="21447" y="8460"/>
                  </a:lnTo>
                  <a:lnTo>
                    <a:pt x="21581" y="8548"/>
                  </a:lnTo>
                  <a:lnTo>
                    <a:pt x="21687" y="8522"/>
                  </a:lnTo>
                  <a:lnTo>
                    <a:pt x="21797" y="8338"/>
                  </a:lnTo>
                  <a:lnTo>
                    <a:pt x="21839" y="8580"/>
                  </a:lnTo>
                  <a:lnTo>
                    <a:pt x="21957" y="8572"/>
                  </a:lnTo>
                  <a:lnTo>
                    <a:pt x="22043" y="8688"/>
                  </a:lnTo>
                  <a:lnTo>
                    <a:pt x="22207" y="8740"/>
                  </a:lnTo>
                  <a:lnTo>
                    <a:pt x="22297" y="8666"/>
                  </a:lnTo>
                  <a:lnTo>
                    <a:pt x="22413" y="8654"/>
                  </a:lnTo>
                  <a:lnTo>
                    <a:pt x="22655" y="8750"/>
                  </a:lnTo>
                  <a:lnTo>
                    <a:pt x="22543" y="8978"/>
                  </a:lnTo>
                  <a:lnTo>
                    <a:pt x="22731" y="9178"/>
                  </a:lnTo>
                  <a:lnTo>
                    <a:pt x="22761" y="9178"/>
                  </a:lnTo>
                  <a:lnTo>
                    <a:pt x="22715" y="9048"/>
                  </a:lnTo>
                  <a:lnTo>
                    <a:pt x="22763" y="9036"/>
                  </a:lnTo>
                  <a:lnTo>
                    <a:pt x="22853" y="9176"/>
                  </a:lnTo>
                  <a:lnTo>
                    <a:pt x="22905" y="9152"/>
                  </a:lnTo>
                  <a:lnTo>
                    <a:pt x="22881" y="9252"/>
                  </a:lnTo>
                  <a:lnTo>
                    <a:pt x="23039" y="9360"/>
                  </a:lnTo>
                  <a:lnTo>
                    <a:pt x="23081" y="9437"/>
                  </a:lnTo>
                  <a:lnTo>
                    <a:pt x="23145" y="9529"/>
                  </a:lnTo>
                  <a:lnTo>
                    <a:pt x="23189" y="9611"/>
                  </a:lnTo>
                  <a:lnTo>
                    <a:pt x="23241" y="9545"/>
                  </a:lnTo>
                  <a:lnTo>
                    <a:pt x="23349" y="9481"/>
                  </a:lnTo>
                  <a:lnTo>
                    <a:pt x="23487" y="9433"/>
                  </a:lnTo>
                  <a:lnTo>
                    <a:pt x="23589" y="9475"/>
                  </a:lnTo>
                  <a:lnTo>
                    <a:pt x="23629" y="9433"/>
                  </a:lnTo>
                  <a:lnTo>
                    <a:pt x="23629" y="9336"/>
                  </a:lnTo>
                  <a:lnTo>
                    <a:pt x="23673" y="9166"/>
                  </a:lnTo>
                  <a:lnTo>
                    <a:pt x="23675" y="9074"/>
                  </a:lnTo>
                  <a:lnTo>
                    <a:pt x="23581" y="9118"/>
                  </a:lnTo>
                  <a:lnTo>
                    <a:pt x="23385" y="9330"/>
                  </a:lnTo>
                  <a:lnTo>
                    <a:pt x="23387" y="9236"/>
                  </a:lnTo>
                  <a:lnTo>
                    <a:pt x="23461" y="9174"/>
                  </a:lnTo>
                  <a:lnTo>
                    <a:pt x="23357" y="9072"/>
                  </a:lnTo>
                  <a:lnTo>
                    <a:pt x="23367" y="9026"/>
                  </a:lnTo>
                  <a:lnTo>
                    <a:pt x="23443" y="9026"/>
                  </a:lnTo>
                  <a:lnTo>
                    <a:pt x="23491" y="9050"/>
                  </a:lnTo>
                  <a:lnTo>
                    <a:pt x="23549" y="9052"/>
                  </a:lnTo>
                  <a:lnTo>
                    <a:pt x="23603" y="9016"/>
                  </a:lnTo>
                  <a:lnTo>
                    <a:pt x="23551" y="8998"/>
                  </a:lnTo>
                  <a:lnTo>
                    <a:pt x="23499" y="8970"/>
                  </a:lnTo>
                  <a:lnTo>
                    <a:pt x="23461" y="8906"/>
                  </a:lnTo>
                  <a:lnTo>
                    <a:pt x="23395" y="8888"/>
                  </a:lnTo>
                  <a:lnTo>
                    <a:pt x="23353" y="8930"/>
                  </a:lnTo>
                  <a:lnTo>
                    <a:pt x="23309" y="8878"/>
                  </a:lnTo>
                  <a:lnTo>
                    <a:pt x="23267" y="8886"/>
                  </a:lnTo>
                  <a:lnTo>
                    <a:pt x="23309" y="8840"/>
                  </a:lnTo>
                  <a:lnTo>
                    <a:pt x="23311" y="8754"/>
                  </a:lnTo>
                  <a:lnTo>
                    <a:pt x="23125" y="8616"/>
                  </a:lnTo>
                  <a:lnTo>
                    <a:pt x="22987" y="8616"/>
                  </a:lnTo>
                  <a:lnTo>
                    <a:pt x="22803" y="8528"/>
                  </a:lnTo>
                  <a:lnTo>
                    <a:pt x="22757" y="8478"/>
                  </a:lnTo>
                  <a:lnTo>
                    <a:pt x="22569" y="8388"/>
                  </a:lnTo>
                  <a:lnTo>
                    <a:pt x="22525" y="8202"/>
                  </a:lnTo>
                  <a:lnTo>
                    <a:pt x="22479" y="8114"/>
                  </a:lnTo>
                  <a:lnTo>
                    <a:pt x="22397" y="8092"/>
                  </a:lnTo>
                  <a:lnTo>
                    <a:pt x="22339" y="8012"/>
                  </a:lnTo>
                  <a:lnTo>
                    <a:pt x="22255" y="7908"/>
                  </a:lnTo>
                  <a:lnTo>
                    <a:pt x="22127" y="7714"/>
                  </a:lnTo>
                  <a:lnTo>
                    <a:pt x="21967" y="7576"/>
                  </a:lnTo>
                  <a:lnTo>
                    <a:pt x="21969" y="7410"/>
                  </a:lnTo>
                  <a:lnTo>
                    <a:pt x="22215" y="7626"/>
                  </a:lnTo>
                  <a:lnTo>
                    <a:pt x="22287" y="7788"/>
                  </a:lnTo>
                  <a:lnTo>
                    <a:pt x="22595" y="8164"/>
                  </a:lnTo>
                  <a:lnTo>
                    <a:pt x="22871" y="8420"/>
                  </a:lnTo>
                  <a:lnTo>
                    <a:pt x="22905" y="8538"/>
                  </a:lnTo>
                  <a:lnTo>
                    <a:pt x="23015" y="8524"/>
                  </a:lnTo>
                  <a:lnTo>
                    <a:pt x="23089" y="8474"/>
                  </a:lnTo>
                  <a:lnTo>
                    <a:pt x="23283" y="8452"/>
                  </a:lnTo>
                  <a:lnTo>
                    <a:pt x="23321" y="8366"/>
                  </a:lnTo>
                  <a:lnTo>
                    <a:pt x="23261" y="8290"/>
                  </a:lnTo>
                  <a:lnTo>
                    <a:pt x="23195" y="8268"/>
                  </a:lnTo>
                  <a:lnTo>
                    <a:pt x="23139" y="8318"/>
                  </a:lnTo>
                  <a:lnTo>
                    <a:pt x="23065" y="8330"/>
                  </a:lnTo>
                  <a:lnTo>
                    <a:pt x="23031" y="8222"/>
                  </a:lnTo>
                  <a:lnTo>
                    <a:pt x="23105" y="8204"/>
                  </a:lnTo>
                  <a:lnTo>
                    <a:pt x="23201" y="8210"/>
                  </a:lnTo>
                  <a:lnTo>
                    <a:pt x="23237" y="8160"/>
                  </a:lnTo>
                  <a:lnTo>
                    <a:pt x="23141" y="8080"/>
                  </a:lnTo>
                  <a:lnTo>
                    <a:pt x="23103" y="8032"/>
                  </a:lnTo>
                  <a:lnTo>
                    <a:pt x="23173" y="7974"/>
                  </a:lnTo>
                  <a:lnTo>
                    <a:pt x="23231" y="7948"/>
                  </a:lnTo>
                  <a:lnTo>
                    <a:pt x="23151" y="7854"/>
                  </a:lnTo>
                  <a:lnTo>
                    <a:pt x="23099" y="7744"/>
                  </a:lnTo>
                  <a:lnTo>
                    <a:pt x="23109" y="7712"/>
                  </a:lnTo>
                  <a:lnTo>
                    <a:pt x="23145" y="7748"/>
                  </a:lnTo>
                  <a:lnTo>
                    <a:pt x="23199" y="7826"/>
                  </a:lnTo>
                  <a:lnTo>
                    <a:pt x="23251" y="7790"/>
                  </a:lnTo>
                  <a:lnTo>
                    <a:pt x="23299" y="7854"/>
                  </a:lnTo>
                  <a:lnTo>
                    <a:pt x="23291" y="7912"/>
                  </a:lnTo>
                  <a:lnTo>
                    <a:pt x="23345" y="8014"/>
                  </a:lnTo>
                  <a:lnTo>
                    <a:pt x="23393" y="8028"/>
                  </a:lnTo>
                  <a:lnTo>
                    <a:pt x="23423" y="8002"/>
                  </a:lnTo>
                  <a:lnTo>
                    <a:pt x="23403" y="7904"/>
                  </a:lnTo>
                  <a:lnTo>
                    <a:pt x="23385" y="7818"/>
                  </a:lnTo>
                  <a:lnTo>
                    <a:pt x="23449" y="7846"/>
                  </a:lnTo>
                  <a:lnTo>
                    <a:pt x="23495" y="7900"/>
                  </a:lnTo>
                  <a:lnTo>
                    <a:pt x="23455" y="8098"/>
                  </a:lnTo>
                  <a:lnTo>
                    <a:pt x="23507" y="8142"/>
                  </a:lnTo>
                  <a:lnTo>
                    <a:pt x="23523" y="8194"/>
                  </a:lnTo>
                  <a:lnTo>
                    <a:pt x="23573" y="8130"/>
                  </a:lnTo>
                  <a:lnTo>
                    <a:pt x="23581" y="8228"/>
                  </a:lnTo>
                  <a:lnTo>
                    <a:pt x="23617" y="8274"/>
                  </a:lnTo>
                  <a:lnTo>
                    <a:pt x="23669" y="8180"/>
                  </a:lnTo>
                  <a:lnTo>
                    <a:pt x="23731" y="8014"/>
                  </a:lnTo>
                  <a:lnTo>
                    <a:pt x="23749" y="7892"/>
                  </a:lnTo>
                  <a:lnTo>
                    <a:pt x="23773" y="7782"/>
                  </a:lnTo>
                  <a:lnTo>
                    <a:pt x="23705" y="7740"/>
                  </a:lnTo>
                  <a:lnTo>
                    <a:pt x="23605" y="7776"/>
                  </a:lnTo>
                  <a:lnTo>
                    <a:pt x="23547" y="7714"/>
                  </a:lnTo>
                  <a:lnTo>
                    <a:pt x="23639" y="7664"/>
                  </a:lnTo>
                  <a:lnTo>
                    <a:pt x="23571" y="7620"/>
                  </a:lnTo>
                  <a:lnTo>
                    <a:pt x="23489" y="7598"/>
                  </a:lnTo>
                  <a:lnTo>
                    <a:pt x="23415" y="7570"/>
                  </a:lnTo>
                  <a:lnTo>
                    <a:pt x="23369" y="7478"/>
                  </a:lnTo>
                  <a:lnTo>
                    <a:pt x="23303" y="7462"/>
                  </a:lnTo>
                  <a:lnTo>
                    <a:pt x="23235" y="7484"/>
                  </a:lnTo>
                  <a:lnTo>
                    <a:pt x="23187" y="7526"/>
                  </a:lnTo>
                  <a:lnTo>
                    <a:pt x="23115" y="7546"/>
                  </a:lnTo>
                  <a:lnTo>
                    <a:pt x="23007" y="7470"/>
                  </a:lnTo>
                  <a:lnTo>
                    <a:pt x="22927" y="7436"/>
                  </a:lnTo>
                  <a:lnTo>
                    <a:pt x="22875" y="7380"/>
                  </a:lnTo>
                  <a:lnTo>
                    <a:pt x="22729" y="7314"/>
                  </a:lnTo>
                  <a:lnTo>
                    <a:pt x="22777" y="7316"/>
                  </a:lnTo>
                  <a:lnTo>
                    <a:pt x="22873" y="7352"/>
                  </a:lnTo>
                  <a:lnTo>
                    <a:pt x="23073" y="7422"/>
                  </a:lnTo>
                  <a:lnTo>
                    <a:pt x="23159" y="7436"/>
                  </a:lnTo>
                  <a:lnTo>
                    <a:pt x="23245" y="7408"/>
                  </a:lnTo>
                  <a:lnTo>
                    <a:pt x="23305" y="7420"/>
                  </a:lnTo>
                  <a:lnTo>
                    <a:pt x="23361" y="7416"/>
                  </a:lnTo>
                  <a:lnTo>
                    <a:pt x="23469" y="7424"/>
                  </a:lnTo>
                  <a:lnTo>
                    <a:pt x="23539" y="7390"/>
                  </a:lnTo>
                  <a:lnTo>
                    <a:pt x="23585" y="7330"/>
                  </a:lnTo>
                  <a:lnTo>
                    <a:pt x="23511" y="7320"/>
                  </a:lnTo>
                  <a:lnTo>
                    <a:pt x="23449" y="7306"/>
                  </a:lnTo>
                  <a:lnTo>
                    <a:pt x="23359" y="7298"/>
                  </a:lnTo>
                  <a:lnTo>
                    <a:pt x="23315" y="7290"/>
                  </a:lnTo>
                  <a:lnTo>
                    <a:pt x="23239" y="7282"/>
                  </a:lnTo>
                  <a:lnTo>
                    <a:pt x="23171" y="7206"/>
                  </a:lnTo>
                  <a:lnTo>
                    <a:pt x="23127" y="7128"/>
                  </a:lnTo>
                  <a:lnTo>
                    <a:pt x="23061" y="7120"/>
                  </a:lnTo>
                  <a:lnTo>
                    <a:pt x="22985" y="7126"/>
                  </a:lnTo>
                  <a:lnTo>
                    <a:pt x="22915" y="7120"/>
                  </a:lnTo>
                  <a:lnTo>
                    <a:pt x="22835" y="7118"/>
                  </a:lnTo>
                  <a:lnTo>
                    <a:pt x="22677" y="6974"/>
                  </a:lnTo>
                  <a:lnTo>
                    <a:pt x="22671" y="6892"/>
                  </a:lnTo>
                  <a:lnTo>
                    <a:pt x="22645" y="6792"/>
                  </a:lnTo>
                  <a:lnTo>
                    <a:pt x="22577" y="6682"/>
                  </a:lnTo>
                  <a:lnTo>
                    <a:pt x="22511" y="6600"/>
                  </a:lnTo>
                  <a:lnTo>
                    <a:pt x="22427" y="6584"/>
                  </a:lnTo>
                  <a:lnTo>
                    <a:pt x="22347" y="6544"/>
                  </a:lnTo>
                  <a:lnTo>
                    <a:pt x="22207" y="6412"/>
                  </a:lnTo>
                  <a:lnTo>
                    <a:pt x="22127" y="6298"/>
                  </a:lnTo>
                  <a:lnTo>
                    <a:pt x="22015" y="6116"/>
                  </a:lnTo>
                  <a:lnTo>
                    <a:pt x="21969" y="6006"/>
                  </a:lnTo>
                  <a:lnTo>
                    <a:pt x="21801" y="5876"/>
                  </a:lnTo>
                  <a:lnTo>
                    <a:pt x="21655" y="5714"/>
                  </a:lnTo>
                  <a:lnTo>
                    <a:pt x="21589" y="5571"/>
                  </a:lnTo>
                  <a:lnTo>
                    <a:pt x="21535" y="5387"/>
                  </a:lnTo>
                  <a:lnTo>
                    <a:pt x="21393" y="5305"/>
                  </a:lnTo>
                  <a:lnTo>
                    <a:pt x="21281" y="5321"/>
                  </a:lnTo>
                  <a:lnTo>
                    <a:pt x="21151" y="5227"/>
                  </a:lnTo>
                  <a:lnTo>
                    <a:pt x="21151" y="5091"/>
                  </a:lnTo>
                  <a:lnTo>
                    <a:pt x="21029" y="5129"/>
                  </a:lnTo>
                  <a:lnTo>
                    <a:pt x="20947" y="5161"/>
                  </a:lnTo>
                  <a:lnTo>
                    <a:pt x="20835" y="4989"/>
                  </a:lnTo>
                  <a:lnTo>
                    <a:pt x="20991" y="5007"/>
                  </a:lnTo>
                  <a:lnTo>
                    <a:pt x="21135" y="4981"/>
                  </a:lnTo>
                  <a:lnTo>
                    <a:pt x="21171" y="5075"/>
                  </a:lnTo>
                  <a:lnTo>
                    <a:pt x="21209" y="5229"/>
                  </a:lnTo>
                  <a:lnTo>
                    <a:pt x="21337" y="5241"/>
                  </a:lnTo>
                  <a:lnTo>
                    <a:pt x="21457" y="5305"/>
                  </a:lnTo>
                  <a:lnTo>
                    <a:pt x="21587" y="5325"/>
                  </a:lnTo>
                  <a:lnTo>
                    <a:pt x="21635" y="5461"/>
                  </a:lnTo>
                  <a:lnTo>
                    <a:pt x="21665" y="5607"/>
                  </a:lnTo>
                  <a:lnTo>
                    <a:pt x="21703" y="5676"/>
                  </a:lnTo>
                  <a:lnTo>
                    <a:pt x="21825" y="5828"/>
                  </a:lnTo>
                  <a:lnTo>
                    <a:pt x="21955" y="5954"/>
                  </a:lnTo>
                  <a:lnTo>
                    <a:pt x="22043" y="5982"/>
                  </a:lnTo>
                  <a:lnTo>
                    <a:pt x="22083" y="6068"/>
                  </a:lnTo>
                  <a:lnTo>
                    <a:pt x="22177" y="6168"/>
                  </a:lnTo>
                  <a:lnTo>
                    <a:pt x="22197" y="6280"/>
                  </a:lnTo>
                  <a:lnTo>
                    <a:pt x="22369" y="6354"/>
                  </a:lnTo>
                  <a:lnTo>
                    <a:pt x="22463" y="6422"/>
                  </a:lnTo>
                  <a:lnTo>
                    <a:pt x="22587" y="6544"/>
                  </a:lnTo>
                  <a:lnTo>
                    <a:pt x="22671" y="6598"/>
                  </a:lnTo>
                  <a:lnTo>
                    <a:pt x="22691" y="6644"/>
                  </a:lnTo>
                  <a:lnTo>
                    <a:pt x="22751" y="6740"/>
                  </a:lnTo>
                  <a:lnTo>
                    <a:pt x="22803" y="6832"/>
                  </a:lnTo>
                  <a:lnTo>
                    <a:pt x="22849" y="6958"/>
                  </a:lnTo>
                  <a:lnTo>
                    <a:pt x="22925" y="7022"/>
                  </a:lnTo>
                  <a:lnTo>
                    <a:pt x="22983" y="6976"/>
                  </a:lnTo>
                  <a:lnTo>
                    <a:pt x="23011" y="6926"/>
                  </a:lnTo>
                  <a:lnTo>
                    <a:pt x="23069" y="6994"/>
                  </a:lnTo>
                  <a:lnTo>
                    <a:pt x="23157" y="7002"/>
                  </a:lnTo>
                  <a:lnTo>
                    <a:pt x="23229" y="7074"/>
                  </a:lnTo>
                  <a:lnTo>
                    <a:pt x="23349" y="7108"/>
                  </a:lnTo>
                  <a:lnTo>
                    <a:pt x="23475" y="7108"/>
                  </a:lnTo>
                  <a:lnTo>
                    <a:pt x="23453" y="7000"/>
                  </a:lnTo>
                  <a:lnTo>
                    <a:pt x="23469" y="6884"/>
                  </a:lnTo>
                  <a:lnTo>
                    <a:pt x="23521" y="6832"/>
                  </a:lnTo>
                  <a:lnTo>
                    <a:pt x="23579" y="6792"/>
                  </a:lnTo>
                  <a:lnTo>
                    <a:pt x="23507" y="6678"/>
                  </a:lnTo>
                  <a:lnTo>
                    <a:pt x="23489" y="6604"/>
                  </a:lnTo>
                  <a:lnTo>
                    <a:pt x="23501" y="6528"/>
                  </a:lnTo>
                  <a:lnTo>
                    <a:pt x="23491" y="6444"/>
                  </a:lnTo>
                  <a:lnTo>
                    <a:pt x="23537" y="6384"/>
                  </a:lnTo>
                  <a:lnTo>
                    <a:pt x="23507" y="6290"/>
                  </a:lnTo>
                  <a:lnTo>
                    <a:pt x="23393" y="6240"/>
                  </a:lnTo>
                  <a:lnTo>
                    <a:pt x="23341" y="6198"/>
                  </a:lnTo>
                  <a:lnTo>
                    <a:pt x="23301" y="6172"/>
                  </a:lnTo>
                  <a:lnTo>
                    <a:pt x="23271" y="6132"/>
                  </a:lnTo>
                  <a:lnTo>
                    <a:pt x="23317" y="6104"/>
                  </a:lnTo>
                  <a:lnTo>
                    <a:pt x="23437" y="6178"/>
                  </a:lnTo>
                  <a:lnTo>
                    <a:pt x="23525" y="6202"/>
                  </a:lnTo>
                  <a:lnTo>
                    <a:pt x="23649" y="6330"/>
                  </a:lnTo>
                  <a:lnTo>
                    <a:pt x="23705" y="6312"/>
                  </a:lnTo>
                  <a:lnTo>
                    <a:pt x="23757" y="6196"/>
                  </a:lnTo>
                  <a:lnTo>
                    <a:pt x="23773" y="6076"/>
                  </a:lnTo>
                  <a:lnTo>
                    <a:pt x="23709" y="5988"/>
                  </a:lnTo>
                  <a:lnTo>
                    <a:pt x="23615" y="5910"/>
                  </a:lnTo>
                  <a:lnTo>
                    <a:pt x="23483" y="5840"/>
                  </a:lnTo>
                  <a:lnTo>
                    <a:pt x="23379" y="5826"/>
                  </a:lnTo>
                  <a:lnTo>
                    <a:pt x="23251" y="5784"/>
                  </a:lnTo>
                  <a:lnTo>
                    <a:pt x="23121" y="5696"/>
                  </a:lnTo>
                  <a:lnTo>
                    <a:pt x="23063" y="5603"/>
                  </a:lnTo>
                  <a:lnTo>
                    <a:pt x="22961" y="5565"/>
                  </a:lnTo>
                  <a:lnTo>
                    <a:pt x="22855" y="5543"/>
                  </a:lnTo>
                  <a:lnTo>
                    <a:pt x="22767" y="5541"/>
                  </a:lnTo>
                  <a:lnTo>
                    <a:pt x="22833" y="5459"/>
                  </a:lnTo>
                  <a:lnTo>
                    <a:pt x="22771" y="5335"/>
                  </a:lnTo>
                  <a:lnTo>
                    <a:pt x="22637" y="5227"/>
                  </a:lnTo>
                  <a:lnTo>
                    <a:pt x="22585" y="5071"/>
                  </a:lnTo>
                  <a:lnTo>
                    <a:pt x="22459" y="5091"/>
                  </a:lnTo>
                  <a:lnTo>
                    <a:pt x="22317" y="5045"/>
                  </a:lnTo>
                  <a:lnTo>
                    <a:pt x="22297" y="5109"/>
                  </a:lnTo>
                  <a:lnTo>
                    <a:pt x="22231" y="5173"/>
                  </a:lnTo>
                  <a:lnTo>
                    <a:pt x="22147" y="5127"/>
                  </a:lnTo>
                  <a:lnTo>
                    <a:pt x="22045" y="5001"/>
                  </a:lnTo>
                  <a:lnTo>
                    <a:pt x="21745" y="4957"/>
                  </a:lnTo>
                  <a:lnTo>
                    <a:pt x="21555" y="4863"/>
                  </a:lnTo>
                  <a:lnTo>
                    <a:pt x="21459" y="4771"/>
                  </a:lnTo>
                  <a:lnTo>
                    <a:pt x="21443" y="4653"/>
                  </a:lnTo>
                  <a:lnTo>
                    <a:pt x="21327" y="4561"/>
                  </a:lnTo>
                  <a:lnTo>
                    <a:pt x="21259" y="4493"/>
                  </a:lnTo>
                  <a:lnTo>
                    <a:pt x="21183" y="4421"/>
                  </a:lnTo>
                  <a:lnTo>
                    <a:pt x="21303" y="4355"/>
                  </a:lnTo>
                  <a:lnTo>
                    <a:pt x="21275" y="4137"/>
                  </a:lnTo>
                  <a:lnTo>
                    <a:pt x="21163" y="4117"/>
                  </a:lnTo>
                  <a:lnTo>
                    <a:pt x="21117" y="4189"/>
                  </a:lnTo>
                  <a:lnTo>
                    <a:pt x="21015" y="4211"/>
                  </a:lnTo>
                  <a:lnTo>
                    <a:pt x="20881" y="4253"/>
                  </a:lnTo>
                  <a:lnTo>
                    <a:pt x="20841" y="4301"/>
                  </a:lnTo>
                  <a:lnTo>
                    <a:pt x="20576" y="4375"/>
                  </a:lnTo>
                  <a:lnTo>
                    <a:pt x="20456" y="4347"/>
                  </a:lnTo>
                  <a:lnTo>
                    <a:pt x="20400" y="4265"/>
                  </a:lnTo>
                  <a:lnTo>
                    <a:pt x="20334" y="4129"/>
                  </a:lnTo>
                  <a:lnTo>
                    <a:pt x="20314" y="3929"/>
                  </a:lnTo>
                  <a:lnTo>
                    <a:pt x="20364" y="3721"/>
                  </a:lnTo>
                  <a:lnTo>
                    <a:pt x="20522" y="3481"/>
                  </a:lnTo>
                  <a:lnTo>
                    <a:pt x="20622" y="3147"/>
                  </a:lnTo>
                  <a:lnTo>
                    <a:pt x="20706" y="3161"/>
                  </a:lnTo>
                  <a:lnTo>
                    <a:pt x="20698" y="3245"/>
                  </a:lnTo>
                  <a:lnTo>
                    <a:pt x="20811" y="3245"/>
                  </a:lnTo>
                  <a:lnTo>
                    <a:pt x="20927" y="3193"/>
                  </a:lnTo>
                  <a:lnTo>
                    <a:pt x="20756" y="3025"/>
                  </a:lnTo>
                  <a:lnTo>
                    <a:pt x="20825" y="2999"/>
                  </a:lnTo>
                  <a:lnTo>
                    <a:pt x="20907" y="3025"/>
                  </a:lnTo>
                  <a:lnTo>
                    <a:pt x="20971" y="2991"/>
                  </a:lnTo>
                  <a:lnTo>
                    <a:pt x="21031" y="2943"/>
                  </a:lnTo>
                  <a:lnTo>
                    <a:pt x="21209" y="2897"/>
                  </a:lnTo>
                  <a:lnTo>
                    <a:pt x="21209" y="2633"/>
                  </a:lnTo>
                  <a:lnTo>
                    <a:pt x="21219" y="2461"/>
                  </a:lnTo>
                  <a:lnTo>
                    <a:pt x="21243" y="2323"/>
                  </a:lnTo>
                  <a:lnTo>
                    <a:pt x="21031" y="2137"/>
                  </a:lnTo>
                  <a:lnTo>
                    <a:pt x="20969" y="2047"/>
                  </a:lnTo>
                  <a:lnTo>
                    <a:pt x="20815" y="1919"/>
                  </a:lnTo>
                  <a:lnTo>
                    <a:pt x="20650" y="1921"/>
                  </a:lnTo>
                  <a:lnTo>
                    <a:pt x="20548" y="1828"/>
                  </a:lnTo>
                  <a:lnTo>
                    <a:pt x="20576" y="1718"/>
                  </a:lnTo>
                  <a:lnTo>
                    <a:pt x="20478" y="1676"/>
                  </a:lnTo>
                  <a:lnTo>
                    <a:pt x="20372" y="1608"/>
                  </a:lnTo>
                  <a:lnTo>
                    <a:pt x="20268" y="1576"/>
                  </a:lnTo>
                  <a:lnTo>
                    <a:pt x="19916" y="1508"/>
                  </a:lnTo>
                  <a:lnTo>
                    <a:pt x="19864" y="1444"/>
                  </a:lnTo>
                  <a:lnTo>
                    <a:pt x="19656" y="1302"/>
                  </a:lnTo>
                  <a:lnTo>
                    <a:pt x="19710" y="1134"/>
                  </a:lnTo>
                  <a:lnTo>
                    <a:pt x="19808" y="1062"/>
                  </a:lnTo>
                  <a:lnTo>
                    <a:pt x="19898" y="940"/>
                  </a:lnTo>
                  <a:lnTo>
                    <a:pt x="19784" y="840"/>
                  </a:lnTo>
                  <a:lnTo>
                    <a:pt x="19600" y="764"/>
                  </a:lnTo>
                  <a:lnTo>
                    <a:pt x="19544" y="650"/>
                  </a:lnTo>
                  <a:lnTo>
                    <a:pt x="19414" y="638"/>
                  </a:lnTo>
                  <a:lnTo>
                    <a:pt x="19294" y="608"/>
                  </a:lnTo>
                  <a:lnTo>
                    <a:pt x="19198" y="538"/>
                  </a:lnTo>
                  <a:lnTo>
                    <a:pt x="19114" y="586"/>
                  </a:lnTo>
                  <a:lnTo>
                    <a:pt x="19028" y="572"/>
                  </a:lnTo>
                  <a:lnTo>
                    <a:pt x="18634" y="1268"/>
                  </a:lnTo>
                  <a:lnTo>
                    <a:pt x="18042" y="774"/>
                  </a:lnTo>
                  <a:lnTo>
                    <a:pt x="17036" y="0"/>
                  </a:lnTo>
                  <a:lnTo>
                    <a:pt x="16966" y="206"/>
                  </a:lnTo>
                  <a:lnTo>
                    <a:pt x="17026" y="314"/>
                  </a:lnTo>
                  <a:lnTo>
                    <a:pt x="16978" y="406"/>
                  </a:lnTo>
                  <a:lnTo>
                    <a:pt x="17052" y="468"/>
                  </a:lnTo>
                  <a:lnTo>
                    <a:pt x="16830" y="782"/>
                  </a:lnTo>
                  <a:lnTo>
                    <a:pt x="16824" y="1052"/>
                  </a:lnTo>
                  <a:lnTo>
                    <a:pt x="16836" y="1148"/>
                  </a:lnTo>
                  <a:lnTo>
                    <a:pt x="16692" y="1332"/>
                  </a:lnTo>
                  <a:lnTo>
                    <a:pt x="16564" y="1388"/>
                  </a:lnTo>
                  <a:lnTo>
                    <a:pt x="16432" y="1550"/>
                  </a:lnTo>
                  <a:lnTo>
                    <a:pt x="16314" y="1664"/>
                  </a:lnTo>
                  <a:lnTo>
                    <a:pt x="16340" y="1746"/>
                  </a:lnTo>
                  <a:lnTo>
                    <a:pt x="16250" y="1887"/>
                  </a:lnTo>
                  <a:lnTo>
                    <a:pt x="16186" y="1854"/>
                  </a:lnTo>
                  <a:lnTo>
                    <a:pt x="16058" y="1858"/>
                  </a:lnTo>
                  <a:lnTo>
                    <a:pt x="15988" y="2015"/>
                  </a:lnTo>
                  <a:lnTo>
                    <a:pt x="15922" y="2101"/>
                  </a:lnTo>
                  <a:lnTo>
                    <a:pt x="15810" y="2061"/>
                  </a:lnTo>
                  <a:lnTo>
                    <a:pt x="15698" y="2149"/>
                  </a:lnTo>
                  <a:lnTo>
                    <a:pt x="15544" y="2289"/>
                  </a:lnTo>
                  <a:lnTo>
                    <a:pt x="15486" y="2497"/>
                  </a:lnTo>
                  <a:lnTo>
                    <a:pt x="15346" y="2691"/>
                  </a:lnTo>
                  <a:lnTo>
                    <a:pt x="14974" y="2389"/>
                  </a:lnTo>
                  <a:lnTo>
                    <a:pt x="14798" y="2589"/>
                  </a:lnTo>
                  <a:lnTo>
                    <a:pt x="14734" y="2759"/>
                  </a:lnTo>
                  <a:lnTo>
                    <a:pt x="14664" y="2925"/>
                  </a:lnTo>
                  <a:lnTo>
                    <a:pt x="14650" y="3109"/>
                  </a:lnTo>
                  <a:lnTo>
                    <a:pt x="14548" y="3129"/>
                  </a:lnTo>
                  <a:lnTo>
                    <a:pt x="14228" y="3819"/>
                  </a:lnTo>
                  <a:lnTo>
                    <a:pt x="14064" y="4021"/>
                  </a:lnTo>
                  <a:lnTo>
                    <a:pt x="13952" y="4053"/>
                  </a:lnTo>
                  <a:lnTo>
                    <a:pt x="13692" y="3997"/>
                  </a:lnTo>
                  <a:lnTo>
                    <a:pt x="13442" y="3873"/>
                  </a:lnTo>
                  <a:lnTo>
                    <a:pt x="13352" y="3699"/>
                  </a:lnTo>
                  <a:lnTo>
                    <a:pt x="13188" y="3495"/>
                  </a:lnTo>
                  <a:lnTo>
                    <a:pt x="12892" y="3365"/>
                  </a:lnTo>
                  <a:lnTo>
                    <a:pt x="12826" y="3459"/>
                  </a:lnTo>
                  <a:lnTo>
                    <a:pt x="12806" y="3661"/>
                  </a:lnTo>
                  <a:lnTo>
                    <a:pt x="12714" y="3757"/>
                  </a:lnTo>
                  <a:lnTo>
                    <a:pt x="12732" y="3955"/>
                  </a:lnTo>
                  <a:lnTo>
                    <a:pt x="12638" y="4087"/>
                  </a:lnTo>
                  <a:lnTo>
                    <a:pt x="12578" y="4265"/>
                  </a:lnTo>
                  <a:lnTo>
                    <a:pt x="12469" y="4341"/>
                  </a:lnTo>
                  <a:lnTo>
                    <a:pt x="12361" y="4475"/>
                  </a:lnTo>
                  <a:lnTo>
                    <a:pt x="12409" y="4621"/>
                  </a:lnTo>
                  <a:lnTo>
                    <a:pt x="12227" y="4741"/>
                  </a:lnTo>
                  <a:lnTo>
                    <a:pt x="12113" y="4845"/>
                  </a:lnTo>
                  <a:lnTo>
                    <a:pt x="12041" y="4937"/>
                  </a:lnTo>
                  <a:lnTo>
                    <a:pt x="11993" y="5039"/>
                  </a:lnTo>
                  <a:lnTo>
                    <a:pt x="11919" y="5171"/>
                  </a:lnTo>
                  <a:lnTo>
                    <a:pt x="11963" y="5271"/>
                  </a:lnTo>
                  <a:lnTo>
                    <a:pt x="11885" y="5363"/>
                  </a:lnTo>
                  <a:lnTo>
                    <a:pt x="11754" y="5604"/>
                  </a:lnTo>
                  <a:lnTo>
                    <a:pt x="11547" y="5854"/>
                  </a:lnTo>
                  <a:lnTo>
                    <a:pt x="11357" y="6046"/>
                  </a:lnTo>
                  <a:lnTo>
                    <a:pt x="11155" y="6134"/>
                  </a:lnTo>
                  <a:lnTo>
                    <a:pt x="11047" y="6346"/>
                  </a:lnTo>
                  <a:lnTo>
                    <a:pt x="10897" y="6608"/>
                  </a:lnTo>
                  <a:lnTo>
                    <a:pt x="10907" y="6718"/>
                  </a:lnTo>
                  <a:lnTo>
                    <a:pt x="10727" y="6860"/>
                  </a:lnTo>
                  <a:lnTo>
                    <a:pt x="11051" y="7090"/>
                  </a:lnTo>
                  <a:lnTo>
                    <a:pt x="10703" y="7304"/>
                  </a:lnTo>
                  <a:lnTo>
                    <a:pt x="10771" y="7520"/>
                  </a:lnTo>
                  <a:lnTo>
                    <a:pt x="10209" y="7858"/>
                  </a:lnTo>
                  <a:lnTo>
                    <a:pt x="10153" y="7666"/>
                  </a:lnTo>
                  <a:lnTo>
                    <a:pt x="10011" y="7668"/>
                  </a:lnTo>
                  <a:lnTo>
                    <a:pt x="9717" y="7854"/>
                  </a:lnTo>
                  <a:lnTo>
                    <a:pt x="9325" y="8062"/>
                  </a:lnTo>
                  <a:lnTo>
                    <a:pt x="9259" y="7982"/>
                  </a:lnTo>
                  <a:lnTo>
                    <a:pt x="9117" y="7882"/>
                  </a:lnTo>
                  <a:lnTo>
                    <a:pt x="9029" y="7836"/>
                  </a:lnTo>
                  <a:lnTo>
                    <a:pt x="8935" y="7990"/>
                  </a:lnTo>
                  <a:lnTo>
                    <a:pt x="9021" y="8170"/>
                  </a:lnTo>
                  <a:lnTo>
                    <a:pt x="8803" y="8312"/>
                  </a:lnTo>
                  <a:lnTo>
                    <a:pt x="8589" y="8320"/>
                  </a:lnTo>
                  <a:lnTo>
                    <a:pt x="7993" y="8480"/>
                  </a:lnTo>
                  <a:lnTo>
                    <a:pt x="7841" y="8598"/>
                  </a:lnTo>
                  <a:lnTo>
                    <a:pt x="7591" y="8390"/>
                  </a:lnTo>
                  <a:lnTo>
                    <a:pt x="7419" y="8176"/>
                  </a:lnTo>
                  <a:lnTo>
                    <a:pt x="7273" y="8278"/>
                  </a:lnTo>
                  <a:lnTo>
                    <a:pt x="7263" y="8408"/>
                  </a:lnTo>
                  <a:lnTo>
                    <a:pt x="7129" y="8454"/>
                  </a:lnTo>
                  <a:lnTo>
                    <a:pt x="6957" y="8528"/>
                  </a:lnTo>
                  <a:lnTo>
                    <a:pt x="6759" y="8692"/>
                  </a:lnTo>
                  <a:lnTo>
                    <a:pt x="6515" y="8710"/>
                  </a:lnTo>
                  <a:lnTo>
                    <a:pt x="6351" y="8672"/>
                  </a:lnTo>
                  <a:lnTo>
                    <a:pt x="6279" y="8592"/>
                  </a:lnTo>
                  <a:lnTo>
                    <a:pt x="6185" y="8580"/>
                  </a:lnTo>
                  <a:lnTo>
                    <a:pt x="6125" y="8430"/>
                  </a:lnTo>
                  <a:lnTo>
                    <a:pt x="6015" y="8390"/>
                  </a:lnTo>
                  <a:lnTo>
                    <a:pt x="5895" y="8396"/>
                  </a:lnTo>
                  <a:lnTo>
                    <a:pt x="5751" y="8244"/>
                  </a:lnTo>
                  <a:lnTo>
                    <a:pt x="5581" y="8096"/>
                  </a:lnTo>
                  <a:lnTo>
                    <a:pt x="5581" y="7896"/>
                  </a:lnTo>
                  <a:lnTo>
                    <a:pt x="5565" y="7802"/>
                  </a:lnTo>
                  <a:lnTo>
                    <a:pt x="5453" y="7740"/>
                  </a:lnTo>
                  <a:lnTo>
                    <a:pt x="5397" y="7694"/>
                  </a:lnTo>
                  <a:lnTo>
                    <a:pt x="5369" y="7636"/>
                  </a:lnTo>
                  <a:lnTo>
                    <a:pt x="5581" y="7524"/>
                  </a:lnTo>
                  <a:lnTo>
                    <a:pt x="5499" y="7408"/>
                  </a:lnTo>
                  <a:lnTo>
                    <a:pt x="4367" y="8330"/>
                  </a:lnTo>
                  <a:lnTo>
                    <a:pt x="4215" y="8444"/>
                  </a:lnTo>
                  <a:lnTo>
                    <a:pt x="3888" y="8558"/>
                  </a:lnTo>
                  <a:lnTo>
                    <a:pt x="3566" y="8698"/>
                  </a:lnTo>
                  <a:lnTo>
                    <a:pt x="3264" y="8884"/>
                  </a:lnTo>
                  <a:lnTo>
                    <a:pt x="3046" y="8996"/>
                  </a:lnTo>
                  <a:lnTo>
                    <a:pt x="3044" y="9320"/>
                  </a:lnTo>
                  <a:lnTo>
                    <a:pt x="2864" y="9411"/>
                  </a:lnTo>
                  <a:lnTo>
                    <a:pt x="2728" y="9461"/>
                  </a:lnTo>
                  <a:lnTo>
                    <a:pt x="2556" y="9607"/>
                  </a:lnTo>
                  <a:lnTo>
                    <a:pt x="2600" y="9699"/>
                  </a:lnTo>
                  <a:lnTo>
                    <a:pt x="2552" y="9911"/>
                  </a:lnTo>
                  <a:lnTo>
                    <a:pt x="2318" y="10011"/>
                  </a:lnTo>
                  <a:lnTo>
                    <a:pt x="2124" y="10057"/>
                  </a:lnTo>
                  <a:lnTo>
                    <a:pt x="1940" y="10051"/>
                  </a:lnTo>
                  <a:lnTo>
                    <a:pt x="1858" y="10117"/>
                  </a:lnTo>
                  <a:lnTo>
                    <a:pt x="1846" y="10203"/>
                  </a:lnTo>
                  <a:lnTo>
                    <a:pt x="1736" y="10319"/>
                  </a:lnTo>
                  <a:lnTo>
                    <a:pt x="1734" y="10411"/>
                  </a:lnTo>
                  <a:lnTo>
                    <a:pt x="1698" y="10475"/>
                  </a:lnTo>
                  <a:lnTo>
                    <a:pt x="1606" y="10469"/>
                  </a:lnTo>
                  <a:lnTo>
                    <a:pt x="1178" y="10591"/>
                  </a:lnTo>
                  <a:lnTo>
                    <a:pt x="830" y="10721"/>
                  </a:lnTo>
                  <a:lnTo>
                    <a:pt x="664" y="10763"/>
                  </a:lnTo>
                  <a:lnTo>
                    <a:pt x="492" y="10753"/>
                  </a:lnTo>
                  <a:lnTo>
                    <a:pt x="320" y="10845"/>
                  </a:lnTo>
                  <a:lnTo>
                    <a:pt x="196" y="10859"/>
                  </a:lnTo>
                  <a:lnTo>
                    <a:pt x="0" y="11001"/>
                  </a:lnTo>
                  <a:lnTo>
                    <a:pt x="2188" y="11045"/>
                  </a:lnTo>
                  <a:lnTo>
                    <a:pt x="4411" y="11037"/>
                  </a:lnTo>
                  <a:lnTo>
                    <a:pt x="4925" y="11035"/>
                  </a:lnTo>
                  <a:lnTo>
                    <a:pt x="5557" y="11035"/>
                  </a:lnTo>
                  <a:lnTo>
                    <a:pt x="5627" y="10945"/>
                  </a:lnTo>
                  <a:lnTo>
                    <a:pt x="6623" y="10959"/>
                  </a:lnTo>
                  <a:lnTo>
                    <a:pt x="6389" y="11049"/>
                  </a:lnTo>
                  <a:lnTo>
                    <a:pt x="9079" y="11187"/>
                  </a:lnTo>
                  <a:lnTo>
                    <a:pt x="9759" y="11185"/>
                  </a:lnTo>
                  <a:lnTo>
                    <a:pt x="11619" y="11251"/>
                  </a:lnTo>
                  <a:lnTo>
                    <a:pt x="12658" y="11261"/>
                  </a:lnTo>
                  <a:lnTo>
                    <a:pt x="13470" y="11245"/>
                  </a:lnTo>
                  <a:lnTo>
                    <a:pt x="14252" y="11247"/>
                  </a:lnTo>
                  <a:lnTo>
                    <a:pt x="15794" y="11223"/>
                  </a:lnTo>
                  <a:lnTo>
                    <a:pt x="16892" y="11219"/>
                  </a:lnTo>
                  <a:lnTo>
                    <a:pt x="17978" y="11241"/>
                  </a:lnTo>
                  <a:lnTo>
                    <a:pt x="18874" y="11249"/>
                  </a:lnTo>
                  <a:lnTo>
                    <a:pt x="20188" y="11223"/>
                  </a:lnTo>
                  <a:lnTo>
                    <a:pt x="21601" y="11229"/>
                  </a:lnTo>
                  <a:lnTo>
                    <a:pt x="22991" y="11191"/>
                  </a:lnTo>
                  <a:lnTo>
                    <a:pt x="24141" y="11189"/>
                  </a:lnTo>
                  <a:lnTo>
                    <a:pt x="24419" y="11197"/>
                  </a:lnTo>
                  <a:lnTo>
                    <a:pt x="24365" y="11115"/>
                  </a:lnTo>
                  <a:lnTo>
                    <a:pt x="24317" y="11067"/>
                  </a:lnTo>
                  <a:lnTo>
                    <a:pt x="24275" y="10979"/>
                  </a:lnTo>
                  <a:lnTo>
                    <a:pt x="24361" y="11005"/>
                  </a:lnTo>
                  <a:lnTo>
                    <a:pt x="24411" y="11067"/>
                  </a:lnTo>
                  <a:lnTo>
                    <a:pt x="24471" y="11101"/>
                  </a:lnTo>
                  <a:lnTo>
                    <a:pt x="24503" y="11159"/>
                  </a:lnTo>
                  <a:lnTo>
                    <a:pt x="24509" y="11203"/>
                  </a:lnTo>
                  <a:lnTo>
                    <a:pt x="24553" y="11205"/>
                  </a:lnTo>
                  <a:close/>
                </a:path>
              </a:pathLst>
            </a:custGeom>
            <a:solidFill>
              <a:srgbClr val="66CC33"/>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zh-CN" altLang="en-US" kern="0" dirty="0">
                <a:solidFill>
                  <a:sysClr val="windowText" lastClr="000000"/>
                </a:solidFill>
              </a:endParaRPr>
            </a:p>
          </p:txBody>
        </p:sp>
        <p:pic>
          <p:nvPicPr>
            <p:cNvPr id="30" name="Graphic 29" descr="" title="">
              <a:extLst>
                <a:ext uri="{FF2B5EF4-FFF2-40B4-BE49-F238E27FC236}">
                  <a16:creationId xmlns:a16="http://schemas.microsoft.com/office/drawing/2014/main" id="{E4705211-D1C3-4AC4-9E59-99843733EA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036680" y="3665221"/>
              <a:ext cx="243601" cy="174816"/>
            </a:xfrm>
            <a:prstGeom prst="rect">
              <a:avLst/>
            </a:prstGeom>
          </p:spPr>
        </p:pic>
      </p:grpSp>
      <p:sp>
        <p:nvSpPr>
          <p:cNvPr id="55" name="TextBox 54" descr="" title="">
            <a:extLst>
              <a:ext uri="{FF2B5EF4-FFF2-40B4-BE49-F238E27FC236}">
                <a16:creationId xmlns:a16="http://schemas.microsoft.com/office/drawing/2014/main" id="{A13C9B30-C538-4D45-8378-40B25CA8CCF8}"/>
              </a:ext>
            </a:extLst>
          </p:cNvPr>
          <p:cNvSpPr txBox="1"/>
          <p:nvPr/>
        </p:nvSpPr>
        <p:spPr>
          <a:xfrm>
            <a:off x="686014" y="1778274"/>
            <a:ext cx="4458712" cy="307777"/>
          </a:xfrm>
          <a:prstGeom prst="rect">
            <a:avLst/>
          </a:prstGeom>
          <a:noFill/>
        </p:spPr>
        <p:txBody>
          <a:bodyPr wrap="square" rtlCol="0">
            <a:spAutoFit/>
          </a:bodyPr>
          <a:lstStyle/>
          <a:p>
            <a:pPr algn="ctr"/>
            <a:r>
              <a:rPr lang="en-US" sz="1400" b="1" dirty="0">
                <a:latin typeface="Georgia" panose="02040502050405020303" pitchFamily="18" charset="0"/>
              </a:rPr>
              <a:t>Timeline of Privacy Legislation 2018 - 2023</a:t>
            </a:r>
          </a:p>
        </p:txBody>
      </p:sp>
      <p:grpSp>
        <p:nvGrpSpPr>
          <p:cNvPr id="63" name="Group 62" descr="" title="">
            <a:extLst>
              <a:ext uri="{FF2B5EF4-FFF2-40B4-BE49-F238E27FC236}">
                <a16:creationId xmlns:a16="http://schemas.microsoft.com/office/drawing/2014/main" id="{3D8524CE-4988-4B4A-8808-0B8A519D9AD7}"/>
              </a:ext>
            </a:extLst>
          </p:cNvPr>
          <p:cNvGrpSpPr/>
          <p:nvPr/>
        </p:nvGrpSpPr>
        <p:grpSpPr>
          <a:xfrm>
            <a:off x="6234122" y="2634811"/>
            <a:ext cx="413465" cy="287133"/>
            <a:chOff x="2396490" y="2895177"/>
            <a:chExt cx="2396014" cy="2396014"/>
          </a:xfrm>
          <a:solidFill>
            <a:srgbClr val="EE3637"/>
          </a:solidFill>
        </p:grpSpPr>
        <p:pic>
          <p:nvPicPr>
            <p:cNvPr id="64" name="Graphic 63" descr="" title="">
              <a:extLst>
                <a:ext uri="{FF2B5EF4-FFF2-40B4-BE49-F238E27FC236}">
                  <a16:creationId xmlns:a16="http://schemas.microsoft.com/office/drawing/2014/main" id="{5FE5ADB8-CE71-4694-95CD-B7783777E50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814021" y="3794760"/>
              <a:ext cx="914400" cy="914400"/>
            </a:xfrm>
            <a:prstGeom prst="rect">
              <a:avLst/>
            </a:prstGeom>
          </p:spPr>
        </p:pic>
        <p:pic>
          <p:nvPicPr>
            <p:cNvPr id="65" name="Graphic 64" descr="" title="">
              <a:extLst>
                <a:ext uri="{FF2B5EF4-FFF2-40B4-BE49-F238E27FC236}">
                  <a16:creationId xmlns:a16="http://schemas.microsoft.com/office/drawing/2014/main" id="{5C97BAD8-36E3-4B37-86B3-ECA8FBACE91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396490" y="2895177"/>
              <a:ext cx="2396014" cy="2396014"/>
            </a:xfrm>
            <a:prstGeom prst="rect">
              <a:avLst/>
            </a:prstGeom>
          </p:spPr>
        </p:pic>
      </p:grpSp>
      <p:sp>
        <p:nvSpPr>
          <p:cNvPr id="66" name="TextBox 65" descr="" title="">
            <a:extLst>
              <a:ext uri="{FF2B5EF4-FFF2-40B4-BE49-F238E27FC236}">
                <a16:creationId xmlns:a16="http://schemas.microsoft.com/office/drawing/2014/main" id="{654A7EC9-AC66-4A72-9171-23E302A70F04}"/>
              </a:ext>
            </a:extLst>
          </p:cNvPr>
          <p:cNvSpPr txBox="1"/>
          <p:nvPr/>
        </p:nvSpPr>
        <p:spPr>
          <a:xfrm>
            <a:off x="6214991" y="2940659"/>
            <a:ext cx="524403" cy="523220"/>
          </a:xfrm>
          <a:prstGeom prst="rect">
            <a:avLst/>
          </a:prstGeom>
          <a:noFill/>
        </p:spPr>
        <p:txBody>
          <a:bodyPr wrap="square" rtlCol="0">
            <a:spAutoFit/>
          </a:bodyPr>
          <a:lstStyle/>
          <a:p>
            <a:pPr algn="ctr"/>
            <a:r>
              <a:rPr lang="en-US" sz="700" b="1" i="1" dirty="0" err="1">
                <a:solidFill>
                  <a:schemeClr val="accent4"/>
                </a:solidFill>
                <a:latin typeface="Arial" panose="020B0604020202020204" pitchFamily="34" charset="0"/>
                <a:cs typeface="Arial" panose="020B0604020202020204" pitchFamily="34" charset="0"/>
              </a:rPr>
              <a:t>CTDPA</a:t>
            </a:r>
            <a:endParaRPr lang="en-US" sz="700" b="1" i="1" dirty="0">
              <a:solidFill>
                <a:schemeClr val="accent4"/>
              </a:solidFill>
              <a:latin typeface="Arial" panose="020B0604020202020204" pitchFamily="34" charset="0"/>
              <a:cs typeface="Arial" panose="020B0604020202020204" pitchFamily="34" charset="0"/>
            </a:endParaRPr>
          </a:p>
          <a:p>
            <a:pPr algn="ctr"/>
            <a:r>
              <a:rPr lang="en-US" sz="700" b="1" i="1" dirty="0">
                <a:solidFill>
                  <a:schemeClr val="accent4"/>
                </a:solidFill>
                <a:latin typeface="Arial" panose="020B0604020202020204" pitchFamily="34" charset="0"/>
                <a:cs typeface="Arial" panose="020B0604020202020204" pitchFamily="34" charset="0"/>
              </a:rPr>
              <a:t>is signed into law</a:t>
            </a:r>
          </a:p>
        </p:txBody>
      </p:sp>
      <p:grpSp>
        <p:nvGrpSpPr>
          <p:cNvPr id="2" name="Group 1" descr="" title="">
            <a:extLst>
              <a:ext uri="{FF2B5EF4-FFF2-40B4-BE49-F238E27FC236}">
                <a16:creationId xmlns:a16="http://schemas.microsoft.com/office/drawing/2014/main" id="{1BACB070-0E80-445D-AEBE-6F950EC3F225}"/>
              </a:ext>
            </a:extLst>
          </p:cNvPr>
          <p:cNvGrpSpPr/>
          <p:nvPr/>
        </p:nvGrpSpPr>
        <p:grpSpPr>
          <a:xfrm>
            <a:off x="7515711" y="4102354"/>
            <a:ext cx="659828" cy="791010"/>
            <a:chOff x="7515711" y="4070236"/>
            <a:chExt cx="659828" cy="791010"/>
          </a:xfrm>
        </p:grpSpPr>
        <p:pic>
          <p:nvPicPr>
            <p:cNvPr id="2050" name="Picture 2" descr="" title="">
              <a:extLst>
                <a:ext uri="{FF2B5EF4-FFF2-40B4-BE49-F238E27FC236}">
                  <a16:creationId xmlns:a16="http://schemas.microsoft.com/office/drawing/2014/main" id="{14448F70-1B93-41F6-AF5C-28DCD9A4163E}"/>
                </a:ext>
              </a:extLst>
            </p:cNvPr>
            <p:cNvPicPr>
              <a:picLocks noChangeAspect="1" noChangeArrowheads="1"/>
            </p:cNvPicPr>
            <p:nvPr/>
          </p:nvPicPr>
          <p:blipFill rotWithShape="1">
            <a:blip r:embed="rId41">
              <a:duotone>
                <a:schemeClr val="accent4">
                  <a:shade val="45000"/>
                  <a:satMod val="135000"/>
                </a:schemeClr>
                <a:prstClr val="white"/>
              </a:duotone>
              <a:extLst>
                <a:ext uri="{28A0092B-C50C-407E-A947-70E740481C1C}">
                  <a14:useLocalDpi xmlns:a14="http://schemas.microsoft.com/office/drawing/2010/main" val="0"/>
                </a:ext>
              </a:extLst>
            </a:blip>
            <a:srcRect l="17609" r="15471"/>
            <a:stretch/>
          </p:blipFill>
          <p:spPr bwMode="auto">
            <a:xfrm>
              <a:off x="7600443" y="4070236"/>
              <a:ext cx="492995" cy="461032"/>
            </a:xfrm>
            <a:prstGeom prst="rect">
              <a:avLst/>
            </a:prstGeom>
            <a:solidFill>
              <a:schemeClr val="accent4"/>
            </a:solidFill>
          </p:spPr>
        </p:pic>
        <p:sp>
          <p:nvSpPr>
            <p:cNvPr id="67" name="Rectangle: Rounded Corners 66" descr="" title="">
              <a:extLst>
                <a:ext uri="{FF2B5EF4-FFF2-40B4-BE49-F238E27FC236}">
                  <a16:creationId xmlns:a16="http://schemas.microsoft.com/office/drawing/2014/main" id="{A7CBD727-B916-4583-84B8-0CB000241D20}"/>
                </a:ext>
              </a:extLst>
            </p:cNvPr>
            <p:cNvSpPr/>
            <p:nvPr/>
          </p:nvSpPr>
          <p:spPr>
            <a:xfrm>
              <a:off x="7515711" y="4070236"/>
              <a:ext cx="659828" cy="79101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accent4"/>
                </a:solidFill>
                <a:latin typeface="Arial" panose="020B0604020202020204" pitchFamily="34" charset="0"/>
                <a:cs typeface="Arial" panose="020B0604020202020204" pitchFamily="34" charset="0"/>
              </a:endParaRPr>
            </a:p>
            <a:p>
              <a:pPr algn="ctr"/>
              <a:endParaRPr lang="en-US" sz="600" b="1" dirty="0">
                <a:solidFill>
                  <a:schemeClr val="accent4"/>
                </a:solidFill>
                <a:latin typeface="Arial" panose="020B0604020202020204" pitchFamily="34" charset="0"/>
                <a:cs typeface="Arial" panose="020B0604020202020204" pitchFamily="34" charset="0"/>
              </a:endParaRPr>
            </a:p>
            <a:p>
              <a:pPr algn="ctr"/>
              <a:endParaRPr lang="en-US" sz="600" b="1" dirty="0">
                <a:solidFill>
                  <a:schemeClr val="accent4"/>
                </a:solidFill>
                <a:latin typeface="Arial" panose="020B0604020202020204" pitchFamily="34" charset="0"/>
                <a:cs typeface="Arial" panose="020B0604020202020204" pitchFamily="34" charset="0"/>
              </a:endParaRPr>
            </a:p>
            <a:p>
              <a:pPr algn="ctr"/>
              <a:endParaRPr lang="en-US" sz="600" b="1" dirty="0">
                <a:solidFill>
                  <a:schemeClr val="accent4"/>
                </a:solidFill>
                <a:latin typeface="Arial" panose="020B0604020202020204" pitchFamily="34" charset="0"/>
                <a:cs typeface="Arial" panose="020B0604020202020204" pitchFamily="34" charset="0"/>
              </a:endParaRPr>
            </a:p>
            <a:p>
              <a:pPr algn="ctr"/>
              <a:endParaRPr lang="en-US" sz="600" b="1" dirty="0">
                <a:solidFill>
                  <a:schemeClr val="accent4"/>
                </a:solidFill>
                <a:latin typeface="Arial" panose="020B0604020202020204" pitchFamily="34" charset="0"/>
                <a:cs typeface="Arial" panose="020B0604020202020204" pitchFamily="34" charset="0"/>
              </a:endParaRPr>
            </a:p>
            <a:p>
              <a:pPr algn="ctr"/>
              <a:r>
                <a:rPr lang="en-US" sz="700" b="1" dirty="0" err="1">
                  <a:solidFill>
                    <a:schemeClr val="accent4"/>
                  </a:solidFill>
                  <a:latin typeface="Arial" panose="020B0604020202020204" pitchFamily="34" charset="0"/>
                  <a:cs typeface="Arial" panose="020B0604020202020204" pitchFamily="34" charset="0"/>
                </a:rPr>
                <a:t>CTDPA</a:t>
              </a:r>
              <a:r>
                <a:rPr lang="en-US" sz="700" b="1" dirty="0">
                  <a:solidFill>
                    <a:schemeClr val="accent4"/>
                  </a:solidFill>
                  <a:latin typeface="Arial" panose="020B0604020202020204" pitchFamily="34" charset="0"/>
                  <a:cs typeface="Arial" panose="020B0604020202020204" pitchFamily="34" charset="0"/>
                </a:rPr>
                <a:t> becomes effective </a:t>
              </a:r>
            </a:p>
          </p:txBody>
        </p:sp>
      </p:grpSp>
      <p:pic>
        <p:nvPicPr>
          <p:cNvPr id="60" name="Graphic 59" descr="" title="">
            <a:extLst>
              <a:ext uri="{FF2B5EF4-FFF2-40B4-BE49-F238E27FC236}">
                <a16:creationId xmlns:a16="http://schemas.microsoft.com/office/drawing/2014/main" id="{F14E38D4-3EAD-4D27-9660-546ACF89F96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768667" y="4195233"/>
            <a:ext cx="226194" cy="174816"/>
          </a:xfrm>
          <a:prstGeom prst="rect">
            <a:avLst/>
          </a:prstGeom>
        </p:spPr>
      </p:pic>
    </p:spTree>
    <p:extLst>
      <p:ext uri="{BB962C8B-B14F-4D97-AF65-F5344CB8AC3E}">
        <p14:creationId xmlns:p14="http://schemas.microsoft.com/office/powerpoint/2010/main" val="1845950335"/>
      </p:ext>
    </p:extLst>
  </p:cSld>
  <p:clrMapOvr>
    <a:masterClrMapping/>
  </p:clrMapOvr>
</p:sld>
</file>

<file path=ppt/slides/slide9.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61B0D32-086B-43A4-AB31-2E0783694517}"/>
              </a:ext>
            </a:extLst>
          </p:cNvPr>
          <p:cNvSpPr>
            <a:spLocks noGrp="1"/>
          </p:cNvSpPr>
          <p:nvPr>
            <p:ph type="ctrTitle"/>
          </p:nvPr>
        </p:nvSpPr>
        <p:spPr/>
        <p:txBody>
          <a:bodyPr/>
          <a:lstStyle/>
          <a:p>
            <a:r>
              <a:rPr lang="en-US" dirty="0"/>
              <a:t>Overview of the General Data Protection Regulation</a:t>
            </a:r>
          </a:p>
        </p:txBody>
      </p:sp>
      <p:sp>
        <p:nvSpPr>
          <p:cNvPr id="3" name="Slide Number Placeholder 2" descr="" title="">
            <a:extLst>
              <a:ext uri="{FF2B5EF4-FFF2-40B4-BE49-F238E27FC236}">
                <a16:creationId xmlns:a16="http://schemas.microsoft.com/office/drawing/2014/main" id="{A2612D76-72C3-4868-9B1B-CF2F9BAA11D4}"/>
              </a:ext>
            </a:extLst>
          </p:cNvPr>
          <p:cNvSpPr>
            <a:spLocks noGrp="1"/>
          </p:cNvSpPr>
          <p:nvPr>
            <p:ph type="sldNum" sz="quarter" idx="31"/>
          </p:nvPr>
        </p:nvSpPr>
        <p:spPr/>
        <p:txBody>
          <a:bodyPr/>
          <a:lstStyle/>
          <a:p>
            <a:fld id="{4EEE6AFD-C632-9F49-B771-1F87972A33B3}" type="slidenum">
              <a:rPr lang="en-US" smtClean="0"/>
              <a:pPr/>
              <a:t>9</a:t>
            </a:fld>
            <a:endParaRPr lang="en-US" dirty="0"/>
          </a:p>
        </p:txBody>
      </p:sp>
    </p:spTree>
    <p:extLst>
      <p:ext uri="{BB962C8B-B14F-4D97-AF65-F5344CB8AC3E}">
        <p14:creationId xmlns:p14="http://schemas.microsoft.com/office/powerpoint/2010/main" val="2642023827"/>
      </p:ext>
    </p:extLst>
  </p:cSld>
  <p:clrMapOvr>
    <a:masterClrMapping/>
  </p:clrMapOvr>
</p:sld>
</file>

<file path=ppt/theme/theme1.xml><?xml version="1.0" encoding="utf-8"?>
<a:theme xmlns:thm15="http://schemas.microsoft.com/office/thememl/2012/main" xmlns:a="http://schemas.openxmlformats.org/drawingml/2006/main" name="Slide Deck Theme">
  <a:themeElements>
    <a:clrScheme name="Custom 2">
      <a:dk1>
        <a:srgbClr val="000000"/>
      </a:dk1>
      <a:lt1>
        <a:srgbClr val="FFFFFF"/>
      </a:lt1>
      <a:dk2>
        <a:srgbClr val="2D2D2D"/>
      </a:dk2>
      <a:lt2>
        <a:srgbClr val="FAFAF0"/>
      </a:lt2>
      <a:accent1>
        <a:srgbClr val="93D3F1"/>
      </a:accent1>
      <a:accent2>
        <a:srgbClr val="6FC1E7"/>
      </a:accent2>
      <a:accent3>
        <a:srgbClr val="60B1D6"/>
      </a:accent3>
      <a:accent4>
        <a:srgbClr val="BE9B39"/>
      </a:accent4>
      <a:accent5>
        <a:srgbClr val="988246"/>
      </a:accent5>
      <a:accent6>
        <a:srgbClr val="CBAF60"/>
      </a:accent6>
      <a:hlink>
        <a:srgbClr val="60B1D6"/>
      </a:hlink>
      <a:folHlink>
        <a:srgbClr val="60B1D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lastPrinted>2022-10-01T13:39:36.0000000Z</lastPrinted>
  <dcterms:created xsi:type="dcterms:W3CDTF">2022-10-01T13:39:36.0000000Z</dcterms:created>
  <dcterms:modified xsi:type="dcterms:W3CDTF">2022-10-01T13:39:36.0000000Z</dcterms:modified>
</coreProperties>
</file>