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bf91650f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5bf91650f2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bf91650f2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bf91650f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fc8df40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fc8df40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bf91650f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15bf91650f2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5bf91650f2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5bf91650f2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f4ee9261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ff4ee92615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b9cdc351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5b9cdc351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bf91650f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5bf91650f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bf91650f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5bf91650f2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bf91650f2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5bf91650f2_0_1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1" Type="http://schemas.openxmlformats.org/officeDocument/2006/relationships/image" Target="../media/image10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1" Type="http://schemas.openxmlformats.org/officeDocument/2006/relationships/image" Target="../media/image9.png"/><Relationship Id="rId10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8318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Physicians, technology, and the bottom line</a:t>
            </a:r>
            <a:endParaRPr>
              <a:solidFill>
                <a:srgbClr val="002F6C"/>
              </a:solidFill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4311538"/>
            <a:ext cx="91440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BA000D"/>
                </a:solidFill>
              </a:rPr>
              <a:t>Dr. Adam M. Robison MD</a:t>
            </a:r>
            <a:endParaRPr>
              <a:solidFill>
                <a:srgbClr val="BA000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We must achieve alignment to address the gaps</a:t>
            </a:r>
            <a:endParaRPr>
              <a:solidFill>
                <a:srgbClr val="002F6C"/>
              </a:solidFill>
            </a:endParaRPr>
          </a:p>
        </p:txBody>
      </p:sp>
      <p:grpSp>
        <p:nvGrpSpPr>
          <p:cNvPr id="218" name="Google Shape;218;p22"/>
          <p:cNvGrpSpPr/>
          <p:nvPr/>
        </p:nvGrpSpPr>
        <p:grpSpPr>
          <a:xfrm>
            <a:off x="7994772" y="1671144"/>
            <a:ext cx="2041199" cy="2041199"/>
            <a:chOff x="8425182" y="2385158"/>
            <a:chExt cx="2654700" cy="2654700"/>
          </a:xfrm>
        </p:grpSpPr>
        <p:sp>
          <p:nvSpPr>
            <p:cNvPr id="219" name="Google Shape;219;p22"/>
            <p:cNvSpPr/>
            <p:nvPr/>
          </p:nvSpPr>
          <p:spPr>
            <a:xfrm>
              <a:off x="8425182" y="2385158"/>
              <a:ext cx="2654700" cy="2654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1430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0" name="Google Shape;22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003688" y="2811262"/>
              <a:ext cx="1650000" cy="165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22"/>
          <p:cNvGrpSpPr/>
          <p:nvPr/>
        </p:nvGrpSpPr>
        <p:grpSpPr>
          <a:xfrm>
            <a:off x="5075393" y="4522376"/>
            <a:ext cx="2041200" cy="2041200"/>
            <a:chOff x="4343468" y="2408451"/>
            <a:chExt cx="2041200" cy="2041200"/>
          </a:xfrm>
        </p:grpSpPr>
        <p:sp>
          <p:nvSpPr>
            <p:cNvPr id="222" name="Google Shape;222;p22"/>
            <p:cNvSpPr/>
            <p:nvPr/>
          </p:nvSpPr>
          <p:spPr>
            <a:xfrm>
              <a:off x="4343468" y="2408451"/>
              <a:ext cx="2041200" cy="20412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1430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3" name="Google Shape;22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21890" y="2486895"/>
              <a:ext cx="1884300" cy="18843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22"/>
          <p:cNvGrpSpPr/>
          <p:nvPr/>
        </p:nvGrpSpPr>
        <p:grpSpPr>
          <a:xfrm>
            <a:off x="2156033" y="1671144"/>
            <a:ext cx="2041199" cy="2041199"/>
            <a:chOff x="800257" y="2101683"/>
            <a:chExt cx="2654700" cy="2654700"/>
          </a:xfrm>
        </p:grpSpPr>
        <p:sp>
          <p:nvSpPr>
            <p:cNvPr id="225" name="Google Shape;225;p22"/>
            <p:cNvSpPr/>
            <p:nvPr/>
          </p:nvSpPr>
          <p:spPr>
            <a:xfrm>
              <a:off x="800257" y="2101683"/>
              <a:ext cx="2654700" cy="2654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1430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6" name="Google Shape;22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1300" y="2204800"/>
              <a:ext cx="2452500" cy="24483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7544" y="2445442"/>
            <a:ext cx="646687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8865" y="2445443"/>
            <a:ext cx="507775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560" y="2437855"/>
            <a:ext cx="507776" cy="5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6969" y="2368405"/>
            <a:ext cx="646676" cy="64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07775" y="2368405"/>
            <a:ext cx="646676" cy="64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53997" y="1954628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71553" y="1954628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89109" y="1954628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06666" y="1954628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24222" y="1954628"/>
            <a:ext cx="413775" cy="4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/>
          <p:nvPr/>
        </p:nvSpPr>
        <p:spPr>
          <a:xfrm>
            <a:off x="4337550" y="3261150"/>
            <a:ext cx="3516900" cy="1097700"/>
          </a:xfrm>
          <a:prstGeom prst="downArrow">
            <a:avLst>
              <a:gd fmla="val 100000" name="adj1"/>
              <a:gd fmla="val 50747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4454000" y="3327975"/>
            <a:ext cx="3284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Improved patient care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22"/>
          <p:cNvCxnSpPr>
            <a:stCxn id="238" idx="2"/>
            <a:endCxn id="237" idx="2"/>
          </p:cNvCxnSpPr>
          <p:nvPr/>
        </p:nvCxnSpPr>
        <p:spPr>
          <a:xfrm>
            <a:off x="6096050" y="3820575"/>
            <a:ext cx="0" cy="538200"/>
          </a:xfrm>
          <a:prstGeom prst="straightConnector1">
            <a:avLst/>
          </a:prstGeom>
          <a:noFill/>
          <a:ln cap="flat" cmpd="sng" w="28575">
            <a:solidFill>
              <a:srgbClr val="00814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2"/>
          <p:cNvCxnSpPr/>
          <p:nvPr/>
        </p:nvCxnSpPr>
        <p:spPr>
          <a:xfrm>
            <a:off x="5719100" y="3850975"/>
            <a:ext cx="0" cy="327600"/>
          </a:xfrm>
          <a:prstGeom prst="straightConnector1">
            <a:avLst/>
          </a:prstGeom>
          <a:noFill/>
          <a:ln cap="flat" cmpd="sng" w="28575">
            <a:solidFill>
              <a:srgbClr val="00814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2"/>
          <p:cNvCxnSpPr/>
          <p:nvPr/>
        </p:nvCxnSpPr>
        <p:spPr>
          <a:xfrm>
            <a:off x="6483096" y="3850975"/>
            <a:ext cx="0" cy="327600"/>
          </a:xfrm>
          <a:prstGeom prst="straightConnector1">
            <a:avLst/>
          </a:prstGeom>
          <a:noFill/>
          <a:ln cap="flat" cmpd="sng" w="28575">
            <a:solidFill>
              <a:srgbClr val="00814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1538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/>
        </p:nvSpPr>
        <p:spPr>
          <a:xfrm>
            <a:off x="3416700" y="2597850"/>
            <a:ext cx="535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9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lang="en-US">
                <a:solidFill>
                  <a:srgbClr val="999999"/>
                </a:solidFill>
              </a:rPr>
              <a:t>The answer to the universe, life, and everything? </a:t>
            </a:r>
            <a:r>
              <a:rPr b="1" lang="en-US">
                <a:solidFill>
                  <a:srgbClr val="002F6C"/>
                </a:solidFill>
              </a:rPr>
              <a:t>42.</a:t>
            </a:r>
            <a:endParaRPr b="1"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lang="en-US">
                <a:solidFill>
                  <a:srgbClr val="999999"/>
                </a:solidFill>
              </a:rPr>
              <a:t>Current tools give us 42, </a:t>
            </a:r>
            <a:r>
              <a:rPr b="1" lang="en-US">
                <a:solidFill>
                  <a:srgbClr val="002F6C"/>
                </a:solidFill>
              </a:rPr>
              <a:t>we are not asking the right questions.</a:t>
            </a:r>
            <a:endParaRPr b="1">
              <a:solidFill>
                <a:srgbClr val="002F6C"/>
              </a:solidFill>
            </a:endParaRPr>
          </a:p>
        </p:txBody>
      </p:sp>
      <p:sp>
        <p:nvSpPr>
          <p:cNvPr id="252" name="Google Shape;252;p24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EHRs are filled with the answer</a:t>
            </a:r>
            <a:endParaRPr>
              <a:solidFill>
                <a:srgbClr val="002F6C"/>
              </a:solidFill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925" y="3247250"/>
            <a:ext cx="5400150" cy="27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b="1" lang="en-US">
                <a:solidFill>
                  <a:srgbClr val="002F6C"/>
                </a:solidFill>
              </a:rPr>
              <a:t>SMART on FHIR</a:t>
            </a:r>
            <a:r>
              <a:rPr lang="en-US">
                <a:solidFill>
                  <a:srgbClr val="999999"/>
                </a:solidFill>
              </a:rPr>
              <a:t> allows us to </a:t>
            </a:r>
            <a:r>
              <a:rPr b="1" lang="en-US">
                <a:solidFill>
                  <a:srgbClr val="002F6C"/>
                </a:solidFill>
              </a:rPr>
              <a:t>take data out of the EHR</a:t>
            </a:r>
            <a:r>
              <a:rPr lang="en-US">
                <a:solidFill>
                  <a:srgbClr val="999999"/>
                </a:solidFill>
              </a:rPr>
              <a:t> and ask the right questions.</a:t>
            </a:r>
            <a:endParaRPr>
              <a:solidFill>
                <a:srgbClr val="999999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b="1" lang="en-US">
                <a:solidFill>
                  <a:srgbClr val="002F6C"/>
                </a:solidFill>
              </a:rPr>
              <a:t>Few are doing this well</a:t>
            </a:r>
            <a:endParaRPr b="1"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lang="en-US">
                <a:solidFill>
                  <a:srgbClr val="999999"/>
                </a:solidFill>
              </a:rPr>
              <a:t>We can now do interesting things such as:</a:t>
            </a:r>
            <a:endParaRPr>
              <a:solidFill>
                <a:srgbClr val="999999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b="1" lang="en-US">
                <a:solidFill>
                  <a:srgbClr val="002F6C"/>
                </a:solidFill>
              </a:rPr>
              <a:t>Integrated evidence-based suggestions</a:t>
            </a:r>
            <a:r>
              <a:rPr lang="en-US">
                <a:solidFill>
                  <a:srgbClr val="999999"/>
                </a:solidFill>
              </a:rPr>
              <a:t> that are tied directly to the workflow of the clinician</a:t>
            </a:r>
            <a:endParaRPr>
              <a:solidFill>
                <a:srgbClr val="999999"/>
              </a:solidFill>
            </a:endParaRPr>
          </a:p>
          <a:p>
            <a:pPr indent="-1905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•"/>
            </a:pPr>
            <a:r>
              <a:rPr b="1" lang="en-US">
                <a:solidFill>
                  <a:srgbClr val="002F6C"/>
                </a:solidFill>
              </a:rPr>
              <a:t>Automate and standardize</a:t>
            </a:r>
            <a:r>
              <a:rPr lang="en-US">
                <a:solidFill>
                  <a:srgbClr val="999999"/>
                </a:solidFill>
              </a:rPr>
              <a:t> clinical documentation processes that support regulations </a:t>
            </a:r>
            <a:r>
              <a:rPr lang="en-US">
                <a:solidFill>
                  <a:srgbClr val="999999"/>
                </a:solidFill>
              </a:rPr>
              <a:t>hospitals</a:t>
            </a:r>
            <a:r>
              <a:rPr lang="en-US">
                <a:solidFill>
                  <a:srgbClr val="999999"/>
                </a:solidFill>
              </a:rPr>
              <a:t> must comply with</a:t>
            </a:r>
            <a:endParaRPr>
              <a:solidFill>
                <a:srgbClr val="999999"/>
              </a:solidFill>
            </a:endParaRPr>
          </a:p>
          <a:p>
            <a:pPr indent="-1905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•"/>
            </a:pPr>
            <a:r>
              <a:rPr b="1" lang="en-US">
                <a:solidFill>
                  <a:srgbClr val="002F6C"/>
                </a:solidFill>
              </a:rPr>
              <a:t>Aggregate population level statistics </a:t>
            </a:r>
            <a:r>
              <a:rPr lang="en-US">
                <a:solidFill>
                  <a:srgbClr val="999999"/>
                </a:solidFill>
              </a:rPr>
              <a:t>on evidence based medicine initiatives</a:t>
            </a:r>
            <a:endParaRPr>
              <a:solidFill>
                <a:srgbClr val="999999"/>
              </a:solidFill>
            </a:endParaRPr>
          </a:p>
          <a:p>
            <a:pPr indent="-1905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•"/>
            </a:pPr>
            <a:r>
              <a:rPr b="1" lang="en-US">
                <a:solidFill>
                  <a:srgbClr val="002F6C"/>
                </a:solidFill>
              </a:rPr>
              <a:t>Passive education</a:t>
            </a:r>
            <a:r>
              <a:rPr lang="en-US">
                <a:solidFill>
                  <a:srgbClr val="999999"/>
                </a:solidFill>
              </a:rPr>
              <a:t> </a:t>
            </a:r>
            <a:r>
              <a:rPr b="1" lang="en-US">
                <a:solidFill>
                  <a:srgbClr val="002F6C"/>
                </a:solidFill>
              </a:rPr>
              <a:t>and training </a:t>
            </a:r>
            <a:r>
              <a:rPr lang="en-US">
                <a:solidFill>
                  <a:srgbClr val="999999"/>
                </a:solidFill>
              </a:rPr>
              <a:t>at the point of care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59" name="Google Shape;259;p25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Data and Interoperability</a:t>
            </a:r>
            <a:endParaRPr>
              <a:solidFill>
                <a:srgbClr val="002F6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1538F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/>
        </p:nvSpPr>
        <p:spPr>
          <a:xfrm>
            <a:off x="2954525" y="2597850"/>
            <a:ext cx="628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 is healthcare’s drive train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/>
          <p:nvPr/>
        </p:nvSpPr>
        <p:spPr>
          <a:xfrm>
            <a:off x="2471006" y="1168544"/>
            <a:ext cx="1458600" cy="1458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1"/>
          </a:solidFill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7"/>
          <p:cNvSpPr/>
          <p:nvPr/>
        </p:nvSpPr>
        <p:spPr>
          <a:xfrm rot="10800000">
            <a:off x="8298380" y="4342619"/>
            <a:ext cx="1458600" cy="1458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1"/>
          </a:solidFill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27"/>
          <p:cNvCxnSpPr/>
          <p:nvPr/>
        </p:nvCxnSpPr>
        <p:spPr>
          <a:xfrm>
            <a:off x="-81925" y="3429000"/>
            <a:ext cx="12388500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2" name="Google Shape;2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816" y="1316736"/>
            <a:ext cx="3703320" cy="4231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27"/>
          <p:cNvGrpSpPr/>
          <p:nvPr/>
        </p:nvGrpSpPr>
        <p:grpSpPr>
          <a:xfrm>
            <a:off x="5730300" y="176187"/>
            <a:ext cx="731400" cy="731400"/>
            <a:chOff x="5730300" y="176187"/>
            <a:chExt cx="731400" cy="731400"/>
          </a:xfrm>
        </p:grpSpPr>
        <p:sp>
          <p:nvSpPr>
            <p:cNvPr id="274" name="Google Shape;274;p27"/>
            <p:cNvSpPr/>
            <p:nvPr/>
          </p:nvSpPr>
          <p:spPr>
            <a:xfrm>
              <a:off x="5730300" y="176187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5" name="Google Shape;275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72656" y="295575"/>
              <a:ext cx="646687" cy="492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27"/>
          <p:cNvGrpSpPr/>
          <p:nvPr/>
        </p:nvGrpSpPr>
        <p:grpSpPr>
          <a:xfrm>
            <a:off x="6746300" y="471287"/>
            <a:ext cx="731400" cy="731400"/>
            <a:chOff x="7324775" y="176187"/>
            <a:chExt cx="731400" cy="731400"/>
          </a:xfrm>
        </p:grpSpPr>
        <p:sp>
          <p:nvSpPr>
            <p:cNvPr id="277" name="Google Shape;277;p27"/>
            <p:cNvSpPr/>
            <p:nvPr/>
          </p:nvSpPr>
          <p:spPr>
            <a:xfrm>
              <a:off x="7324775" y="176187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78" name="Google Shape;278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02145" y="295570"/>
              <a:ext cx="507775" cy="492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" name="Google Shape;279;p27"/>
          <p:cNvGrpSpPr/>
          <p:nvPr/>
        </p:nvGrpSpPr>
        <p:grpSpPr>
          <a:xfrm>
            <a:off x="4714300" y="471287"/>
            <a:ext cx="731400" cy="731400"/>
            <a:chOff x="4714300" y="471287"/>
            <a:chExt cx="731400" cy="731400"/>
          </a:xfrm>
        </p:grpSpPr>
        <p:sp>
          <p:nvSpPr>
            <p:cNvPr id="280" name="Google Shape;280;p27"/>
            <p:cNvSpPr/>
            <p:nvPr/>
          </p:nvSpPr>
          <p:spPr>
            <a:xfrm>
              <a:off x="4714300" y="471287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1" name="Google Shape;281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26117" y="583085"/>
              <a:ext cx="507776" cy="507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27"/>
          <p:cNvSpPr/>
          <p:nvPr/>
        </p:nvSpPr>
        <p:spPr>
          <a:xfrm>
            <a:off x="4349127" y="1407775"/>
            <a:ext cx="835500" cy="1650000"/>
          </a:xfrm>
          <a:prstGeom prst="roundRect">
            <a:avLst>
              <a:gd fmla="val 43070" name="adj"/>
            </a:avLst>
          </a:prstGeom>
          <a:solidFill>
            <a:schemeClr val="lt1"/>
          </a:solidFill>
          <a:ln cap="flat" cmpd="sng" w="228600">
            <a:solidFill>
              <a:srgbClr val="0081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" name="Google Shape;283;p27"/>
          <p:cNvGrpSpPr/>
          <p:nvPr/>
        </p:nvGrpSpPr>
        <p:grpSpPr>
          <a:xfrm>
            <a:off x="6165900" y="5481575"/>
            <a:ext cx="731400" cy="731400"/>
            <a:chOff x="7580450" y="5869075"/>
            <a:chExt cx="731400" cy="731400"/>
          </a:xfrm>
        </p:grpSpPr>
        <p:sp>
          <p:nvSpPr>
            <p:cNvPr id="284" name="Google Shape;284;p27"/>
            <p:cNvSpPr/>
            <p:nvPr/>
          </p:nvSpPr>
          <p:spPr>
            <a:xfrm>
              <a:off x="7580450" y="5869075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5" name="Google Shape;285;p2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22812" y="5911415"/>
              <a:ext cx="646676" cy="646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" name="Google Shape;286;p27"/>
          <p:cNvGrpSpPr/>
          <p:nvPr/>
        </p:nvGrpSpPr>
        <p:grpSpPr>
          <a:xfrm>
            <a:off x="5294675" y="5481575"/>
            <a:ext cx="731400" cy="731400"/>
            <a:chOff x="8437500" y="5869075"/>
            <a:chExt cx="731400" cy="731400"/>
          </a:xfrm>
        </p:grpSpPr>
        <p:sp>
          <p:nvSpPr>
            <p:cNvPr id="287" name="Google Shape;287;p27"/>
            <p:cNvSpPr/>
            <p:nvPr/>
          </p:nvSpPr>
          <p:spPr>
            <a:xfrm>
              <a:off x="8437500" y="5869075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8" name="Google Shape;288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79862" y="5911444"/>
              <a:ext cx="646676" cy="6466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27"/>
          <p:cNvSpPr txBox="1"/>
          <p:nvPr/>
        </p:nvSpPr>
        <p:spPr>
          <a:xfrm>
            <a:off x="5637025" y="1998200"/>
            <a:ext cx="950700" cy="49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F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5637025" y="4367200"/>
            <a:ext cx="950700" cy="49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F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Clinic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800257" y="2101683"/>
            <a:ext cx="2654700" cy="265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27"/>
          <p:cNvGrpSpPr/>
          <p:nvPr/>
        </p:nvGrpSpPr>
        <p:grpSpPr>
          <a:xfrm>
            <a:off x="8644782" y="2101683"/>
            <a:ext cx="2654700" cy="2654700"/>
            <a:chOff x="8425182" y="2385158"/>
            <a:chExt cx="2654700" cy="2654700"/>
          </a:xfrm>
        </p:grpSpPr>
        <p:sp>
          <p:nvSpPr>
            <p:cNvPr id="293" name="Google Shape;293;p27"/>
            <p:cNvSpPr/>
            <p:nvPr/>
          </p:nvSpPr>
          <p:spPr>
            <a:xfrm>
              <a:off x="8425182" y="2385158"/>
              <a:ext cx="2654700" cy="2654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1430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94" name="Google Shape;294;p2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003688" y="2811262"/>
              <a:ext cx="1650000" cy="165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" name="Google Shape;295;p27"/>
          <p:cNvSpPr/>
          <p:nvPr/>
        </p:nvSpPr>
        <p:spPr>
          <a:xfrm>
            <a:off x="6992364" y="3788500"/>
            <a:ext cx="835500" cy="1650000"/>
          </a:xfrm>
          <a:prstGeom prst="roundRect">
            <a:avLst>
              <a:gd fmla="val 43070" name="adj"/>
            </a:avLst>
          </a:prstGeom>
          <a:solidFill>
            <a:schemeClr val="lt1"/>
          </a:solidFill>
          <a:ln cap="flat" cmpd="sng" w="228600">
            <a:solidFill>
              <a:srgbClr val="0081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"/>
          <p:cNvSpPr txBox="1"/>
          <p:nvPr/>
        </p:nvSpPr>
        <p:spPr>
          <a:xfrm>
            <a:off x="2312700" y="1007425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814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1800">
                <a:solidFill>
                  <a:srgbClr val="008148"/>
                </a:solidFill>
                <a:latin typeface="Calibri"/>
                <a:ea typeface="Calibri"/>
                <a:cs typeface="Calibri"/>
                <a:sym typeface="Calibri"/>
              </a:rPr>
              <a:t>ligned!</a:t>
            </a:r>
            <a:endParaRPr b="1">
              <a:solidFill>
                <a:srgbClr val="008148"/>
              </a:solidFill>
            </a:endParaRPr>
          </a:p>
        </p:txBody>
      </p:sp>
      <p:sp>
        <p:nvSpPr>
          <p:cNvPr id="297" name="Google Shape;297;p27"/>
          <p:cNvSpPr txBox="1"/>
          <p:nvPr/>
        </p:nvSpPr>
        <p:spPr>
          <a:xfrm>
            <a:off x="8292600" y="5540225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8148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1800">
                <a:solidFill>
                  <a:srgbClr val="008148"/>
                </a:solidFill>
                <a:latin typeface="Calibri"/>
                <a:ea typeface="Calibri"/>
                <a:cs typeface="Calibri"/>
                <a:sym typeface="Calibri"/>
              </a:rPr>
              <a:t>ligned!</a:t>
            </a:r>
            <a:endParaRPr b="1">
              <a:solidFill>
                <a:srgbClr val="008148"/>
              </a:solidFill>
            </a:endParaRPr>
          </a:p>
        </p:txBody>
      </p:sp>
      <p:pic>
        <p:nvPicPr>
          <p:cNvPr id="298" name="Google Shape;29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1300" y="2204800"/>
            <a:ext cx="2452500" cy="2448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9" name="Google Shape;299;p27"/>
          <p:cNvSpPr/>
          <p:nvPr/>
        </p:nvSpPr>
        <p:spPr>
          <a:xfrm>
            <a:off x="5620775" y="2996750"/>
            <a:ext cx="950700" cy="8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13150" y="2953599"/>
            <a:ext cx="950699" cy="9506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7"/>
          <p:cNvSpPr/>
          <p:nvPr/>
        </p:nvSpPr>
        <p:spPr>
          <a:xfrm>
            <a:off x="5796923" y="3509230"/>
            <a:ext cx="200100" cy="200100"/>
          </a:xfrm>
          <a:prstGeom prst="mathPlus">
            <a:avLst>
              <a:gd fmla="val 16919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Learning health system</a:t>
            </a:r>
            <a:endParaRPr>
              <a:solidFill>
                <a:srgbClr val="002F6C"/>
              </a:solidFill>
            </a:endParaRPr>
          </a:p>
        </p:txBody>
      </p:sp>
      <p:pic>
        <p:nvPicPr>
          <p:cNvPr id="307" name="Google Shape;3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925" y="685950"/>
            <a:ext cx="4176959" cy="502904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8"/>
          <p:cNvSpPr txBox="1"/>
          <p:nvPr/>
        </p:nvSpPr>
        <p:spPr>
          <a:xfrm>
            <a:off x="745625" y="2501775"/>
            <a:ext cx="76773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Readmissions</a:t>
            </a:r>
            <a:endParaRPr sz="2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Length of stay in the hospital</a:t>
            </a:r>
            <a:endParaRPr sz="2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Decreased morbidity</a:t>
            </a:r>
            <a:endParaRPr sz="2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Decreased mortality</a:t>
            </a:r>
            <a:endParaRPr sz="2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Decreased cost of care</a:t>
            </a:r>
            <a:endParaRPr sz="2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Accurate disease burden description (i.e. RAMI)</a:t>
            </a:r>
            <a:endParaRPr sz="2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?????</a:t>
            </a:r>
            <a:endParaRPr/>
          </a:p>
        </p:txBody>
      </p:sp>
      <p:pic>
        <p:nvPicPr>
          <p:cNvPr id="309" name="Google Shape;3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7622" y="2591278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247" y="3087804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672" y="3600704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672" y="4134104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169" y="4634730"/>
            <a:ext cx="413775" cy="4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44" y="5161566"/>
            <a:ext cx="413775" cy="4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/>
          <p:nvPr/>
        </p:nvSpPr>
        <p:spPr>
          <a:xfrm>
            <a:off x="7763226" y="3400010"/>
            <a:ext cx="200100" cy="200100"/>
          </a:xfrm>
          <a:prstGeom prst="mathPlus">
            <a:avLst>
              <a:gd fmla="val 16919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1538F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/>
          <p:nvPr/>
        </p:nvSpPr>
        <p:spPr>
          <a:xfrm>
            <a:off x="2589150" y="2597850"/>
            <a:ext cx="701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9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9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8647225" y="1524000"/>
            <a:ext cx="3129300" cy="80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415525" y="1524000"/>
            <a:ext cx="8108700" cy="801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647175" y="2458075"/>
            <a:ext cx="3129300" cy="368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3158725" y="2458075"/>
            <a:ext cx="5365500" cy="368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415525" y="2458073"/>
            <a:ext cx="2592900" cy="368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Introduction</a:t>
            </a:r>
            <a:endParaRPr>
              <a:solidFill>
                <a:srgbClr val="002F6C"/>
              </a:solidFill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3359082" y="3192812"/>
            <a:ext cx="2339007" cy="2249674"/>
            <a:chOff x="3291293" y="3218562"/>
            <a:chExt cx="2339007" cy="2249674"/>
          </a:xfrm>
        </p:grpSpPr>
        <p:pic>
          <p:nvPicPr>
            <p:cNvPr id="97" name="Google Shape;9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91308" y="3218562"/>
              <a:ext cx="1097454" cy="1097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91293" y="4370780"/>
              <a:ext cx="1097454" cy="1097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32846" y="3218562"/>
              <a:ext cx="1097454" cy="1097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32831" y="4370780"/>
              <a:ext cx="1097454" cy="1097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4"/>
          <p:cNvGrpSpPr/>
          <p:nvPr/>
        </p:nvGrpSpPr>
        <p:grpSpPr>
          <a:xfrm>
            <a:off x="5994544" y="3192812"/>
            <a:ext cx="2339044" cy="2249674"/>
            <a:chOff x="5926756" y="3218562"/>
            <a:chExt cx="2339044" cy="2249674"/>
          </a:xfrm>
        </p:grpSpPr>
        <p:pic>
          <p:nvPicPr>
            <p:cNvPr id="102" name="Google Shape;10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26808" y="3218562"/>
              <a:ext cx="1097454" cy="1097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68346" y="3218562"/>
              <a:ext cx="1097454" cy="1097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26756" y="4370780"/>
              <a:ext cx="1097454" cy="10974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4"/>
          <p:cNvSpPr txBox="1"/>
          <p:nvPr/>
        </p:nvSpPr>
        <p:spPr>
          <a:xfrm>
            <a:off x="1111863" y="6223100"/>
            <a:ext cx="134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533073" y="6223100"/>
            <a:ext cx="280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Hospital leadership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8966674" y="6223100"/>
            <a:ext cx="280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8659450" y="2683125"/>
            <a:ext cx="312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Founder; </a:t>
            </a:r>
            <a:r>
              <a:rPr b="1" lang="en-US" sz="18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Chief Medical Officer</a:t>
            </a:r>
            <a:endParaRPr b="1" sz="1800">
              <a:solidFill>
                <a:srgbClr val="BA00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908626" y="5482396"/>
            <a:ext cx="123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b="1" lang="en-US" sz="1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hospitals</a:t>
            </a:r>
            <a:endParaRPr b="1" sz="1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14"/>
          <p:cNvGrpSpPr/>
          <p:nvPr/>
        </p:nvGrpSpPr>
        <p:grpSpPr>
          <a:xfrm>
            <a:off x="587108" y="3192795"/>
            <a:ext cx="2249686" cy="2249686"/>
            <a:chOff x="1221050" y="1191800"/>
            <a:chExt cx="1700700" cy="1700700"/>
          </a:xfrm>
        </p:grpSpPr>
        <p:sp>
          <p:nvSpPr>
            <p:cNvPr id="111" name="Google Shape;111;p14"/>
            <p:cNvSpPr/>
            <p:nvPr/>
          </p:nvSpPr>
          <p:spPr>
            <a:xfrm>
              <a:off x="1221050" y="1191800"/>
              <a:ext cx="1700700" cy="17007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2" name="Google Shape;11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66725" y="1237550"/>
              <a:ext cx="1609200" cy="1609200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9484" y="1607330"/>
            <a:ext cx="1520800" cy="6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529275" y="5456000"/>
            <a:ext cx="25065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Dr </a:t>
            </a:r>
            <a:r>
              <a:rPr b="1" i="0" lang="en-US" sz="1800" u="none" cap="none" strike="noStrike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Adam Robison, MD</a:t>
            </a:r>
            <a:endParaRPr b="1" sz="1800">
              <a:solidFill>
                <a:srgbClr val="BA00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6127401" y="5482396"/>
            <a:ext cx="207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1" lang="en-US" sz="1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periop clinics</a:t>
            </a:r>
            <a:endParaRPr b="1" sz="1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3706826" y="2691175"/>
            <a:ext cx="417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Medical Director for Hospital Medicine</a:t>
            </a:r>
            <a:endParaRPr b="1"/>
          </a:p>
        </p:txBody>
      </p:sp>
      <p:sp>
        <p:nvSpPr>
          <p:cNvPr id="117" name="Google Shape;117;p14"/>
          <p:cNvSpPr txBox="1"/>
          <p:nvPr/>
        </p:nvSpPr>
        <p:spPr>
          <a:xfrm>
            <a:off x="971175" y="2691175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Physician </a:t>
            </a:r>
            <a:endParaRPr b="1"/>
          </a:p>
        </p:txBody>
      </p:sp>
      <p:sp>
        <p:nvSpPr>
          <p:cNvPr id="118" name="Google Shape;118;p14"/>
          <p:cNvSpPr txBox="1"/>
          <p:nvPr/>
        </p:nvSpPr>
        <p:spPr>
          <a:xfrm>
            <a:off x="8819199" y="5458913"/>
            <a:ext cx="280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Tech startup</a:t>
            </a:r>
            <a:endParaRPr b="1" sz="1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12750" y="1758288"/>
            <a:ext cx="1622700" cy="33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99250" y="3177013"/>
            <a:ext cx="2249700" cy="22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>
            <a:off x="9505555" y="4463447"/>
            <a:ext cx="532500" cy="532500"/>
          </a:xfrm>
          <a:prstGeom prst="mathPlus">
            <a:avLst>
              <a:gd fmla="val 16919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5"/>
          <p:cNvCxnSpPr/>
          <p:nvPr/>
        </p:nvCxnSpPr>
        <p:spPr>
          <a:xfrm>
            <a:off x="6079625" y="1737025"/>
            <a:ext cx="0" cy="548970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5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How to align physicians and hospitals?</a:t>
            </a:r>
            <a:endParaRPr>
              <a:solidFill>
                <a:srgbClr val="002F6C"/>
              </a:solidFill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4768650" y="3050421"/>
            <a:ext cx="2654700" cy="2654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5"/>
          <p:cNvCxnSpPr/>
          <p:nvPr/>
        </p:nvCxnSpPr>
        <p:spPr>
          <a:xfrm>
            <a:off x="-65550" y="1718549"/>
            <a:ext cx="12355800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5"/>
          <p:cNvCxnSpPr/>
          <p:nvPr/>
        </p:nvCxnSpPr>
        <p:spPr>
          <a:xfrm>
            <a:off x="-65550" y="2556749"/>
            <a:ext cx="12355800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5"/>
          <p:cNvSpPr txBox="1"/>
          <p:nvPr/>
        </p:nvSpPr>
        <p:spPr>
          <a:xfrm>
            <a:off x="7581375" y="1891350"/>
            <a:ext cx="3349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Taught in Medical School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840650" y="1891350"/>
            <a:ext cx="412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taught in medical school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791150" y="3360750"/>
            <a:ext cx="22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Quality Metrics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1791150" y="4021150"/>
            <a:ext cx="22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Coding queries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1791150" y="4681550"/>
            <a:ext cx="22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CMS regulations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94" y="3360738"/>
            <a:ext cx="646687" cy="4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209" y="4681557"/>
            <a:ext cx="507775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055" y="4013560"/>
            <a:ext cx="507776" cy="5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7237" y="3922840"/>
            <a:ext cx="646676" cy="64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7225" y="3196882"/>
            <a:ext cx="646676" cy="64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9182550" y="3360750"/>
            <a:ext cx="22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Diagnose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9182550" y="4021150"/>
            <a:ext cx="222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Treat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6079625" y="5833800"/>
            <a:ext cx="4326300" cy="819300"/>
          </a:xfrm>
          <a:prstGeom prst="rightArrow">
            <a:avLst>
              <a:gd fmla="val 10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 flipH="1">
            <a:off x="1753325" y="5833800"/>
            <a:ext cx="4326300" cy="819300"/>
          </a:xfrm>
          <a:prstGeom prst="rightArrow">
            <a:avLst>
              <a:gd fmla="val 100000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6471975" y="5852160"/>
            <a:ext cx="334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Hospitals care</a:t>
            </a:r>
            <a:endParaRPr sz="2000">
              <a:solidFill>
                <a:srgbClr val="BA00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Physicians care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2433375" y="5850485"/>
            <a:ext cx="3349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Hospitals care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Physicians care </a:t>
            </a:r>
            <a:r>
              <a:rPr lang="en-US" sz="20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9737" y="3153625"/>
            <a:ext cx="2452500" cy="244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41934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b="1" lang="en-US">
                <a:solidFill>
                  <a:srgbClr val="002F6C"/>
                </a:solidFill>
              </a:rPr>
              <a:t>Health systems are dependent on physicians</a:t>
            </a:r>
            <a:r>
              <a:rPr lang="en-US">
                <a:solidFill>
                  <a:srgbClr val="999999"/>
                </a:solidFill>
              </a:rPr>
              <a:t> to drive key </a:t>
            </a:r>
            <a:r>
              <a:rPr lang="en-US">
                <a:solidFill>
                  <a:srgbClr val="999999"/>
                </a:solidFill>
              </a:rPr>
              <a:t>hospital</a:t>
            </a:r>
            <a:r>
              <a:rPr lang="en-US">
                <a:solidFill>
                  <a:srgbClr val="999999"/>
                </a:solidFill>
              </a:rPr>
              <a:t> metrics</a:t>
            </a:r>
            <a:endParaRPr>
              <a:solidFill>
                <a:srgbClr val="999999"/>
              </a:solidFill>
            </a:endParaRPr>
          </a:p>
          <a:p>
            <a:pPr indent="-241934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lang="en-US">
                <a:solidFill>
                  <a:srgbClr val="999999"/>
                </a:solidFill>
              </a:rPr>
              <a:t>But physicians are </a:t>
            </a:r>
            <a:r>
              <a:rPr b="1" lang="en-US">
                <a:solidFill>
                  <a:srgbClr val="002F6C"/>
                </a:solidFill>
              </a:rPr>
              <a:t>only trained in two things</a:t>
            </a:r>
            <a:r>
              <a:rPr lang="en-US">
                <a:solidFill>
                  <a:srgbClr val="999999"/>
                </a:solidFill>
              </a:rPr>
              <a:t>: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Diagnosis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Treatment</a:t>
            </a:r>
            <a:endParaRPr>
              <a:solidFill>
                <a:srgbClr val="999999"/>
              </a:solidFill>
            </a:endParaRPr>
          </a:p>
          <a:p>
            <a:pPr indent="-241934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b="1" lang="en-US">
                <a:solidFill>
                  <a:srgbClr val="002F6C"/>
                </a:solidFill>
              </a:rPr>
              <a:t>We are not trained in</a:t>
            </a:r>
            <a:r>
              <a:rPr lang="en-US">
                <a:solidFill>
                  <a:srgbClr val="999999"/>
                </a:solidFill>
              </a:rPr>
              <a:t>: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population health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Coding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Insurance nuances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CMS regulations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Core metrics</a:t>
            </a:r>
            <a:endParaRPr>
              <a:solidFill>
                <a:srgbClr val="999999"/>
              </a:solidFill>
            </a:endParaRPr>
          </a:p>
          <a:p>
            <a:pPr indent="-24003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Char char="•"/>
            </a:pPr>
            <a:r>
              <a:rPr b="1" lang="en-US">
                <a:solidFill>
                  <a:srgbClr val="002F6C"/>
                </a:solidFill>
              </a:rPr>
              <a:t>... And many more</a:t>
            </a:r>
            <a:endParaRPr b="1">
              <a:solidFill>
                <a:srgbClr val="002F6C"/>
              </a:solidFill>
            </a:endParaRPr>
          </a:p>
        </p:txBody>
      </p:sp>
      <p:sp>
        <p:nvSpPr>
          <p:cNvPr id="153" name="Google Shape;153;p16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The secret about physicians</a:t>
            </a:r>
            <a:endParaRPr>
              <a:solidFill>
                <a:srgbClr val="002F6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/>
          <p:nvPr/>
        </p:nvSpPr>
        <p:spPr>
          <a:xfrm rot="899802">
            <a:off x="2471006" y="1168544"/>
            <a:ext cx="1458475" cy="1458475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1"/>
          </a:solidFill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 rot="-9900198">
            <a:off x="8298506" y="4342744"/>
            <a:ext cx="1458475" cy="1458475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1"/>
          </a:solidFill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" name="Google Shape;160;p17"/>
          <p:cNvCxnSpPr/>
          <p:nvPr/>
        </p:nvCxnSpPr>
        <p:spPr>
          <a:xfrm>
            <a:off x="-81925" y="3429000"/>
            <a:ext cx="12388500" cy="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816" y="1316736"/>
            <a:ext cx="3703320" cy="4231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7"/>
          <p:cNvGrpSpPr/>
          <p:nvPr/>
        </p:nvGrpSpPr>
        <p:grpSpPr>
          <a:xfrm>
            <a:off x="5730300" y="176187"/>
            <a:ext cx="731400" cy="731400"/>
            <a:chOff x="5730300" y="176187"/>
            <a:chExt cx="731400" cy="731400"/>
          </a:xfrm>
        </p:grpSpPr>
        <p:sp>
          <p:nvSpPr>
            <p:cNvPr id="163" name="Google Shape;163;p17"/>
            <p:cNvSpPr/>
            <p:nvPr/>
          </p:nvSpPr>
          <p:spPr>
            <a:xfrm>
              <a:off x="5730300" y="176187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72656" y="295575"/>
              <a:ext cx="646687" cy="492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165;p17"/>
          <p:cNvGrpSpPr/>
          <p:nvPr/>
        </p:nvGrpSpPr>
        <p:grpSpPr>
          <a:xfrm>
            <a:off x="6746300" y="471287"/>
            <a:ext cx="731400" cy="731400"/>
            <a:chOff x="7324775" y="176187"/>
            <a:chExt cx="731400" cy="731400"/>
          </a:xfrm>
        </p:grpSpPr>
        <p:sp>
          <p:nvSpPr>
            <p:cNvPr id="166" name="Google Shape;166;p17"/>
            <p:cNvSpPr/>
            <p:nvPr/>
          </p:nvSpPr>
          <p:spPr>
            <a:xfrm>
              <a:off x="7324775" y="176187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02145" y="295570"/>
              <a:ext cx="507775" cy="492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17"/>
          <p:cNvGrpSpPr/>
          <p:nvPr/>
        </p:nvGrpSpPr>
        <p:grpSpPr>
          <a:xfrm>
            <a:off x="4714300" y="471287"/>
            <a:ext cx="731400" cy="731400"/>
            <a:chOff x="4714300" y="471287"/>
            <a:chExt cx="731400" cy="731400"/>
          </a:xfrm>
        </p:grpSpPr>
        <p:sp>
          <p:nvSpPr>
            <p:cNvPr id="169" name="Google Shape;169;p17"/>
            <p:cNvSpPr/>
            <p:nvPr/>
          </p:nvSpPr>
          <p:spPr>
            <a:xfrm>
              <a:off x="4714300" y="471287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0" name="Google Shape;170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26117" y="583085"/>
              <a:ext cx="507776" cy="507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17"/>
          <p:cNvSpPr/>
          <p:nvPr/>
        </p:nvSpPr>
        <p:spPr>
          <a:xfrm>
            <a:off x="4349127" y="1407775"/>
            <a:ext cx="835500" cy="1650000"/>
          </a:xfrm>
          <a:prstGeom prst="roundRect">
            <a:avLst>
              <a:gd fmla="val 43070" name="adj"/>
            </a:avLst>
          </a:prstGeom>
          <a:solidFill>
            <a:schemeClr val="lt1"/>
          </a:solidFill>
          <a:ln cap="flat" cmpd="sng" w="228600">
            <a:solidFill>
              <a:srgbClr val="BA00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6165900" y="5481575"/>
            <a:ext cx="731400" cy="731400"/>
            <a:chOff x="7580450" y="5869075"/>
            <a:chExt cx="731400" cy="731400"/>
          </a:xfrm>
        </p:grpSpPr>
        <p:sp>
          <p:nvSpPr>
            <p:cNvPr id="173" name="Google Shape;173;p17"/>
            <p:cNvSpPr/>
            <p:nvPr/>
          </p:nvSpPr>
          <p:spPr>
            <a:xfrm>
              <a:off x="7580450" y="5869075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4" name="Google Shape;174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22812" y="5911415"/>
              <a:ext cx="646676" cy="646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" name="Google Shape;175;p17"/>
          <p:cNvGrpSpPr/>
          <p:nvPr/>
        </p:nvGrpSpPr>
        <p:grpSpPr>
          <a:xfrm>
            <a:off x="5294675" y="5481575"/>
            <a:ext cx="731400" cy="731400"/>
            <a:chOff x="8437500" y="5869075"/>
            <a:chExt cx="731400" cy="731400"/>
          </a:xfrm>
        </p:grpSpPr>
        <p:sp>
          <p:nvSpPr>
            <p:cNvPr id="176" name="Google Shape;176;p17"/>
            <p:cNvSpPr/>
            <p:nvPr/>
          </p:nvSpPr>
          <p:spPr>
            <a:xfrm>
              <a:off x="8437500" y="5869075"/>
              <a:ext cx="731400" cy="731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" name="Google Shape;177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79862" y="5911444"/>
              <a:ext cx="646676" cy="6466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17"/>
          <p:cNvSpPr txBox="1"/>
          <p:nvPr/>
        </p:nvSpPr>
        <p:spPr>
          <a:xfrm>
            <a:off x="5637025" y="1998200"/>
            <a:ext cx="950700" cy="49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F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Admin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5637025" y="4367200"/>
            <a:ext cx="950700" cy="492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F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Clinic</a:t>
            </a:r>
            <a:endParaRPr sz="20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800257" y="2101683"/>
            <a:ext cx="2654623" cy="2654623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17"/>
          <p:cNvGrpSpPr/>
          <p:nvPr/>
        </p:nvGrpSpPr>
        <p:grpSpPr>
          <a:xfrm>
            <a:off x="8644782" y="2101683"/>
            <a:ext cx="2654623" cy="2654623"/>
            <a:chOff x="8425182" y="2385158"/>
            <a:chExt cx="2654623" cy="2654623"/>
          </a:xfrm>
        </p:grpSpPr>
        <p:sp>
          <p:nvSpPr>
            <p:cNvPr id="182" name="Google Shape;182;p17"/>
            <p:cNvSpPr/>
            <p:nvPr/>
          </p:nvSpPr>
          <p:spPr>
            <a:xfrm>
              <a:off x="8425182" y="2385158"/>
              <a:ext cx="2654623" cy="2654623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1430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3" name="Google Shape;183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003688" y="2811262"/>
              <a:ext cx="1650000" cy="165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4" name="Google Shape;184;p17"/>
          <p:cNvSpPr/>
          <p:nvPr/>
        </p:nvSpPr>
        <p:spPr>
          <a:xfrm>
            <a:off x="6992364" y="3788500"/>
            <a:ext cx="835500" cy="1650000"/>
          </a:xfrm>
          <a:prstGeom prst="roundRect">
            <a:avLst>
              <a:gd fmla="val 43070" name="adj"/>
            </a:avLst>
          </a:prstGeom>
          <a:solidFill>
            <a:schemeClr val="lt1"/>
          </a:solidFill>
          <a:ln cap="flat" cmpd="sng" w="228600">
            <a:solidFill>
              <a:srgbClr val="BA00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 txBox="1"/>
          <p:nvPr/>
        </p:nvSpPr>
        <p:spPr>
          <a:xfrm>
            <a:off x="2388900" y="855025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Misaligned!</a:t>
            </a:r>
            <a:endParaRPr b="1"/>
          </a:p>
        </p:txBody>
      </p:sp>
      <p:sp>
        <p:nvSpPr>
          <p:cNvPr id="186" name="Google Shape;186;p17"/>
          <p:cNvSpPr txBox="1"/>
          <p:nvPr/>
        </p:nvSpPr>
        <p:spPr>
          <a:xfrm>
            <a:off x="8216400" y="5616425"/>
            <a:ext cx="16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BA000D"/>
                </a:solidFill>
                <a:latin typeface="Calibri"/>
                <a:ea typeface="Calibri"/>
                <a:cs typeface="Calibri"/>
                <a:sym typeface="Calibri"/>
              </a:rPr>
              <a:t>Misaligned!</a:t>
            </a:r>
            <a:endParaRPr b="1"/>
          </a:p>
        </p:txBody>
      </p:sp>
      <p:pic>
        <p:nvPicPr>
          <p:cNvPr id="187" name="Google Shape;18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1300" y="2204800"/>
            <a:ext cx="2452500" cy="2448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>
                <a:solidFill>
                  <a:srgbClr val="002F6C"/>
                </a:solidFill>
              </a:rPr>
              <a:t>Readmissions</a:t>
            </a:r>
            <a:endParaRPr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>
                <a:solidFill>
                  <a:srgbClr val="002F6C"/>
                </a:solidFill>
              </a:rPr>
              <a:t>Length of stay in the hospital</a:t>
            </a:r>
            <a:endParaRPr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>
                <a:solidFill>
                  <a:srgbClr val="002F6C"/>
                </a:solidFill>
              </a:rPr>
              <a:t>Decreased morbidity</a:t>
            </a:r>
            <a:endParaRPr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>
                <a:solidFill>
                  <a:srgbClr val="002F6C"/>
                </a:solidFill>
              </a:rPr>
              <a:t>Decreased mortality</a:t>
            </a:r>
            <a:endParaRPr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>
                <a:solidFill>
                  <a:srgbClr val="002F6C"/>
                </a:solidFill>
              </a:rPr>
              <a:t>Decreased cost of care</a:t>
            </a:r>
            <a:endParaRPr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>
                <a:solidFill>
                  <a:srgbClr val="002F6C"/>
                </a:solidFill>
              </a:rPr>
              <a:t>Accurate disease burden description (i.e. RAMI)</a:t>
            </a:r>
            <a:endParaRPr>
              <a:solidFill>
                <a:srgbClr val="002F6C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>
                <a:solidFill>
                  <a:srgbClr val="002F6C"/>
                </a:solidFill>
              </a:rPr>
              <a:t>?????</a:t>
            </a:r>
            <a:endParaRPr>
              <a:solidFill>
                <a:srgbClr val="002F6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2F6C"/>
              </a:solidFill>
            </a:endParaRPr>
          </a:p>
        </p:txBody>
      </p:sp>
      <p:sp>
        <p:nvSpPr>
          <p:cNvPr id="193" name="Google Shape;193;p18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Outcomes that require alignment</a:t>
            </a:r>
            <a:endParaRPr>
              <a:solidFill>
                <a:srgbClr val="002F6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Why is this so difficult?</a:t>
            </a:r>
            <a:endParaRPr>
              <a:solidFill>
                <a:srgbClr val="002F6C"/>
              </a:solidFill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15525" y="1704250"/>
            <a:ext cx="844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takeholders ultimately care about the same thing; </a:t>
            </a:r>
            <a:r>
              <a:rPr b="1"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why is attaining alignment so difficult?</a:t>
            </a:r>
            <a:endParaRPr b="1" sz="2800">
              <a:solidFill>
                <a:srgbClr val="002F6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800"/>
              <a:buChar char="•"/>
            </a:pPr>
            <a:r>
              <a:rPr lang="en-US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Hospitals and physicians</a:t>
            </a: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often work against each other</a:t>
            </a:r>
            <a:r>
              <a:rPr lang="en-US" sz="2800">
                <a:solidFill>
                  <a:srgbClr val="002F6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in their efforts to provide better care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4582" y="3748848"/>
            <a:ext cx="3142839" cy="261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Char char="•"/>
            </a:pPr>
            <a:r>
              <a:rPr lang="en-US">
                <a:solidFill>
                  <a:srgbClr val="999999"/>
                </a:solidFill>
              </a:rPr>
              <a:t>There are several </a:t>
            </a:r>
            <a:r>
              <a:rPr b="1" lang="en-US">
                <a:solidFill>
                  <a:srgbClr val="002F6C"/>
                </a:solidFill>
              </a:rPr>
              <a:t>knowledge gaps</a:t>
            </a:r>
            <a:r>
              <a:rPr lang="en-US">
                <a:solidFill>
                  <a:srgbClr val="999999"/>
                </a:solidFill>
              </a:rPr>
              <a:t> that will continue to have us rowing in different directions:</a:t>
            </a:r>
            <a:endParaRPr>
              <a:solidFill>
                <a:srgbClr val="999999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b="1" lang="en-US">
                <a:solidFill>
                  <a:srgbClr val="002F6C"/>
                </a:solidFill>
              </a:rPr>
              <a:t>Physician’s </a:t>
            </a:r>
            <a:r>
              <a:rPr lang="en-US">
                <a:solidFill>
                  <a:srgbClr val="999999"/>
                </a:solidFill>
              </a:rPr>
              <a:t>clinical knowledge and clerical knowledge (i.e documentation)</a:t>
            </a:r>
            <a:endParaRPr>
              <a:solidFill>
                <a:srgbClr val="999999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b="1" lang="en-US">
                <a:solidFill>
                  <a:srgbClr val="002F6C"/>
                </a:solidFill>
              </a:rPr>
              <a:t>Patient’s</a:t>
            </a:r>
            <a:r>
              <a:rPr lang="en-US">
                <a:solidFill>
                  <a:srgbClr val="999999"/>
                </a:solidFill>
              </a:rPr>
              <a:t> ability to navigate complicated disease processes</a:t>
            </a:r>
            <a:endParaRPr>
              <a:solidFill>
                <a:srgbClr val="999999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b="1" lang="en-US">
                <a:solidFill>
                  <a:srgbClr val="002F6C"/>
                </a:solidFill>
              </a:rPr>
              <a:t>Health system’s</a:t>
            </a:r>
            <a:r>
              <a:rPr lang="en-US">
                <a:solidFill>
                  <a:srgbClr val="999999"/>
                </a:solidFill>
              </a:rPr>
              <a:t> lack of useful data to move the needle on important metrics</a:t>
            </a:r>
            <a:endParaRPr>
              <a:solidFill>
                <a:srgbClr val="999999"/>
              </a:solidFill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F6C"/>
              </a:buClr>
              <a:buSzPts val="2400"/>
              <a:buChar char="•"/>
            </a:pPr>
            <a:r>
              <a:rPr b="1" lang="en-US">
                <a:solidFill>
                  <a:srgbClr val="002F6C"/>
                </a:solidFill>
              </a:rPr>
              <a:t>Understanding gap between all three parties</a:t>
            </a:r>
            <a:endParaRPr b="1">
              <a:solidFill>
                <a:srgbClr val="002F6C"/>
              </a:solidFill>
            </a:endParaRPr>
          </a:p>
        </p:txBody>
      </p:sp>
      <p:sp>
        <p:nvSpPr>
          <p:cNvPr id="206" name="Google Shape;206;p20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Knowledge gaps</a:t>
            </a:r>
            <a:endParaRPr>
              <a:solidFill>
                <a:srgbClr val="002F6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Ai (IBM Watson)</a:t>
            </a:r>
            <a:endParaRPr>
              <a:solidFill>
                <a:srgbClr val="999999"/>
              </a:solidFill>
            </a:endParaRPr>
          </a:p>
          <a:p>
            <a:pPr indent="-2667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Scoring tool for risk of admission</a:t>
            </a:r>
            <a:endParaRPr>
              <a:solidFill>
                <a:srgbClr val="999999"/>
              </a:solidFill>
            </a:endParaRPr>
          </a:p>
          <a:p>
            <a:pPr indent="-2413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Char char="•"/>
            </a:pPr>
            <a:r>
              <a:rPr lang="en-US">
                <a:solidFill>
                  <a:srgbClr val="999999"/>
                </a:solidFill>
              </a:rPr>
              <a:t>What do we do with this information</a:t>
            </a:r>
            <a:endParaRPr>
              <a:solidFill>
                <a:srgbClr val="999999"/>
              </a:solidFill>
            </a:endParaRPr>
          </a:p>
          <a:p>
            <a:pPr indent="-2667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Non-actionable information </a:t>
            </a:r>
            <a:endParaRPr>
              <a:solidFill>
                <a:srgbClr val="999999"/>
              </a:solidFill>
            </a:endParaRPr>
          </a:p>
          <a:p>
            <a:pPr indent="-2667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Incorrect information</a:t>
            </a:r>
            <a:endParaRPr>
              <a:solidFill>
                <a:srgbClr val="999999"/>
              </a:solidFill>
            </a:endParaRPr>
          </a:p>
          <a:p>
            <a:pPr indent="-2667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US">
                <a:solidFill>
                  <a:srgbClr val="999999"/>
                </a:solidFill>
              </a:rPr>
              <a:t>Non-timely information (i.e. too late to be useful)</a:t>
            </a:r>
            <a:endParaRPr>
              <a:solidFill>
                <a:srgbClr val="999999"/>
              </a:solidFill>
            </a:endParaRPr>
          </a:p>
          <a:p>
            <a:pPr indent="-2413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Char char="•"/>
            </a:pPr>
            <a:r>
              <a:rPr lang="en-US">
                <a:solidFill>
                  <a:srgbClr val="999999"/>
                </a:solidFill>
              </a:rPr>
              <a:t>EHR and sepsis BPA (patient was already septic and being treated appropriately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12" name="Google Shape;212;p21"/>
          <p:cNvSpPr txBox="1"/>
          <p:nvPr>
            <p:ph type="title"/>
          </p:nvPr>
        </p:nvSpPr>
        <p:spPr>
          <a:xfrm>
            <a:off x="415525" y="348750"/>
            <a:ext cx="105156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2F6C"/>
                </a:solidFill>
              </a:rPr>
              <a:t>Do current tools in the space address these gaps?</a:t>
            </a:r>
            <a:endParaRPr>
              <a:solidFill>
                <a:srgbClr val="002F6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