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42"/>
  </p:notesMasterIdLst>
  <p:sldIdLst>
    <p:sldId id="256" r:id="rId26"/>
    <p:sldId id="257" r:id="rId27"/>
    <p:sldId id="258" r:id="rId28"/>
    <p:sldId id="259" r:id="rId29"/>
    <p:sldId id="260" r:id="rId30"/>
    <p:sldId id="261" r:id="rId31"/>
    <p:sldId id="262" r:id="rId32"/>
    <p:sldId id="263" r:id="rId33"/>
    <p:sldId id="264" r:id="rId34"/>
    <p:sldId id="265" r:id="rId35"/>
    <p:sldId id="266" r:id="rId36"/>
    <p:sldId id="267" r:id="rId37"/>
    <p:sldId id="268" r:id="rId38"/>
    <p:sldId id="269" r:id="rId39"/>
    <p:sldId id="270" r:id="rId40"/>
    <p:sldId id="271" r:id="rId41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Amaranth" charset="1" panose="02000503050000020004"/>
      <p:regular r:id="rId10"/>
    </p:embeddedFont>
    <p:embeddedFont>
      <p:font typeface="Amaranth Bold" charset="1" panose="02000500000000020004"/>
      <p:regular r:id="rId11"/>
    </p:embeddedFont>
    <p:embeddedFont>
      <p:font typeface="Amaranth Italics" charset="1" panose="02000500000000020004"/>
      <p:regular r:id="rId12"/>
    </p:embeddedFont>
    <p:embeddedFont>
      <p:font typeface="Amaranth Bold Italics" charset="1" panose="02000500000000020004"/>
      <p:regular r:id="rId13"/>
    </p:embeddedFont>
    <p:embeddedFont>
      <p:font typeface="Code Pro" charset="1" panose="00000500000000000000"/>
      <p:regular r:id="rId14"/>
    </p:embeddedFont>
    <p:embeddedFont>
      <p:font typeface="Code Pro Bold" charset="1" panose="00000800000000000000"/>
      <p:regular r:id="rId15"/>
    </p:embeddedFont>
    <p:embeddedFont>
      <p:font typeface="Open Sans" charset="1" panose="020B0606030504020204"/>
      <p:regular r:id="rId16"/>
    </p:embeddedFont>
    <p:embeddedFont>
      <p:font typeface="Open Sans Bold" charset="1" panose="020B0806030504020204"/>
      <p:regular r:id="rId17"/>
    </p:embeddedFont>
    <p:embeddedFont>
      <p:font typeface="Open Sans Italics" charset="1" panose="020B0606030504020204"/>
      <p:regular r:id="rId18"/>
    </p:embeddedFont>
    <p:embeddedFont>
      <p:font typeface="Open Sans Bold Italics" charset="1" panose="020B0806030504020204"/>
      <p:regular r:id="rId19"/>
    </p:embeddedFont>
    <p:embeddedFont>
      <p:font typeface="Montserrat Extra-Bold" charset="1" panose="00000900000000000000"/>
      <p:regular r:id="rId20"/>
    </p:embeddedFont>
    <p:embeddedFont>
      <p:font typeface="Montserrat Extra-Bold Bold" charset="1" panose="00000A00000000000000"/>
      <p:regular r:id="rId21"/>
    </p:embeddedFont>
    <p:embeddedFont>
      <p:font typeface="Montserrat Extra-Bold Italics" charset="1" panose="00000900000000000000"/>
      <p:regular r:id="rId22"/>
    </p:embeddedFont>
    <p:embeddedFont>
      <p:font typeface="Montserrat Extra-Bold Bold Italics" charset="1" panose="00000A00000000000000"/>
      <p:regular r:id="rId23"/>
    </p:embeddedFont>
    <p:embeddedFont>
      <p:font typeface="Neue Einstellung Medium" charset="1" panose="00000600000000000000"/>
      <p:regular r:id="rId24"/>
    </p:embeddedFont>
    <p:embeddedFont>
      <p:font typeface="Neue Einstellung Medium Bold" charset="1" panose="000008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slides/slide1.xml" Type="http://schemas.openxmlformats.org/officeDocument/2006/relationships/slide"/><Relationship Id="rId27" Target="slides/slide2.xml" Type="http://schemas.openxmlformats.org/officeDocument/2006/relationships/slide"/><Relationship Id="rId28" Target="slides/slide3.xml" Type="http://schemas.openxmlformats.org/officeDocument/2006/relationships/slide"/><Relationship Id="rId29" Target="slides/slide4.xml" Type="http://schemas.openxmlformats.org/officeDocument/2006/relationships/slide"/><Relationship Id="rId3" Target="viewProps.xml" Type="http://schemas.openxmlformats.org/officeDocument/2006/relationships/viewProps"/><Relationship Id="rId30" Target="slides/slide5.xml" Type="http://schemas.openxmlformats.org/officeDocument/2006/relationships/slide"/><Relationship Id="rId31" Target="slides/slide6.xml" Type="http://schemas.openxmlformats.org/officeDocument/2006/relationships/slide"/><Relationship Id="rId32" Target="slides/slide7.xml" Type="http://schemas.openxmlformats.org/officeDocument/2006/relationships/slide"/><Relationship Id="rId33" Target="slides/slide8.xml" Type="http://schemas.openxmlformats.org/officeDocument/2006/relationships/slide"/><Relationship Id="rId34" Target="slides/slide9.xml" Type="http://schemas.openxmlformats.org/officeDocument/2006/relationships/slide"/><Relationship Id="rId35" Target="slides/slide10.xml" Type="http://schemas.openxmlformats.org/officeDocument/2006/relationships/slide"/><Relationship Id="rId36" Target="slides/slide11.xml" Type="http://schemas.openxmlformats.org/officeDocument/2006/relationships/slide"/><Relationship Id="rId37" Target="slides/slide12.xml" Type="http://schemas.openxmlformats.org/officeDocument/2006/relationships/slide"/><Relationship Id="rId38" Target="slides/slide13.xml" Type="http://schemas.openxmlformats.org/officeDocument/2006/relationships/slide"/><Relationship Id="rId39" Target="slides/slide14.xml" Type="http://schemas.openxmlformats.org/officeDocument/2006/relationships/slide"/><Relationship Id="rId4" Target="theme/theme1.xml" Type="http://schemas.openxmlformats.org/officeDocument/2006/relationships/theme"/><Relationship Id="rId40" Target="slides/slide15.xml" Type="http://schemas.openxmlformats.org/officeDocument/2006/relationships/slide"/><Relationship Id="rId41" Target="slides/slide16.xml" Type="http://schemas.openxmlformats.org/officeDocument/2006/relationships/slide"/><Relationship Id="rId42" Target="notesMasters/notesMaster1.xml" Type="http://schemas.openxmlformats.org/officeDocument/2006/relationships/notesMaster"/><Relationship Id="rId43" Target="theme/theme2.xml" Type="http://schemas.openxmlformats.org/officeDocument/2006/relationships/theme"/><Relationship Id="rId44" Target="notesSlides/notesSlide1.xml" Type="http://schemas.openxmlformats.org/officeDocument/2006/relationships/notes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notesSlide1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https://www.fiercehealthcare.com/sponsored/state-telehealth-providers-and-patients-weigh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jpeg" Type="http://schemas.openxmlformats.org/officeDocument/2006/relationships/image"/><Relationship Id="rId7" Target="../media/image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9.jpeg" Type="http://schemas.openxmlformats.org/officeDocument/2006/relationships/image"/><Relationship Id="rId4" Target="../media/VAEnD98WOus.mp4" Type="http://schemas.openxmlformats.org/officeDocument/2006/relationships/video"/><Relationship Id="rId5" Target="../media/VAEnD98WOus.mp4" Type="http://schemas.microsoft.com/office/2007/relationships/media"/><Relationship Id="rId6" Target="../media/image10.png" Type="http://schemas.openxmlformats.org/officeDocument/2006/relationships/image"/><Relationship Id="rId7" Target="../media/image11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png" Type="http://schemas.openxmlformats.org/officeDocument/2006/relationships/image"/><Relationship Id="rId4" Target="../media/image1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Relationship Id="rId3" Target="../media/image16.png" Type="http://schemas.openxmlformats.org/officeDocument/2006/relationships/image"/><Relationship Id="rId4" Target="../media/image1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025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44999"/>
          </a:blip>
          <a:srcRect l="0" t="0" r="0" b="0"/>
          <a:stretch>
            <a:fillRect/>
          </a:stretch>
        </p:blipFill>
        <p:spPr>
          <a:xfrm flipH="false" flipV="false" rot="0">
            <a:off x="1028700" y="-364760"/>
            <a:ext cx="15693201" cy="1065176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2954832" cy="2954832"/>
            <a:chOff x="0" y="0"/>
            <a:chExt cx="1913890" cy="191389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53688B">
                <a:alpha val="84706"/>
              </a:srgbClr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954832" y="4634345"/>
            <a:ext cx="15333168" cy="4108844"/>
            <a:chOff x="0" y="0"/>
            <a:chExt cx="7996310" cy="2142779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7996310" cy="2142779"/>
            </a:xfrm>
            <a:custGeom>
              <a:avLst/>
              <a:gdLst/>
              <a:ahLst/>
              <a:cxnLst/>
              <a:rect r="r" b="b" t="t" l="l"/>
              <a:pathLst>
                <a:path h="2142779" w="7996310">
                  <a:moveTo>
                    <a:pt x="0" y="0"/>
                  </a:moveTo>
                  <a:lnTo>
                    <a:pt x="7996310" y="0"/>
                  </a:lnTo>
                  <a:lnTo>
                    <a:pt x="7996310" y="2142779"/>
                  </a:lnTo>
                  <a:lnTo>
                    <a:pt x="0" y="2142779"/>
                  </a:lnTo>
                  <a:close/>
                </a:path>
              </a:pathLst>
            </a:custGeom>
            <a:solidFill>
              <a:srgbClr val="20252F">
                <a:alpha val="84706"/>
              </a:srgbClr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17835213" y="7063676"/>
            <a:ext cx="452787" cy="2194624"/>
            <a:chOff x="0" y="0"/>
            <a:chExt cx="293277" cy="1421492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293277" cy="1421492"/>
            </a:xfrm>
            <a:custGeom>
              <a:avLst/>
              <a:gdLst/>
              <a:ahLst/>
              <a:cxnLst/>
              <a:rect r="r" b="b" t="t" l="l"/>
              <a:pathLst>
                <a:path h="1421492" w="293277">
                  <a:moveTo>
                    <a:pt x="0" y="0"/>
                  </a:moveTo>
                  <a:lnTo>
                    <a:pt x="293277" y="0"/>
                  </a:lnTo>
                  <a:lnTo>
                    <a:pt x="293277" y="1421492"/>
                  </a:lnTo>
                  <a:lnTo>
                    <a:pt x="0" y="1421492"/>
                  </a:lnTo>
                  <a:close/>
                </a:path>
              </a:pathLst>
            </a:custGeom>
            <a:solidFill>
              <a:srgbClr val="53688B">
                <a:alpha val="84706"/>
              </a:srgbClr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4068312" y="4846820"/>
            <a:ext cx="11923000" cy="29162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86"/>
              </a:lnSpc>
              <a:spcBef>
                <a:spcPct val="0"/>
              </a:spcBef>
            </a:pPr>
            <a:r>
              <a:rPr lang="en-US" sz="5561">
                <a:solidFill>
                  <a:srgbClr val="D9D9D9"/>
                </a:solidFill>
                <a:latin typeface="Code Pro"/>
              </a:rPr>
              <a:t>  USING REMOTE MONITORING AND AI TO ENABLE SUSTAINED INTEGRATED TELEHEALTH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70607" y="2679268"/>
            <a:ext cx="15988693" cy="72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4200" spc="1789">
                <a:solidFill>
                  <a:srgbClr val="FFFFFF"/>
                </a:solidFill>
                <a:latin typeface="Code Pro"/>
              </a:rPr>
              <a:t>OPPORTUNITIES AND OBSTACLES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835213" y="7063676"/>
            <a:ext cx="452787" cy="2194624"/>
            <a:chOff x="0" y="0"/>
            <a:chExt cx="293277" cy="1421492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93277" cy="1421492"/>
            </a:xfrm>
            <a:custGeom>
              <a:avLst/>
              <a:gdLst/>
              <a:ahLst/>
              <a:cxnLst/>
              <a:rect r="r" b="b" t="t" l="l"/>
              <a:pathLst>
                <a:path h="1421492" w="293277">
                  <a:moveTo>
                    <a:pt x="0" y="0"/>
                  </a:moveTo>
                  <a:lnTo>
                    <a:pt x="293277" y="0"/>
                  </a:lnTo>
                  <a:lnTo>
                    <a:pt x="293277" y="1421492"/>
                  </a:lnTo>
                  <a:lnTo>
                    <a:pt x="0" y="1421492"/>
                  </a:lnTo>
                  <a:close/>
                </a:path>
              </a:pathLst>
            </a:custGeom>
            <a:solidFill>
              <a:srgbClr val="202B3D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5297347" cy="10287000"/>
            <a:chOff x="0" y="0"/>
            <a:chExt cx="2762588" cy="5364713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762588" cy="5364713"/>
            </a:xfrm>
            <a:custGeom>
              <a:avLst/>
              <a:gdLst/>
              <a:ahLst/>
              <a:cxnLst/>
              <a:rect r="r" b="b" t="t" l="l"/>
              <a:pathLst>
                <a:path h="5364713" w="2762588">
                  <a:moveTo>
                    <a:pt x="0" y="0"/>
                  </a:moveTo>
                  <a:lnTo>
                    <a:pt x="2762588" y="0"/>
                  </a:lnTo>
                  <a:lnTo>
                    <a:pt x="2762588" y="5364713"/>
                  </a:lnTo>
                  <a:lnTo>
                    <a:pt x="0" y="5364713"/>
                  </a:lnTo>
                  <a:close/>
                </a:path>
              </a:pathLst>
            </a:custGeom>
            <a:solidFill>
              <a:srgbClr val="20252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6237707"/>
            <a:ext cx="12042318" cy="4049293"/>
            <a:chOff x="0" y="0"/>
            <a:chExt cx="16056424" cy="5399058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/>
            <a:srcRect l="0" t="20110" r="0" b="20110"/>
            <a:stretch>
              <a:fillRect/>
            </a:stretch>
          </p:blipFill>
          <p:spPr>
            <a:xfrm>
              <a:off x="0" y="0"/>
              <a:ext cx="16056424" cy="5399058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7822690" y="4918694"/>
            <a:ext cx="9883140" cy="4649928"/>
            <a:chOff x="0" y="0"/>
            <a:chExt cx="5154098" cy="2424957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5154098" cy="2424957"/>
            </a:xfrm>
            <a:custGeom>
              <a:avLst/>
              <a:gdLst/>
              <a:ahLst/>
              <a:cxnLst/>
              <a:rect r="r" b="b" t="t" l="l"/>
              <a:pathLst>
                <a:path h="2424957" w="5154098">
                  <a:moveTo>
                    <a:pt x="0" y="0"/>
                  </a:moveTo>
                  <a:lnTo>
                    <a:pt x="5154098" y="0"/>
                  </a:lnTo>
                  <a:lnTo>
                    <a:pt x="5154098" y="2424957"/>
                  </a:lnTo>
                  <a:lnTo>
                    <a:pt x="0" y="2424957"/>
                  </a:lnTo>
                  <a:close/>
                </a:path>
              </a:pathLst>
            </a:custGeom>
            <a:solidFill>
              <a:srgbClr val="53688B"/>
            </a:solid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7161239" y="971550"/>
            <a:ext cx="9762158" cy="3106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191"/>
              </a:lnSpc>
            </a:pPr>
            <a:r>
              <a:rPr lang="en-US" sz="6399">
                <a:solidFill>
                  <a:srgbClr val="000000"/>
                </a:solidFill>
                <a:latin typeface="Code Pro"/>
              </a:rPr>
              <a:t>USING AI TO ENABLE SUSTAINED INTEGRATED TELEHEALTH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025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835213" y="7063676"/>
            <a:ext cx="452787" cy="2194624"/>
            <a:chOff x="0" y="0"/>
            <a:chExt cx="293277" cy="1421492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93277" cy="1421492"/>
            </a:xfrm>
            <a:custGeom>
              <a:avLst/>
              <a:gdLst/>
              <a:ahLst/>
              <a:cxnLst/>
              <a:rect r="r" b="b" t="t" l="l"/>
              <a:pathLst>
                <a:path h="1421492" w="293277">
                  <a:moveTo>
                    <a:pt x="0" y="0"/>
                  </a:moveTo>
                  <a:lnTo>
                    <a:pt x="293277" y="0"/>
                  </a:lnTo>
                  <a:lnTo>
                    <a:pt x="293277" y="1421492"/>
                  </a:lnTo>
                  <a:lnTo>
                    <a:pt x="0" y="1421492"/>
                  </a:lnTo>
                  <a:close/>
                </a:path>
              </a:pathLst>
            </a:custGeom>
            <a:solidFill>
              <a:srgbClr val="53688B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2833334" y="2532824"/>
            <a:ext cx="12369405" cy="4135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91"/>
              </a:lnSpc>
            </a:pPr>
            <a:r>
              <a:rPr lang="en-US" sz="6399">
                <a:solidFill>
                  <a:srgbClr val="FFFFFF"/>
                </a:solidFill>
                <a:latin typeface="Montserrat Extra-Bold"/>
              </a:rPr>
              <a:t>CASE STUDIES OF SUCCESSFUL AI INTEGRATIONS IN TELEHEALTH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62709" y="-20077"/>
            <a:ext cx="11225291" cy="464446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true" rot="0">
            <a:off x="0" y="5642536"/>
            <a:ext cx="11225291" cy="464446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666546" y="2775772"/>
            <a:ext cx="2894211" cy="2894211"/>
            <a:chOff x="0" y="0"/>
            <a:chExt cx="3858948" cy="3858948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351581" y="1523963"/>
              <a:ext cx="1155786" cy="7443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678"/>
                </a:lnSpc>
              </a:pPr>
              <a:r>
                <a:rPr lang="en-US" sz="3341">
                  <a:solidFill>
                    <a:srgbClr val="171616"/>
                  </a:solidFill>
                  <a:latin typeface="Open Sans Bold"/>
                </a:rPr>
                <a:t>40%</a:t>
              </a:r>
            </a:p>
          </p:txBody>
        </p:sp>
        <p:grpSp>
          <p:nvGrpSpPr>
            <p:cNvPr name="Group 4" id="4"/>
            <p:cNvGrpSpPr>
              <a:grpSpLocks noChangeAspect="true"/>
            </p:cNvGrpSpPr>
            <p:nvPr/>
          </p:nvGrpSpPr>
          <p:grpSpPr>
            <a:xfrm rot="0">
              <a:off x="0" y="0"/>
              <a:ext cx="3858948" cy="3858948"/>
              <a:chOff x="0" y="0"/>
              <a:chExt cx="2540000" cy="2540000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>
                <a:off x="1270000" y="0"/>
                <a:ext cx="1377862" cy="2297452"/>
              </a:xfrm>
              <a:custGeom>
                <a:avLst/>
                <a:gdLst/>
                <a:ahLst/>
                <a:cxnLst/>
                <a:rect r="r" b="b" t="t" l="l"/>
                <a:pathLst>
                  <a:path h="2297452" w="1377862">
                    <a:moveTo>
                      <a:pt x="0" y="0"/>
                    </a:moveTo>
                    <a:cubicBezTo>
                      <a:pt x="550197" y="0"/>
                      <a:pt x="1037822" y="354280"/>
                      <a:pt x="1207842" y="877548"/>
                    </a:cubicBezTo>
                    <a:cubicBezTo>
                      <a:pt x="1377862" y="1400817"/>
                      <a:pt x="1191606" y="1974054"/>
                      <a:pt x="746487" y="2297452"/>
                    </a:cubicBezTo>
                    <a:lnTo>
                      <a:pt x="447892" y="1886471"/>
                    </a:lnTo>
                    <a:cubicBezTo>
                      <a:pt x="714964" y="1692432"/>
                      <a:pt x="826717" y="1348490"/>
                      <a:pt x="724705" y="1034529"/>
                    </a:cubicBezTo>
                    <a:cubicBezTo>
                      <a:pt x="622693" y="720568"/>
                      <a:pt x="330118" y="508000"/>
                      <a:pt x="0" y="508000"/>
                    </a:cubicBezTo>
                    <a:close/>
                  </a:path>
                </a:pathLst>
              </a:custGeom>
              <a:solidFill>
                <a:srgbClr val="53688B"/>
              </a:solidFill>
            </p:spPr>
          </p:sp>
        </p:grpSp>
      </p:grpSp>
      <p:grpSp>
        <p:nvGrpSpPr>
          <p:cNvPr name="Group 7" id="7"/>
          <p:cNvGrpSpPr/>
          <p:nvPr/>
        </p:nvGrpSpPr>
        <p:grpSpPr>
          <a:xfrm rot="0">
            <a:off x="7424853" y="1028700"/>
            <a:ext cx="3342724" cy="3342724"/>
            <a:chOff x="0" y="0"/>
            <a:chExt cx="4456965" cy="4456965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1561034" y="1760938"/>
              <a:ext cx="1334897" cy="8588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403"/>
                </a:lnSpc>
              </a:pPr>
              <a:r>
                <a:rPr lang="en-US" sz="3859">
                  <a:solidFill>
                    <a:srgbClr val="171616"/>
                  </a:solidFill>
                  <a:latin typeface="Open Sans Bold"/>
                </a:rPr>
                <a:t>60%</a:t>
              </a:r>
            </a:p>
          </p:txBody>
        </p: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0" y="0"/>
              <a:ext cx="4456965" cy="4456965"/>
              <a:chOff x="0" y="0"/>
              <a:chExt cx="2540000" cy="25400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523513" y="0"/>
                <a:ext cx="2124349" cy="2620850"/>
              </a:xfrm>
              <a:custGeom>
                <a:avLst/>
                <a:gdLst/>
                <a:ahLst/>
                <a:cxnLst/>
                <a:rect r="r" b="b" t="t" l="l"/>
                <a:pathLst>
                  <a:path h="2620850" w="2124349">
                    <a:moveTo>
                      <a:pt x="746487" y="0"/>
                    </a:moveTo>
                    <a:cubicBezTo>
                      <a:pt x="1296684" y="0"/>
                      <a:pt x="1784308" y="354280"/>
                      <a:pt x="1954329" y="877548"/>
                    </a:cubicBezTo>
                    <a:cubicBezTo>
                      <a:pt x="2124349" y="1400817"/>
                      <a:pt x="1938093" y="1974054"/>
                      <a:pt x="1492974" y="2297452"/>
                    </a:cubicBezTo>
                    <a:cubicBezTo>
                      <a:pt x="1047855" y="2620850"/>
                      <a:pt x="445119" y="2620850"/>
                      <a:pt x="0" y="2297452"/>
                    </a:cubicBezTo>
                    <a:lnTo>
                      <a:pt x="298595" y="1886471"/>
                    </a:lnTo>
                    <a:cubicBezTo>
                      <a:pt x="565666" y="2080510"/>
                      <a:pt x="927308" y="2080510"/>
                      <a:pt x="1194379" y="1886471"/>
                    </a:cubicBezTo>
                    <a:cubicBezTo>
                      <a:pt x="1461451" y="1692432"/>
                      <a:pt x="1573204" y="1348490"/>
                      <a:pt x="1471192" y="1034529"/>
                    </a:cubicBezTo>
                    <a:cubicBezTo>
                      <a:pt x="1369180" y="720568"/>
                      <a:pt x="1076605" y="508000"/>
                      <a:pt x="746487" y="508000"/>
                    </a:cubicBezTo>
                    <a:close/>
                  </a:path>
                </a:pathLst>
              </a:custGeom>
              <a:solidFill>
                <a:srgbClr val="20252F"/>
              </a:solidFill>
            </p:spPr>
          </p:sp>
        </p:grpSp>
      </p:grpSp>
      <p:grpSp>
        <p:nvGrpSpPr>
          <p:cNvPr name="Group 12" id="12"/>
          <p:cNvGrpSpPr/>
          <p:nvPr/>
        </p:nvGrpSpPr>
        <p:grpSpPr>
          <a:xfrm rot="0">
            <a:off x="13191709" y="902789"/>
            <a:ext cx="3608004" cy="3608004"/>
            <a:chOff x="0" y="0"/>
            <a:chExt cx="4810672" cy="4810672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1684919" y="1906734"/>
              <a:ext cx="1440835" cy="9210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32"/>
                </a:lnSpc>
              </a:pPr>
              <a:r>
                <a:rPr lang="en-US" sz="4165">
                  <a:solidFill>
                    <a:srgbClr val="171616"/>
                  </a:solidFill>
                  <a:latin typeface="Open Sans Bold"/>
                </a:rPr>
                <a:t>60%</a:t>
              </a:r>
            </a:p>
          </p:txBody>
        </p: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0" y="0"/>
              <a:ext cx="4810672" cy="4810672"/>
              <a:chOff x="0" y="0"/>
              <a:chExt cx="2540000" cy="25400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523513" y="0"/>
                <a:ext cx="2124349" cy="2620850"/>
              </a:xfrm>
              <a:custGeom>
                <a:avLst/>
                <a:gdLst/>
                <a:ahLst/>
                <a:cxnLst/>
                <a:rect r="r" b="b" t="t" l="l"/>
                <a:pathLst>
                  <a:path h="2620850" w="2124349">
                    <a:moveTo>
                      <a:pt x="746487" y="0"/>
                    </a:moveTo>
                    <a:cubicBezTo>
                      <a:pt x="1296684" y="0"/>
                      <a:pt x="1784308" y="354280"/>
                      <a:pt x="1954329" y="877548"/>
                    </a:cubicBezTo>
                    <a:cubicBezTo>
                      <a:pt x="2124349" y="1400817"/>
                      <a:pt x="1938093" y="1974054"/>
                      <a:pt x="1492974" y="2297452"/>
                    </a:cubicBezTo>
                    <a:cubicBezTo>
                      <a:pt x="1047855" y="2620850"/>
                      <a:pt x="445119" y="2620850"/>
                      <a:pt x="0" y="2297452"/>
                    </a:cubicBezTo>
                    <a:lnTo>
                      <a:pt x="298595" y="1886471"/>
                    </a:lnTo>
                    <a:cubicBezTo>
                      <a:pt x="565666" y="2080510"/>
                      <a:pt x="927308" y="2080510"/>
                      <a:pt x="1194379" y="1886471"/>
                    </a:cubicBezTo>
                    <a:cubicBezTo>
                      <a:pt x="1461451" y="1692432"/>
                      <a:pt x="1573204" y="1348490"/>
                      <a:pt x="1471192" y="1034529"/>
                    </a:cubicBezTo>
                    <a:cubicBezTo>
                      <a:pt x="1369180" y="720568"/>
                      <a:pt x="1076605" y="508000"/>
                      <a:pt x="746487" y="508000"/>
                    </a:cubicBezTo>
                    <a:close/>
                  </a:path>
                </a:pathLst>
              </a:custGeom>
              <a:solidFill>
                <a:srgbClr val="53688B"/>
              </a:solidFill>
            </p:spPr>
          </p:sp>
        </p:grp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true" rot="0">
            <a:off x="10767577" y="7367032"/>
            <a:ext cx="7718309" cy="3193450"/>
          </a:xfrm>
          <a:prstGeom prst="rect">
            <a:avLst/>
          </a:prstGeom>
        </p:spPr>
      </p:pic>
      <p:sp>
        <p:nvSpPr>
          <p:cNvPr name="TextBox 18" id="18"/>
          <p:cNvSpPr txBox="true"/>
          <p:nvPr/>
        </p:nvSpPr>
        <p:spPr>
          <a:xfrm rot="0">
            <a:off x="447410" y="1346309"/>
            <a:ext cx="6125985" cy="877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040"/>
              </a:lnSpc>
            </a:pPr>
            <a:r>
              <a:rPr lang="en-US" sz="5500">
                <a:solidFill>
                  <a:srgbClr val="000000"/>
                </a:solidFill>
                <a:latin typeface="Montserrat Extra-Bold"/>
              </a:rPr>
              <a:t>PATIENT SIDE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636705" y="5849343"/>
            <a:ext cx="2786018" cy="3804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ode Pro"/>
              </a:rPr>
              <a:t>Patients who report they will continue to use telehealth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260594" y="4572993"/>
            <a:ext cx="3766811" cy="5080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ode Pro"/>
              </a:rPr>
              <a:t>Patients who express interest in a set of broader virtual health solutions, such as a “digital front door”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425345" y="4444118"/>
            <a:ext cx="3140731" cy="3804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ode Pro"/>
              </a:rPr>
              <a:t>Patients who plan to use telemedicine visits alongside in-person visits. </a:t>
            </a:r>
          </a:p>
        </p:txBody>
      </p:sp>
      <p:pic>
        <p:nvPicPr>
          <p:cNvPr name="Picture 22" id="2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0" y="0"/>
            <a:ext cx="4012007" cy="16599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835213" y="7063676"/>
            <a:ext cx="452787" cy="2194624"/>
            <a:chOff x="0" y="0"/>
            <a:chExt cx="293277" cy="1421492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93277" cy="1421492"/>
            </a:xfrm>
            <a:custGeom>
              <a:avLst/>
              <a:gdLst/>
              <a:ahLst/>
              <a:cxnLst/>
              <a:rect r="r" b="b" t="t" l="l"/>
              <a:pathLst>
                <a:path h="1421492" w="293277">
                  <a:moveTo>
                    <a:pt x="0" y="0"/>
                  </a:moveTo>
                  <a:lnTo>
                    <a:pt x="293277" y="0"/>
                  </a:lnTo>
                  <a:lnTo>
                    <a:pt x="293277" y="1421492"/>
                  </a:lnTo>
                  <a:lnTo>
                    <a:pt x="0" y="1421492"/>
                  </a:lnTo>
                  <a:close/>
                </a:path>
              </a:pathLst>
            </a:custGeom>
            <a:solidFill>
              <a:srgbClr val="53688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666546" y="2775772"/>
            <a:ext cx="2894211" cy="2894211"/>
            <a:chOff x="0" y="0"/>
            <a:chExt cx="3858948" cy="3858948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1351581" y="1523963"/>
              <a:ext cx="1155786" cy="7443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678"/>
                </a:lnSpc>
              </a:pPr>
              <a:r>
                <a:rPr lang="en-US" sz="3341">
                  <a:solidFill>
                    <a:srgbClr val="171616"/>
                  </a:solidFill>
                  <a:latin typeface="Open Sans Bold"/>
                </a:rPr>
                <a:t>40%</a:t>
              </a:r>
            </a:p>
          </p:txBody>
        </p:sp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0" y="0"/>
              <a:ext cx="3858948" cy="3858948"/>
              <a:chOff x="0" y="0"/>
              <a:chExt cx="2540000" cy="25400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>
                <a:off x="1270000" y="0"/>
                <a:ext cx="1377862" cy="2297452"/>
              </a:xfrm>
              <a:custGeom>
                <a:avLst/>
                <a:gdLst/>
                <a:ahLst/>
                <a:cxnLst/>
                <a:rect r="r" b="b" t="t" l="l"/>
                <a:pathLst>
                  <a:path h="2297452" w="1377862">
                    <a:moveTo>
                      <a:pt x="0" y="0"/>
                    </a:moveTo>
                    <a:cubicBezTo>
                      <a:pt x="550197" y="0"/>
                      <a:pt x="1037822" y="354280"/>
                      <a:pt x="1207842" y="877548"/>
                    </a:cubicBezTo>
                    <a:cubicBezTo>
                      <a:pt x="1377862" y="1400817"/>
                      <a:pt x="1191606" y="1974054"/>
                      <a:pt x="746487" y="2297452"/>
                    </a:cubicBezTo>
                    <a:lnTo>
                      <a:pt x="447892" y="1886471"/>
                    </a:lnTo>
                    <a:cubicBezTo>
                      <a:pt x="714964" y="1692432"/>
                      <a:pt x="826717" y="1348490"/>
                      <a:pt x="724705" y="1034529"/>
                    </a:cubicBezTo>
                    <a:cubicBezTo>
                      <a:pt x="622693" y="720568"/>
                      <a:pt x="330118" y="508000"/>
                      <a:pt x="0" y="508000"/>
                    </a:cubicBezTo>
                    <a:close/>
                  </a:path>
                </a:pathLst>
              </a:custGeom>
              <a:solidFill>
                <a:srgbClr val="53688B"/>
              </a:solidFill>
            </p:spPr>
          </p:sp>
        </p:grpSp>
      </p:grpSp>
      <p:grpSp>
        <p:nvGrpSpPr>
          <p:cNvPr name="Group 9" id="9"/>
          <p:cNvGrpSpPr/>
          <p:nvPr/>
        </p:nvGrpSpPr>
        <p:grpSpPr>
          <a:xfrm rot="0">
            <a:off x="7424853" y="1028700"/>
            <a:ext cx="3342724" cy="3342724"/>
            <a:chOff x="0" y="0"/>
            <a:chExt cx="4456965" cy="4456965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1561034" y="1760938"/>
              <a:ext cx="1334897" cy="85888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403"/>
                </a:lnSpc>
              </a:pPr>
              <a:r>
                <a:rPr lang="en-US" sz="3859">
                  <a:solidFill>
                    <a:srgbClr val="171616"/>
                  </a:solidFill>
                  <a:latin typeface="Open Sans Bold"/>
                </a:rPr>
                <a:t>70%</a:t>
              </a:r>
            </a:p>
          </p:txBody>
        </p:sp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0" y="0"/>
              <a:ext cx="4456965" cy="4456965"/>
              <a:chOff x="0" y="0"/>
              <a:chExt cx="2540000" cy="25400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62158" y="0"/>
                <a:ext cx="2538829" cy="2647392"/>
              </a:xfrm>
              <a:custGeom>
                <a:avLst/>
                <a:gdLst/>
                <a:ahLst/>
                <a:cxnLst/>
                <a:rect r="r" b="b" t="t" l="l"/>
                <a:pathLst>
                  <a:path h="2647392" w="2538829">
                    <a:moveTo>
                      <a:pt x="1207842" y="0"/>
                    </a:moveTo>
                    <a:lnTo>
                      <a:pt x="1207842" y="0"/>
                    </a:lnTo>
                    <a:cubicBezTo>
                      <a:pt x="1857852" y="0"/>
                      <a:pt x="2402940" y="490800"/>
                      <a:pt x="2470885" y="1137249"/>
                    </a:cubicBezTo>
                    <a:cubicBezTo>
                      <a:pt x="2538829" y="1783698"/>
                      <a:pt x="2107695" y="2377103"/>
                      <a:pt x="1471890" y="2512247"/>
                    </a:cubicBezTo>
                    <a:cubicBezTo>
                      <a:pt x="836084" y="2647392"/>
                      <a:pt x="200864" y="2280648"/>
                      <a:pt x="0" y="1662452"/>
                    </a:cubicBezTo>
                    <a:lnTo>
                      <a:pt x="483137" y="1505471"/>
                    </a:lnTo>
                    <a:cubicBezTo>
                      <a:pt x="603655" y="1876389"/>
                      <a:pt x="984787" y="2096435"/>
                      <a:pt x="1366271" y="2015348"/>
                    </a:cubicBezTo>
                    <a:cubicBezTo>
                      <a:pt x="1747754" y="1934262"/>
                      <a:pt x="2006434" y="1578219"/>
                      <a:pt x="1965668" y="1190349"/>
                    </a:cubicBezTo>
                    <a:cubicBezTo>
                      <a:pt x="1924901" y="802480"/>
                      <a:pt x="1597848" y="508000"/>
                      <a:pt x="1207842" y="508000"/>
                    </a:cubicBezTo>
                    <a:close/>
                  </a:path>
                </a:pathLst>
              </a:custGeom>
              <a:solidFill>
                <a:srgbClr val="20252F"/>
              </a:solidFill>
            </p:spPr>
          </p:sp>
        </p:grpSp>
      </p:grpSp>
      <p:grpSp>
        <p:nvGrpSpPr>
          <p:cNvPr name="Group 14" id="14"/>
          <p:cNvGrpSpPr/>
          <p:nvPr/>
        </p:nvGrpSpPr>
        <p:grpSpPr>
          <a:xfrm rot="0">
            <a:off x="13191709" y="902789"/>
            <a:ext cx="3608004" cy="3608004"/>
            <a:chOff x="0" y="0"/>
            <a:chExt cx="4810672" cy="4810672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1684919" y="1906734"/>
              <a:ext cx="1440835" cy="92100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32"/>
                </a:lnSpc>
              </a:pPr>
              <a:r>
                <a:rPr lang="en-US" sz="4165">
                  <a:solidFill>
                    <a:srgbClr val="171616"/>
                  </a:solidFill>
                  <a:latin typeface="Open Sans Bold"/>
                </a:rPr>
                <a:t>60%</a:t>
              </a:r>
            </a:p>
          </p:txBody>
        </p:sp>
        <p:grpSp>
          <p:nvGrpSpPr>
            <p:cNvPr name="Group 16" id="16"/>
            <p:cNvGrpSpPr>
              <a:grpSpLocks noChangeAspect="true"/>
            </p:cNvGrpSpPr>
            <p:nvPr/>
          </p:nvGrpSpPr>
          <p:grpSpPr>
            <a:xfrm rot="0">
              <a:off x="0" y="0"/>
              <a:ext cx="4810672" cy="4810672"/>
              <a:chOff x="0" y="0"/>
              <a:chExt cx="2540000" cy="254000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523513" y="0"/>
                <a:ext cx="2124349" cy="2620850"/>
              </a:xfrm>
              <a:custGeom>
                <a:avLst/>
                <a:gdLst/>
                <a:ahLst/>
                <a:cxnLst/>
                <a:rect r="r" b="b" t="t" l="l"/>
                <a:pathLst>
                  <a:path h="2620850" w="2124349">
                    <a:moveTo>
                      <a:pt x="746487" y="0"/>
                    </a:moveTo>
                    <a:cubicBezTo>
                      <a:pt x="1296684" y="0"/>
                      <a:pt x="1784308" y="354280"/>
                      <a:pt x="1954329" y="877548"/>
                    </a:cubicBezTo>
                    <a:cubicBezTo>
                      <a:pt x="2124349" y="1400817"/>
                      <a:pt x="1938093" y="1974054"/>
                      <a:pt x="1492974" y="2297452"/>
                    </a:cubicBezTo>
                    <a:cubicBezTo>
                      <a:pt x="1047855" y="2620850"/>
                      <a:pt x="445119" y="2620850"/>
                      <a:pt x="0" y="2297452"/>
                    </a:cubicBezTo>
                    <a:lnTo>
                      <a:pt x="298595" y="1886471"/>
                    </a:lnTo>
                    <a:cubicBezTo>
                      <a:pt x="565666" y="2080510"/>
                      <a:pt x="927308" y="2080510"/>
                      <a:pt x="1194379" y="1886471"/>
                    </a:cubicBezTo>
                    <a:cubicBezTo>
                      <a:pt x="1461451" y="1692432"/>
                      <a:pt x="1573204" y="1348490"/>
                      <a:pt x="1471192" y="1034529"/>
                    </a:cubicBezTo>
                    <a:cubicBezTo>
                      <a:pt x="1369180" y="720568"/>
                      <a:pt x="1076605" y="508000"/>
                      <a:pt x="746487" y="508000"/>
                    </a:cubicBezTo>
                    <a:close/>
                  </a:path>
                </a:pathLst>
              </a:custGeom>
              <a:solidFill>
                <a:srgbClr val="53688B"/>
              </a:solidFill>
            </p:spPr>
          </p:sp>
        </p:grpSp>
      </p:grpSp>
      <p:sp>
        <p:nvSpPr>
          <p:cNvPr name="TextBox 19" id="19"/>
          <p:cNvSpPr txBox="true"/>
          <p:nvPr/>
        </p:nvSpPr>
        <p:spPr>
          <a:xfrm rot="0">
            <a:off x="447410" y="1346309"/>
            <a:ext cx="6125985" cy="877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040"/>
              </a:lnSpc>
            </a:pPr>
            <a:r>
              <a:rPr lang="en-US" sz="5500">
                <a:solidFill>
                  <a:srgbClr val="000000"/>
                </a:solidFill>
                <a:latin typeface="Montserrat Extra-Bold"/>
              </a:rPr>
              <a:t>PHYSICIAN SIDE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69831" y="5870337"/>
            <a:ext cx="4087641" cy="31661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ode Pro"/>
              </a:rPr>
              <a:t>Physicians report telehealth care was better or much better than in-person care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260594" y="4729902"/>
            <a:ext cx="3766811" cy="3804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ode Pro"/>
              </a:rPr>
              <a:t>70% of providers said that telehealth has made continuity of care better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879503" y="4444118"/>
            <a:ext cx="4379797" cy="5080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Code Pro"/>
              </a:rPr>
              <a:t>Physicians report telehealth has made adherence to medication and conversations around cost with their patients better.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409991" y="9550797"/>
            <a:ext cx="2454994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53688B"/>
                </a:solidFill>
                <a:latin typeface="Amaranth"/>
              </a:rPr>
              <a:t>Source: Fierce Healthcare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143500"/>
            <a:ext cx="9144000" cy="3954748"/>
            <a:chOff x="0" y="0"/>
            <a:chExt cx="4768634" cy="206241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768634" cy="2062417"/>
            </a:xfrm>
            <a:custGeom>
              <a:avLst/>
              <a:gdLst/>
              <a:ahLst/>
              <a:cxnLst/>
              <a:rect r="r" b="b" t="t" l="l"/>
              <a:pathLst>
                <a:path h="2062417" w="4768634">
                  <a:moveTo>
                    <a:pt x="0" y="0"/>
                  </a:moveTo>
                  <a:lnTo>
                    <a:pt x="4768634" y="0"/>
                  </a:lnTo>
                  <a:lnTo>
                    <a:pt x="4768634" y="2062417"/>
                  </a:lnTo>
                  <a:lnTo>
                    <a:pt x="0" y="2062417"/>
                  </a:lnTo>
                  <a:close/>
                </a:path>
              </a:pathLst>
            </a:custGeom>
            <a:solidFill>
              <a:srgbClr val="53688B"/>
            </a:solidFill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7576678" y="1480279"/>
            <a:ext cx="12773006" cy="7326442"/>
            <a:chOff x="0" y="0"/>
            <a:chExt cx="7981950" cy="4578350"/>
          </a:xfrm>
        </p:grpSpPr>
        <p:sp>
          <p:nvSpPr>
            <p:cNvPr name="Freeform 5" id="5"/>
            <p:cNvSpPr/>
            <p:nvPr/>
          </p:nvSpPr>
          <p:spPr>
            <a:xfrm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6" id="6"/>
            <p:cNvSpPr/>
            <p:nvPr/>
          </p:nvSpPr>
          <p:spPr>
            <a:xfrm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name="Freeform 7" id="7"/>
            <p:cNvSpPr/>
            <p:nvPr/>
          </p:nvSpPr>
          <p:spPr>
            <a:xfrm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name="Freeform 8" id="8"/>
            <p:cNvSpPr/>
            <p:nvPr/>
          </p:nvSpPr>
          <p:spPr>
            <a:xfrm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name="Freeform 9" id="9"/>
            <p:cNvSpPr/>
            <p:nvPr/>
          </p:nvSpPr>
          <p:spPr>
            <a:xfrm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2"/>
              <a:stretch>
                <a:fillRect l="0" r="0" t="-3228" b="-3228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7835213" y="7063676"/>
            <a:ext cx="452787" cy="2194624"/>
            <a:chOff x="0" y="0"/>
            <a:chExt cx="293277" cy="1421492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93277" cy="1421492"/>
            </a:xfrm>
            <a:custGeom>
              <a:avLst/>
              <a:gdLst/>
              <a:ahLst/>
              <a:cxnLst/>
              <a:rect r="r" b="b" t="t" l="l"/>
              <a:pathLst>
                <a:path h="1421492" w="293277">
                  <a:moveTo>
                    <a:pt x="0" y="0"/>
                  </a:moveTo>
                  <a:lnTo>
                    <a:pt x="293277" y="0"/>
                  </a:lnTo>
                  <a:lnTo>
                    <a:pt x="293277" y="1421492"/>
                  </a:lnTo>
                  <a:lnTo>
                    <a:pt x="0" y="1421492"/>
                  </a:lnTo>
                  <a:close/>
                </a:path>
              </a:pathLst>
            </a:custGeom>
            <a:solidFill>
              <a:srgbClr val="53688B"/>
            </a:solid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1267823" y="1608455"/>
            <a:ext cx="6902760" cy="3535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40"/>
              </a:lnSpc>
            </a:pPr>
            <a:r>
              <a:rPr lang="en-US" sz="5500">
                <a:solidFill>
                  <a:srgbClr val="000000"/>
                </a:solidFill>
                <a:latin typeface="Code Pro"/>
              </a:rPr>
              <a:t>RURAL HEALTH</a:t>
            </a:r>
          </a:p>
          <a:p>
            <a:pPr algn="ctr">
              <a:lnSpc>
                <a:spcPts val="7040"/>
              </a:lnSpc>
            </a:pPr>
            <a:r>
              <a:rPr lang="en-US" sz="5500">
                <a:solidFill>
                  <a:srgbClr val="000000"/>
                </a:solidFill>
                <a:latin typeface="Code Pro"/>
              </a:rPr>
              <a:t>&amp;</a:t>
            </a:r>
          </a:p>
          <a:p>
            <a:pPr algn="ctr">
              <a:lnSpc>
                <a:spcPts val="7040"/>
              </a:lnSpc>
            </a:pPr>
            <a:r>
              <a:rPr lang="en-US" sz="5500">
                <a:solidFill>
                  <a:srgbClr val="000000"/>
                </a:solidFill>
                <a:latin typeface="Code Pro"/>
              </a:rPr>
              <a:t>ACA IMPLEMENTATION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9144000" y="5143500"/>
            <a:ext cx="9144000" cy="5143500"/>
            <a:chOff x="0" y="0"/>
            <a:chExt cx="4768634" cy="2682356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768634" cy="2682356"/>
            </a:xfrm>
            <a:custGeom>
              <a:avLst/>
              <a:gdLst/>
              <a:ahLst/>
              <a:cxnLst/>
              <a:rect r="r" b="b" t="t" l="l"/>
              <a:pathLst>
                <a:path h="2682356" w="4768634">
                  <a:moveTo>
                    <a:pt x="0" y="0"/>
                  </a:moveTo>
                  <a:lnTo>
                    <a:pt x="4768634" y="0"/>
                  </a:lnTo>
                  <a:lnTo>
                    <a:pt x="4768634" y="2682356"/>
                  </a:lnTo>
                  <a:lnTo>
                    <a:pt x="0" y="2682356"/>
                  </a:lnTo>
                  <a:close/>
                </a:path>
              </a:pathLst>
            </a:custGeom>
            <a:solidFill>
              <a:srgbClr val="53688B"/>
            </a:solid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848394" y="0"/>
            <a:ext cx="11225291" cy="4644464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755080" y="2841997"/>
            <a:ext cx="8219887" cy="6256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62"/>
              </a:lnSpc>
            </a:pPr>
            <a:r>
              <a:rPr lang="en-US" sz="7116">
                <a:solidFill>
                  <a:srgbClr val="000000"/>
                </a:solidFill>
                <a:latin typeface="Code Pro"/>
              </a:rPr>
              <a:t>Challenges and future directions for sustained integrated telehealth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110" r="0" b="11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2696616" y="3168192"/>
            <a:ext cx="12894768" cy="3682124"/>
            <a:chOff x="0" y="0"/>
            <a:chExt cx="6724675" cy="1920243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6724675" cy="1920243"/>
            </a:xfrm>
            <a:custGeom>
              <a:avLst/>
              <a:gdLst/>
              <a:ahLst/>
              <a:cxnLst/>
              <a:rect r="r" b="b" t="t" l="l"/>
              <a:pathLst>
                <a:path h="1920243" w="6724675">
                  <a:moveTo>
                    <a:pt x="0" y="0"/>
                  </a:moveTo>
                  <a:lnTo>
                    <a:pt x="6724675" y="0"/>
                  </a:lnTo>
                  <a:lnTo>
                    <a:pt x="6724675" y="1920243"/>
                  </a:lnTo>
                  <a:lnTo>
                    <a:pt x="0" y="1920243"/>
                  </a:lnTo>
                  <a:close/>
                </a:path>
              </a:pathLst>
            </a:custGeom>
            <a:solidFill>
              <a:srgbClr val="20252F">
                <a:alpha val="54902"/>
              </a:srgbClr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2696616" y="3773735"/>
            <a:ext cx="12894768" cy="22233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151"/>
              </a:lnSpc>
              <a:spcBef>
                <a:spcPct val="0"/>
              </a:spcBef>
            </a:pPr>
            <a:r>
              <a:rPr lang="en-US" sz="12965">
                <a:solidFill>
                  <a:srgbClr val="D9D9D9"/>
                </a:solidFill>
                <a:latin typeface="Montserrat Extra-Bold"/>
              </a:rPr>
              <a:t>THANK YOU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7835213" y="7063676"/>
            <a:ext cx="452787" cy="2194624"/>
            <a:chOff x="0" y="0"/>
            <a:chExt cx="293277" cy="1421492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93277" cy="1421492"/>
            </a:xfrm>
            <a:custGeom>
              <a:avLst/>
              <a:gdLst/>
              <a:ahLst/>
              <a:cxnLst/>
              <a:rect r="r" b="b" t="t" l="l"/>
              <a:pathLst>
                <a:path h="1421492" w="293277">
                  <a:moveTo>
                    <a:pt x="0" y="0"/>
                  </a:moveTo>
                  <a:lnTo>
                    <a:pt x="293277" y="0"/>
                  </a:lnTo>
                  <a:lnTo>
                    <a:pt x="293277" y="1421492"/>
                  </a:lnTo>
                  <a:lnTo>
                    <a:pt x="0" y="1421492"/>
                  </a:lnTo>
                  <a:close/>
                </a:path>
              </a:pathLst>
            </a:custGeom>
            <a:solidFill>
              <a:srgbClr val="53688B">
                <a:alpha val="84706"/>
              </a:srgbClr>
            </a:solid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120801" y="0"/>
            <a:ext cx="7167199" cy="10287000"/>
            <a:chOff x="0" y="0"/>
            <a:chExt cx="9556265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38725" t="0" r="14855" b="0"/>
            <a:stretch>
              <a:fillRect/>
            </a:stretch>
          </p:blipFill>
          <p:spPr>
            <a:xfrm>
              <a:off x="0" y="0"/>
              <a:ext cx="9556265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17835213" y="7063676"/>
            <a:ext cx="452787" cy="2194624"/>
            <a:chOff x="0" y="0"/>
            <a:chExt cx="293277" cy="1421492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93277" cy="1421492"/>
            </a:xfrm>
            <a:custGeom>
              <a:avLst/>
              <a:gdLst/>
              <a:ahLst/>
              <a:cxnLst/>
              <a:rect r="r" b="b" t="t" l="l"/>
              <a:pathLst>
                <a:path h="1421492" w="293277">
                  <a:moveTo>
                    <a:pt x="0" y="0"/>
                  </a:moveTo>
                  <a:lnTo>
                    <a:pt x="293277" y="0"/>
                  </a:lnTo>
                  <a:lnTo>
                    <a:pt x="293277" y="1421492"/>
                  </a:lnTo>
                  <a:lnTo>
                    <a:pt x="0" y="1421492"/>
                  </a:lnTo>
                  <a:close/>
                </a:path>
              </a:pathLst>
            </a:custGeom>
            <a:solidFill>
              <a:srgbClr val="F6A429"/>
            </a:solidFill>
          </p:spPr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8700" y="784656"/>
            <a:ext cx="239123" cy="244044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0" y="5143500"/>
            <a:ext cx="11120801" cy="5143500"/>
            <a:chOff x="0" y="0"/>
            <a:chExt cx="5799544" cy="2682356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5799544" cy="2682356"/>
            </a:xfrm>
            <a:custGeom>
              <a:avLst/>
              <a:gdLst/>
              <a:ahLst/>
              <a:cxnLst/>
              <a:rect r="r" b="b" t="t" l="l"/>
              <a:pathLst>
                <a:path h="2682356" w="5799544">
                  <a:moveTo>
                    <a:pt x="0" y="0"/>
                  </a:moveTo>
                  <a:lnTo>
                    <a:pt x="5799544" y="0"/>
                  </a:lnTo>
                  <a:lnTo>
                    <a:pt x="5799544" y="2682356"/>
                  </a:lnTo>
                  <a:lnTo>
                    <a:pt x="0" y="2682356"/>
                  </a:lnTo>
                  <a:close/>
                </a:path>
              </a:pathLst>
            </a:custGeom>
            <a:solidFill>
              <a:srgbClr val="20252F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091961" y="7063676"/>
            <a:ext cx="2727367" cy="765104"/>
            <a:chOff x="0" y="0"/>
            <a:chExt cx="5874244" cy="1647893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5874244" cy="1647893"/>
            </a:xfrm>
            <a:custGeom>
              <a:avLst/>
              <a:gdLst/>
              <a:ahLst/>
              <a:cxnLst/>
              <a:rect r="r" b="b" t="t" l="l"/>
              <a:pathLst>
                <a:path h="1647893" w="5874244">
                  <a:moveTo>
                    <a:pt x="0" y="0"/>
                  </a:moveTo>
                  <a:lnTo>
                    <a:pt x="5874244" y="0"/>
                  </a:lnTo>
                  <a:lnTo>
                    <a:pt x="5874244" y="1647893"/>
                  </a:lnTo>
                  <a:lnTo>
                    <a:pt x="0" y="1647893"/>
                  </a:lnTo>
                  <a:close/>
                </a:path>
              </a:pathLst>
            </a:custGeom>
            <a:solidFill>
              <a:srgbClr val="53688B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7685969" y="3600450"/>
            <a:ext cx="3149082" cy="3149082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53688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160149" y="3600450"/>
            <a:ext cx="3238500" cy="3238500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53688B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580828" y="3600450"/>
            <a:ext cx="3238500" cy="3238500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53688B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773538" y="3725391"/>
            <a:ext cx="2919886" cy="2919874"/>
            <a:chOff x="0" y="0"/>
            <a:chExt cx="6350000" cy="6349975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0" r="0" t="-808" b="-808"/>
              </a:stretch>
            </a:blipFill>
          </p:spPr>
        </p:sp>
      </p:grpSp>
      <p:grpSp>
        <p:nvGrpSpPr>
          <p:cNvPr name="Group 22" id="22"/>
          <p:cNvGrpSpPr>
            <a:grpSpLocks noChangeAspect="true"/>
          </p:cNvGrpSpPr>
          <p:nvPr/>
        </p:nvGrpSpPr>
        <p:grpSpPr>
          <a:xfrm rot="0">
            <a:off x="7865461" y="3792197"/>
            <a:ext cx="2790098" cy="2790087"/>
            <a:chOff x="0" y="0"/>
            <a:chExt cx="6350000" cy="6349975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0" r="0" t="-27624" b="-41033"/>
              </a:stretch>
            </a:blipFill>
          </p:spPr>
        </p:sp>
      </p:grpSp>
      <p:grpSp>
        <p:nvGrpSpPr>
          <p:cNvPr name="Group 24" id="24"/>
          <p:cNvGrpSpPr>
            <a:grpSpLocks noChangeAspect="true"/>
          </p:cNvGrpSpPr>
          <p:nvPr/>
        </p:nvGrpSpPr>
        <p:grpSpPr>
          <a:xfrm rot="0">
            <a:off x="4352859" y="3792197"/>
            <a:ext cx="2853080" cy="2853068"/>
            <a:chOff x="0" y="0"/>
            <a:chExt cx="6350000" cy="6349975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0" r="0" t="-6031" b="-6031"/>
              </a:stretch>
            </a:blip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4671282" y="7063676"/>
            <a:ext cx="2727367" cy="765104"/>
            <a:chOff x="0" y="0"/>
            <a:chExt cx="5874244" cy="1647893"/>
          </a:xfrm>
        </p:grpSpPr>
        <p:sp>
          <p:nvSpPr>
            <p:cNvPr name="Freeform 27" id="27"/>
            <p:cNvSpPr/>
            <p:nvPr/>
          </p:nvSpPr>
          <p:spPr>
            <a:xfrm>
              <a:off x="0" y="0"/>
              <a:ext cx="5874244" cy="1647893"/>
            </a:xfrm>
            <a:custGeom>
              <a:avLst/>
              <a:gdLst/>
              <a:ahLst/>
              <a:cxnLst/>
              <a:rect r="r" b="b" t="t" l="l"/>
              <a:pathLst>
                <a:path h="1647893" w="5874244">
                  <a:moveTo>
                    <a:pt x="0" y="0"/>
                  </a:moveTo>
                  <a:lnTo>
                    <a:pt x="5874244" y="0"/>
                  </a:lnTo>
                  <a:lnTo>
                    <a:pt x="5874244" y="1647893"/>
                  </a:lnTo>
                  <a:lnTo>
                    <a:pt x="0" y="1647893"/>
                  </a:lnTo>
                  <a:close/>
                </a:path>
              </a:pathLst>
            </a:custGeom>
            <a:solidFill>
              <a:srgbClr val="53688B"/>
            </a:solid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8152393" y="6950146"/>
            <a:ext cx="3869757" cy="878634"/>
            <a:chOff x="0" y="0"/>
            <a:chExt cx="6396873" cy="1452420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6396873" cy="1452420"/>
            </a:xfrm>
            <a:custGeom>
              <a:avLst/>
              <a:gdLst/>
              <a:ahLst/>
              <a:cxnLst/>
              <a:rect r="r" b="b" t="t" l="l"/>
              <a:pathLst>
                <a:path h="1452420" w="6396873">
                  <a:moveTo>
                    <a:pt x="0" y="0"/>
                  </a:moveTo>
                  <a:lnTo>
                    <a:pt x="6396873" y="0"/>
                  </a:lnTo>
                  <a:lnTo>
                    <a:pt x="6396873" y="1452420"/>
                  </a:lnTo>
                  <a:lnTo>
                    <a:pt x="0" y="1452420"/>
                  </a:lnTo>
                  <a:close/>
                </a:path>
              </a:pathLst>
            </a:custGeom>
            <a:solidFill>
              <a:srgbClr val="53688B"/>
            </a:solidFill>
          </p:spPr>
        </p:sp>
      </p:grpSp>
      <p:sp>
        <p:nvSpPr>
          <p:cNvPr name="TextBox 30" id="30"/>
          <p:cNvSpPr txBox="true"/>
          <p:nvPr/>
        </p:nvSpPr>
        <p:spPr>
          <a:xfrm rot="0">
            <a:off x="1450694" y="1398905"/>
            <a:ext cx="6705105" cy="8775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040"/>
              </a:lnSpc>
            </a:pPr>
            <a:r>
              <a:rPr lang="en-US" sz="5500">
                <a:solidFill>
                  <a:srgbClr val="000000"/>
                </a:solidFill>
                <a:latin typeface="Code Pro"/>
              </a:rPr>
              <a:t>PRESENTERS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8152393" y="7003133"/>
            <a:ext cx="3869757" cy="621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0"/>
                </a:solidFill>
                <a:latin typeface="Neue Einstellung Medium"/>
              </a:rPr>
              <a:t>Shereese Maynard, MS; MBA</a:t>
            </a:r>
          </a:p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0"/>
                </a:solidFill>
                <a:latin typeface="Neue Einstellung Medium"/>
              </a:rPr>
              <a:t>Co-Founder, NostraData Medical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4784514" y="7094220"/>
            <a:ext cx="2402693" cy="621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0"/>
                </a:solidFill>
                <a:latin typeface="Neue Einstellung Medium"/>
              </a:rPr>
              <a:t>Jiang Li, Ph.D.</a:t>
            </a:r>
          </a:p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0"/>
                </a:solidFill>
                <a:latin typeface="Neue Einstellung Medium"/>
              </a:rPr>
              <a:t>CEO, Vivalink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091961" y="7094220"/>
            <a:ext cx="2727367" cy="621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0"/>
                </a:solidFill>
                <a:latin typeface="Neue Einstellung Medium"/>
              </a:rPr>
              <a:t>Prasad Kothari</a:t>
            </a:r>
          </a:p>
          <a:p>
            <a:pPr algn="ctr">
              <a:lnSpc>
                <a:spcPts val="2520"/>
              </a:lnSpc>
            </a:pPr>
            <a:r>
              <a:rPr lang="en-US" sz="1800">
                <a:solidFill>
                  <a:srgbClr val="FFFFF0"/>
                </a:solidFill>
                <a:latin typeface="Neue Einstellung Medium"/>
              </a:rPr>
              <a:t>Director, Axtria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835213" y="7063676"/>
            <a:ext cx="452787" cy="2194624"/>
            <a:chOff x="0" y="0"/>
            <a:chExt cx="293277" cy="1421492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93277" cy="1421492"/>
            </a:xfrm>
            <a:custGeom>
              <a:avLst/>
              <a:gdLst/>
              <a:ahLst/>
              <a:cxnLst/>
              <a:rect r="r" b="b" t="t" l="l"/>
              <a:pathLst>
                <a:path h="1421492" w="293277">
                  <a:moveTo>
                    <a:pt x="0" y="0"/>
                  </a:moveTo>
                  <a:lnTo>
                    <a:pt x="293277" y="0"/>
                  </a:lnTo>
                  <a:lnTo>
                    <a:pt x="293277" y="1421492"/>
                  </a:lnTo>
                  <a:lnTo>
                    <a:pt x="0" y="1421492"/>
                  </a:lnTo>
                  <a:close/>
                </a:path>
              </a:pathLst>
            </a:custGeom>
            <a:solidFill>
              <a:srgbClr val="53688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3223260"/>
            <a:ext cx="4968240" cy="7063740"/>
            <a:chOff x="0" y="0"/>
            <a:chExt cx="2590958" cy="3683770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590958" cy="3683769"/>
            </a:xfrm>
            <a:custGeom>
              <a:avLst/>
              <a:gdLst/>
              <a:ahLst/>
              <a:cxnLst/>
              <a:rect r="r" b="b" t="t" l="l"/>
              <a:pathLst>
                <a:path h="3683769" w="2590958">
                  <a:moveTo>
                    <a:pt x="0" y="0"/>
                  </a:moveTo>
                  <a:lnTo>
                    <a:pt x="2590958" y="0"/>
                  </a:lnTo>
                  <a:lnTo>
                    <a:pt x="2590958" y="3683769"/>
                  </a:lnTo>
                  <a:lnTo>
                    <a:pt x="0" y="3683769"/>
                  </a:lnTo>
                  <a:close/>
                </a:path>
              </a:pathLst>
            </a:custGeom>
            <a:solidFill>
              <a:srgbClr val="20252F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50694" y="1889760"/>
            <a:ext cx="6644640" cy="2667000"/>
            <a:chOff x="0" y="0"/>
            <a:chExt cx="8859520" cy="3556000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/>
            <a:srcRect l="0" t="19877" r="0" b="19877"/>
            <a:stretch>
              <a:fillRect/>
            </a:stretch>
          </p:blipFill>
          <p:spPr>
            <a:xfrm>
              <a:off x="0" y="0"/>
              <a:ext cx="8859520" cy="3556000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450694" y="4731988"/>
            <a:ext cx="6644640" cy="5555012"/>
            <a:chOff x="0" y="0"/>
            <a:chExt cx="8859520" cy="7406683"/>
          </a:xfrm>
        </p:grpSpPr>
        <p:pic>
          <p:nvPicPr>
            <p:cNvPr name="Picture 9" id="9">
              <a:hlinkClick action="ppaction://media"/>
            </p:cNvPr>
            <p:cNvPicPr>
              <a:picLocks noChangeAspect="true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5"/>
                </p:ext>
              </p:extLst>
            </p:nvPr>
          </p:nvPicPr>
          <p:blipFill>
            <a:blip r:embed="rId3"/>
            <a:srcRect l="16358" t="0" r="16358" b="0"/>
            <a:stretch>
              <a:fillRect/>
            </a:stretch>
          </p:blipFill>
          <p:spPr>
            <a:xfrm>
              <a:off x="0" y="0"/>
              <a:ext cx="8859520" cy="7406683"/>
            </a:xfrm>
            <a:prstGeom prst="rect">
              <a:avLst/>
            </a:prstGeom>
          </p:spPr>
        </p:pic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true" rot="0">
            <a:off x="7310260" y="5642536"/>
            <a:ext cx="11225291" cy="4644464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9144000" y="1832610"/>
            <a:ext cx="7924305" cy="6688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216"/>
              </a:lnSpc>
            </a:pPr>
            <a:r>
              <a:rPr lang="en-US" sz="7200">
                <a:solidFill>
                  <a:srgbClr val="000000"/>
                </a:solidFill>
                <a:latin typeface="Code Pro"/>
              </a:rPr>
              <a:t> HOW DO WE DEFINE SUSTAINED INTEGRATED TELEHEALTH?</a:t>
            </a:r>
          </a:p>
          <a:p>
            <a:pPr>
              <a:lnSpc>
                <a:spcPts val="7040"/>
              </a:lnSpc>
            </a:pPr>
          </a:p>
        </p:txBody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143500"/>
            <a:ext cx="18288000" cy="5143500"/>
            <a:chOff x="0" y="0"/>
            <a:chExt cx="9537267" cy="2682356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9537267" cy="2682356"/>
            </a:xfrm>
            <a:custGeom>
              <a:avLst/>
              <a:gdLst/>
              <a:ahLst/>
              <a:cxnLst/>
              <a:rect r="r" b="b" t="t" l="l"/>
              <a:pathLst>
                <a:path h="2682356" w="9537267">
                  <a:moveTo>
                    <a:pt x="0" y="0"/>
                  </a:moveTo>
                  <a:lnTo>
                    <a:pt x="9537267" y="0"/>
                  </a:lnTo>
                  <a:lnTo>
                    <a:pt x="9537267" y="2682356"/>
                  </a:lnTo>
                  <a:lnTo>
                    <a:pt x="0" y="2682356"/>
                  </a:lnTo>
                  <a:close/>
                </a:path>
              </a:pathLst>
            </a:custGeom>
            <a:solidFill>
              <a:srgbClr val="20252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7835213" y="7063676"/>
            <a:ext cx="452787" cy="2194624"/>
            <a:chOff x="0" y="0"/>
            <a:chExt cx="293277" cy="1421492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93277" cy="1421492"/>
            </a:xfrm>
            <a:custGeom>
              <a:avLst/>
              <a:gdLst/>
              <a:ahLst/>
              <a:cxnLst/>
              <a:rect r="r" b="b" t="t" l="l"/>
              <a:pathLst>
                <a:path h="1421492" w="293277">
                  <a:moveTo>
                    <a:pt x="0" y="0"/>
                  </a:moveTo>
                  <a:lnTo>
                    <a:pt x="293277" y="0"/>
                  </a:lnTo>
                  <a:lnTo>
                    <a:pt x="293277" y="1421492"/>
                  </a:lnTo>
                  <a:lnTo>
                    <a:pt x="0" y="1421492"/>
                  </a:lnTo>
                  <a:close/>
                </a:path>
              </a:pathLst>
            </a:custGeom>
            <a:solidFill>
              <a:srgbClr val="F6A429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26394" y="1028700"/>
            <a:ext cx="17835213" cy="3154712"/>
            <a:chOff x="0" y="0"/>
            <a:chExt cx="23780284" cy="4206283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/>
            <a:srcRect l="0" t="36700" r="0" b="36700"/>
            <a:stretch>
              <a:fillRect/>
            </a:stretch>
          </p:blipFill>
          <p:spPr>
            <a:xfrm>
              <a:off x="0" y="0"/>
              <a:ext cx="23780284" cy="4206283"/>
            </a:xfrm>
            <a:prstGeom prst="rect">
              <a:avLst/>
            </a:prstGeom>
          </p:spPr>
        </p:pic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83324" y="4394562"/>
            <a:ext cx="1824715" cy="1386783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799882" y="5963920"/>
            <a:ext cx="16816314" cy="2691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76"/>
              </a:lnSpc>
            </a:pPr>
            <a:r>
              <a:rPr lang="en-US" sz="4200">
                <a:solidFill>
                  <a:srgbClr val="FFFFF0"/>
                </a:solidFill>
                <a:latin typeface="Montserrat Extra-Bold"/>
              </a:rPr>
              <a:t> NOW THAT MANY PATIENTS AND HEALTHCARE PROVIDERS HAVE SEEN THE POTENTIAL BENEFITS OF TELEHEALTH, MANY PEOPLE ARE DRIVING SUSTAINED GROWTH OF THIS NEW HEALTHCARE PARADIGM.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765476" y="8960803"/>
            <a:ext cx="3294289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FFFFF0"/>
                </a:solidFill>
                <a:latin typeface="Neue Einstellung Medium"/>
              </a:rPr>
              <a:t>-Jiang Li, Ph.D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5268" r="0" b="5268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3401015" y="3128084"/>
            <a:ext cx="14886985" cy="5458409"/>
            <a:chOff x="0" y="0"/>
            <a:chExt cx="7763624" cy="2846583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7763624" cy="2846583"/>
            </a:xfrm>
            <a:custGeom>
              <a:avLst/>
              <a:gdLst/>
              <a:ahLst/>
              <a:cxnLst/>
              <a:rect r="r" b="b" t="t" l="l"/>
              <a:pathLst>
                <a:path h="2846583" w="7763624">
                  <a:moveTo>
                    <a:pt x="0" y="0"/>
                  </a:moveTo>
                  <a:lnTo>
                    <a:pt x="7763624" y="0"/>
                  </a:lnTo>
                  <a:lnTo>
                    <a:pt x="7763624" y="2846583"/>
                  </a:lnTo>
                  <a:lnTo>
                    <a:pt x="0" y="2846583"/>
                  </a:lnTo>
                  <a:close/>
                </a:path>
              </a:pathLst>
            </a:custGeom>
            <a:solidFill>
              <a:srgbClr val="20252F"/>
            </a:solidFill>
          </p:spPr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89266" y="0"/>
            <a:ext cx="11225291" cy="4644464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4240772" y="3675454"/>
            <a:ext cx="13207472" cy="3934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FFFFF0"/>
                </a:solidFill>
                <a:latin typeface="Code Pro"/>
              </a:rPr>
              <a:t>"You can't have the conversation around sustained telehealth without health equity as the subtext of that conversation."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504668" y="7418461"/>
            <a:ext cx="6489417" cy="976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FFFFF0"/>
                </a:solidFill>
                <a:latin typeface="Amaranth"/>
              </a:rPr>
              <a:t>-Shereese Maynard, Co-founder NostraData Medical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991152"/>
            <a:ext cx="18288000" cy="6295848"/>
            <a:chOff x="0" y="0"/>
            <a:chExt cx="9537267" cy="3283311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9537267" cy="3283311"/>
            </a:xfrm>
            <a:custGeom>
              <a:avLst/>
              <a:gdLst/>
              <a:ahLst/>
              <a:cxnLst/>
              <a:rect r="r" b="b" t="t" l="l"/>
              <a:pathLst>
                <a:path h="3283311" w="9537267">
                  <a:moveTo>
                    <a:pt x="0" y="0"/>
                  </a:moveTo>
                  <a:lnTo>
                    <a:pt x="9537267" y="0"/>
                  </a:lnTo>
                  <a:lnTo>
                    <a:pt x="9537267" y="3283311"/>
                  </a:lnTo>
                  <a:lnTo>
                    <a:pt x="0" y="3283311"/>
                  </a:lnTo>
                  <a:close/>
                </a:path>
              </a:pathLst>
            </a:custGeom>
            <a:solidFill>
              <a:srgbClr val="20252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7835213" y="7063676"/>
            <a:ext cx="452787" cy="2194624"/>
            <a:chOff x="0" y="0"/>
            <a:chExt cx="293277" cy="1421492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93277" cy="1421492"/>
            </a:xfrm>
            <a:custGeom>
              <a:avLst/>
              <a:gdLst/>
              <a:ahLst/>
              <a:cxnLst/>
              <a:rect r="r" b="b" t="t" l="l"/>
              <a:pathLst>
                <a:path h="1421492" w="293277">
                  <a:moveTo>
                    <a:pt x="0" y="0"/>
                  </a:moveTo>
                  <a:lnTo>
                    <a:pt x="293277" y="0"/>
                  </a:lnTo>
                  <a:lnTo>
                    <a:pt x="293277" y="1421492"/>
                  </a:lnTo>
                  <a:lnTo>
                    <a:pt x="0" y="1421492"/>
                  </a:lnTo>
                  <a:close/>
                </a:path>
              </a:pathLst>
            </a:custGeom>
            <a:solidFill>
              <a:srgbClr val="F6A429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2628071" y="0"/>
            <a:ext cx="6515929" cy="10287000"/>
            <a:chOff x="0" y="0"/>
            <a:chExt cx="8687905" cy="13716000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2"/>
            <a:srcRect l="39912" t="0" r="17885" b="0"/>
            <a:stretch>
              <a:fillRect/>
            </a:stretch>
          </p:blipFill>
          <p:spPr>
            <a:xfrm>
              <a:off x="0" y="0"/>
              <a:ext cx="8687905" cy="13716000"/>
            </a:xfrm>
            <a:prstGeom prst="rect">
              <a:avLst/>
            </a:prstGeom>
          </p:spPr>
        </p:pic>
      </p:grpSp>
      <p:sp>
        <p:nvSpPr>
          <p:cNvPr name="TextBox 8" id="8"/>
          <p:cNvSpPr txBox="true"/>
          <p:nvPr/>
        </p:nvSpPr>
        <p:spPr>
          <a:xfrm rot="0">
            <a:off x="9785507" y="1968544"/>
            <a:ext cx="7751251" cy="4938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852"/>
              </a:lnSpc>
            </a:pPr>
            <a:r>
              <a:rPr lang="en-US" sz="6135">
                <a:solidFill>
                  <a:srgbClr val="53688B"/>
                </a:solidFill>
                <a:latin typeface="Montserrat Extra-Bold"/>
              </a:rPr>
              <a:t>THE DIFFERENT TYPES OF</a:t>
            </a:r>
            <a:r>
              <a:rPr lang="en-US" sz="6135">
                <a:solidFill>
                  <a:srgbClr val="000000"/>
                </a:solidFill>
                <a:latin typeface="Montserrat Extra-Bold"/>
              </a:rPr>
              <a:t> </a:t>
            </a:r>
            <a:r>
              <a:rPr lang="en-US" sz="6135">
                <a:solidFill>
                  <a:srgbClr val="53688B"/>
                </a:solidFill>
                <a:latin typeface="Montserrat Extra-Bold"/>
              </a:rPr>
              <a:t>AI</a:t>
            </a:r>
            <a:r>
              <a:rPr lang="en-US" sz="6135">
                <a:solidFill>
                  <a:srgbClr val="FFFFF0"/>
                </a:solidFill>
                <a:latin typeface="Montserrat Extra-Bold"/>
              </a:rPr>
              <a:t> APPLICATIONS LENDING ITSELF TO TELEHEALTH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0252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835213" y="7063676"/>
            <a:ext cx="452787" cy="2194624"/>
            <a:chOff x="0" y="0"/>
            <a:chExt cx="293277" cy="1421492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93277" cy="1421492"/>
            </a:xfrm>
            <a:custGeom>
              <a:avLst/>
              <a:gdLst/>
              <a:ahLst/>
              <a:cxnLst/>
              <a:rect r="r" b="b" t="t" l="l"/>
              <a:pathLst>
                <a:path h="1421492" w="293277">
                  <a:moveTo>
                    <a:pt x="0" y="0"/>
                  </a:moveTo>
                  <a:lnTo>
                    <a:pt x="293277" y="0"/>
                  </a:lnTo>
                  <a:lnTo>
                    <a:pt x="293277" y="1421492"/>
                  </a:lnTo>
                  <a:lnTo>
                    <a:pt x="0" y="1421492"/>
                  </a:lnTo>
                  <a:close/>
                </a:path>
              </a:pathLst>
            </a:custGeom>
            <a:solidFill>
              <a:srgbClr val="F6A429"/>
            </a:solidFill>
          </p:spPr>
        </p:sp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24643" y="1699905"/>
            <a:ext cx="838363" cy="637156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2479309" y="2222761"/>
            <a:ext cx="13476702" cy="492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FFFFFF"/>
                </a:solidFill>
                <a:latin typeface="Code Pro"/>
              </a:rPr>
              <a:t>We need to invest in innovation for the way patients live now and in the future.  The pandemic exacerbated the need; the notion of patient empowerment demands it"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true" flipV="true" rot="0">
            <a:off x="0" y="5642536"/>
            <a:ext cx="11225291" cy="4644464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1809000" y="7835233"/>
            <a:ext cx="5124971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Amaranth"/>
              </a:rPr>
              <a:t>-Shereese Maynard, MS; MBA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835213" y="7063676"/>
            <a:ext cx="452787" cy="2194624"/>
            <a:chOff x="0" y="0"/>
            <a:chExt cx="293277" cy="1421492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93277" cy="1421492"/>
            </a:xfrm>
            <a:custGeom>
              <a:avLst/>
              <a:gdLst/>
              <a:ahLst/>
              <a:cxnLst/>
              <a:rect r="r" b="b" t="t" l="l"/>
              <a:pathLst>
                <a:path h="1421492" w="293277">
                  <a:moveTo>
                    <a:pt x="0" y="0"/>
                  </a:moveTo>
                  <a:lnTo>
                    <a:pt x="293277" y="0"/>
                  </a:lnTo>
                  <a:lnTo>
                    <a:pt x="293277" y="1421492"/>
                  </a:lnTo>
                  <a:lnTo>
                    <a:pt x="0" y="1421492"/>
                  </a:lnTo>
                  <a:close/>
                </a:path>
              </a:pathLst>
            </a:custGeom>
            <a:solidFill>
              <a:srgbClr val="F6A429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5143500"/>
            <a:chOff x="0" y="0"/>
            <a:chExt cx="24384000" cy="6858000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/>
            <a:srcRect l="0" t="28893" r="0" b="28893"/>
            <a:stretch>
              <a:fillRect/>
            </a:stretch>
          </p:blipFill>
          <p:spPr>
            <a:xfrm>
              <a:off x="0" y="0"/>
              <a:ext cx="24384000" cy="6858000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8338185" y="4337685"/>
            <a:ext cx="1611630" cy="1611630"/>
            <a:chOff x="0" y="0"/>
            <a:chExt cx="1913890" cy="191389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8433435" y="4432935"/>
            <a:ext cx="1421130" cy="1421130"/>
            <a:chOff x="0" y="0"/>
            <a:chExt cx="1913890" cy="191389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20252F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3692505" y="4337685"/>
            <a:ext cx="1611630" cy="1611630"/>
            <a:chOff x="0" y="0"/>
            <a:chExt cx="1913890" cy="191389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3787755" y="4432935"/>
            <a:ext cx="1421130" cy="1421130"/>
            <a:chOff x="0" y="0"/>
            <a:chExt cx="1913890" cy="191389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53688B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2938400" y="6491294"/>
            <a:ext cx="14022829" cy="2516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171616"/>
                </a:solidFill>
                <a:latin typeface="Code Pro"/>
              </a:rPr>
              <a:t>In April 2020, overall telehealth utilization for office visits and outpatient care was 78 times higher than in February 2020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732830" y="5410835"/>
            <a:ext cx="6360049" cy="962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53688B"/>
                </a:solidFill>
                <a:latin typeface="Code Pro Bold"/>
              </a:rPr>
              <a:t>Pandemic Effect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938400" y="8950649"/>
            <a:ext cx="14022829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Amaranth"/>
              </a:rPr>
              <a:t>-Mckinsey 2021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835213" y="7063676"/>
            <a:ext cx="452787" cy="2194624"/>
            <a:chOff x="0" y="0"/>
            <a:chExt cx="293277" cy="1421492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93277" cy="1421492"/>
            </a:xfrm>
            <a:custGeom>
              <a:avLst/>
              <a:gdLst/>
              <a:ahLst/>
              <a:cxnLst/>
              <a:rect r="r" b="b" t="t" l="l"/>
              <a:pathLst>
                <a:path h="1421492" w="293277">
                  <a:moveTo>
                    <a:pt x="0" y="0"/>
                  </a:moveTo>
                  <a:lnTo>
                    <a:pt x="293277" y="0"/>
                  </a:lnTo>
                  <a:lnTo>
                    <a:pt x="293277" y="1421492"/>
                  </a:lnTo>
                  <a:lnTo>
                    <a:pt x="0" y="1421492"/>
                  </a:lnTo>
                  <a:close/>
                </a:path>
              </a:pathLst>
            </a:custGeom>
            <a:solidFill>
              <a:srgbClr val="53688B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8035883" y="0"/>
            <a:ext cx="10252117" cy="7063676"/>
            <a:chOff x="0" y="0"/>
            <a:chExt cx="13669489" cy="9418234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/>
            <a:srcRect l="1650" t="0" r="1650" b="0"/>
            <a:stretch>
              <a:fillRect/>
            </a:stretch>
          </p:blipFill>
          <p:spPr>
            <a:xfrm>
              <a:off x="0" y="0"/>
              <a:ext cx="13669489" cy="9418234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0" y="4608372"/>
            <a:ext cx="11277600" cy="5678628"/>
            <a:chOff x="0" y="0"/>
            <a:chExt cx="5881315" cy="2961428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5881315" cy="2961428"/>
            </a:xfrm>
            <a:custGeom>
              <a:avLst/>
              <a:gdLst/>
              <a:ahLst/>
              <a:cxnLst/>
              <a:rect r="r" b="b" t="t" l="l"/>
              <a:pathLst>
                <a:path h="2961428" w="5881315">
                  <a:moveTo>
                    <a:pt x="0" y="0"/>
                  </a:moveTo>
                  <a:lnTo>
                    <a:pt x="5881315" y="0"/>
                  </a:lnTo>
                  <a:lnTo>
                    <a:pt x="5881315" y="2961428"/>
                  </a:lnTo>
                  <a:lnTo>
                    <a:pt x="0" y="2961428"/>
                  </a:lnTo>
                  <a:close/>
                </a:path>
              </a:pathLst>
            </a:custGeom>
            <a:solidFill>
              <a:srgbClr val="20252F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725347" y="4672101"/>
            <a:ext cx="9826906" cy="5179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Code Pro"/>
              </a:rPr>
              <a:t>Among providers who used telehealth, 64% said they were more optimistic about telehealth compared to when the COVID-19 pandemic began. Of those who didn’t use telehealth, nearly half felt the same way.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0" y="1391965"/>
            <a:ext cx="8378870" cy="1953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>
                <a:solidFill>
                  <a:srgbClr val="53688B"/>
                </a:solidFill>
                <a:latin typeface="Code Pro"/>
              </a:rPr>
              <a:t>Fierce Healthcare Survey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DAFNisq8pP8</dc:identifier>
  <dcterms:modified xsi:type="dcterms:W3CDTF">2011-08-01T06:04:30Z</dcterms:modified>
  <cp:revision>1</cp:revision>
  <dc:title>Opportunities and Obstacles for using remote monitoring and AI to enable Sustained Integrated Telehealth</dc:title>
</cp:coreProperties>
</file>