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video/mp4" Extension="mp4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notesMaster+xml" PartName="/ppt/notesMasters/notesMaster1.xml"/>
  <Override ContentType="application/vnd.openxmlformats-officedocument.presentationml.notesSlide+xml" PartName="/ppt/notesSlides/notesSlide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notesMasterIdLst>
    <p:notesMasterId r:id="rId42"/>
  </p:notesMasterIdLst>
  <p:sldIdLst>
    <p:sldId id="256" r:id="rId26"/>
    <p:sldId id="257" r:id="rId27"/>
    <p:sldId id="258" r:id="rId28"/>
    <p:sldId id="259" r:id="rId29"/>
    <p:sldId id="260" r:id="rId30"/>
    <p:sldId id="261" r:id="rId31"/>
    <p:sldId id="262" r:id="rId32"/>
    <p:sldId id="263" r:id="rId33"/>
    <p:sldId id="264" r:id="rId34"/>
    <p:sldId id="265" r:id="rId35"/>
    <p:sldId id="266" r:id="rId36"/>
    <p:sldId id="267" r:id="rId37"/>
    <p:sldId id="268" r:id="rId38"/>
    <p:sldId id="269" r:id="rId39"/>
    <p:sldId id="270" r:id="rId40"/>
    <p:sldId id="271" r:id="rId41"/>
  </p:sldIdLst>
  <p:sldSz cx="18288000" cy="10287000"/>
  <p:notesSz cx="6858000" cy="9144000"/>
  <p:embeddedFontLst>
    <p:embeddedFont>
      <p:font typeface="Arimo" charset="1" panose="020B0604020202020204"/>
      <p:regular r:id="rId6"/>
    </p:embeddedFont>
    <p:embeddedFont>
      <p:font typeface="Arimo Bold" charset="1" panose="020B0704020202020204"/>
      <p:regular r:id="rId7"/>
    </p:embeddedFont>
    <p:embeddedFont>
      <p:font typeface="Arimo Italics" charset="1" panose="020B0604020202090204"/>
      <p:regular r:id="rId8"/>
    </p:embeddedFont>
    <p:embeddedFont>
      <p:font typeface="Arimo Bold Italics" charset="1" panose="020B0704020202090204"/>
      <p:regular r:id="rId9"/>
    </p:embeddedFont>
    <p:embeddedFont>
      <p:font typeface="Amaranth" charset="1" panose="02000503050000020004"/>
      <p:regular r:id="rId10"/>
    </p:embeddedFont>
    <p:embeddedFont>
      <p:font typeface="Amaranth Bold" charset="1" panose="02000500000000020004"/>
      <p:regular r:id="rId11"/>
    </p:embeddedFont>
    <p:embeddedFont>
      <p:font typeface="Amaranth Italics" charset="1" panose="02000500000000020004"/>
      <p:regular r:id="rId12"/>
    </p:embeddedFont>
    <p:embeddedFont>
      <p:font typeface="Amaranth Bold Italics" charset="1" panose="02000500000000020004"/>
      <p:regular r:id="rId13"/>
    </p:embeddedFont>
    <p:embeddedFont>
      <p:font typeface="Code Pro" charset="1" panose="00000500000000000000"/>
      <p:regular r:id="rId14"/>
    </p:embeddedFont>
    <p:embeddedFont>
      <p:font typeface="Code Pro Bold" charset="1" panose="00000800000000000000"/>
      <p:regular r:id="rId15"/>
    </p:embeddedFont>
    <p:embeddedFont>
      <p:font typeface="Open Sans" charset="1" panose="020B0606030504020204"/>
      <p:regular r:id="rId16"/>
    </p:embeddedFont>
    <p:embeddedFont>
      <p:font typeface="Open Sans Bold" charset="1" panose="020B0806030504020204"/>
      <p:regular r:id="rId17"/>
    </p:embeddedFont>
    <p:embeddedFont>
      <p:font typeface="Open Sans Italics" charset="1" panose="020B0606030504020204"/>
      <p:regular r:id="rId18"/>
    </p:embeddedFont>
    <p:embeddedFont>
      <p:font typeface="Open Sans Bold Italics" charset="1" panose="020B0806030504020204"/>
      <p:regular r:id="rId19"/>
    </p:embeddedFont>
    <p:embeddedFont>
      <p:font typeface="Montserrat Extra-Bold" charset="1" panose="00000900000000000000"/>
      <p:regular r:id="rId20"/>
    </p:embeddedFont>
    <p:embeddedFont>
      <p:font typeface="Montserrat Extra-Bold Bold" charset="1" panose="00000A00000000000000"/>
      <p:regular r:id="rId21"/>
    </p:embeddedFont>
    <p:embeddedFont>
      <p:font typeface="Montserrat Extra-Bold Italics" charset="1" panose="00000900000000000000"/>
      <p:regular r:id="rId22"/>
    </p:embeddedFont>
    <p:embeddedFont>
      <p:font typeface="Montserrat Extra-Bold Bold Italics" charset="1" panose="00000A00000000000000"/>
      <p:regular r:id="rId23"/>
    </p:embeddedFont>
    <p:embeddedFont>
      <p:font typeface="Neue Einstellung Medium" charset="1" panose="00000600000000000000"/>
      <p:regular r:id="rId24"/>
    </p:embeddedFont>
    <p:embeddedFont>
      <p:font typeface="Neue Einstellung Medium Bold" charset="1" panose="00000800000000000000"/>
      <p:regular r:id="rId2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fonts/font10.fntdata" Type="http://schemas.openxmlformats.org/officeDocument/2006/relationships/font"/><Relationship Id="rId11" Target="fonts/font11.fntdata" Type="http://schemas.openxmlformats.org/officeDocument/2006/relationships/font"/><Relationship Id="rId12" Target="fonts/font12.fntdata" Type="http://schemas.openxmlformats.org/officeDocument/2006/relationships/font"/><Relationship Id="rId13" Target="fonts/font13.fntdata" Type="http://schemas.openxmlformats.org/officeDocument/2006/relationships/font"/><Relationship Id="rId14" Target="fonts/font14.fntdata" Type="http://schemas.openxmlformats.org/officeDocument/2006/relationships/font"/><Relationship Id="rId15" Target="fonts/font15.fntdata" Type="http://schemas.openxmlformats.org/officeDocument/2006/relationships/font"/><Relationship Id="rId16" Target="fonts/font16.fntdata" Type="http://schemas.openxmlformats.org/officeDocument/2006/relationships/font"/><Relationship Id="rId17" Target="fonts/font17.fntdata" Type="http://schemas.openxmlformats.org/officeDocument/2006/relationships/font"/><Relationship Id="rId18" Target="fonts/font18.fntdata" Type="http://schemas.openxmlformats.org/officeDocument/2006/relationships/font"/><Relationship Id="rId19" Target="fonts/font19.fntdata" Type="http://schemas.openxmlformats.org/officeDocument/2006/relationships/font"/><Relationship Id="rId2" Target="presProps.xml" Type="http://schemas.openxmlformats.org/officeDocument/2006/relationships/presProps"/><Relationship Id="rId20" Target="fonts/font20.fntdata" Type="http://schemas.openxmlformats.org/officeDocument/2006/relationships/font"/><Relationship Id="rId21" Target="fonts/font21.fntdata" Type="http://schemas.openxmlformats.org/officeDocument/2006/relationships/font"/><Relationship Id="rId22" Target="fonts/font22.fntdata" Type="http://schemas.openxmlformats.org/officeDocument/2006/relationships/font"/><Relationship Id="rId23" Target="fonts/font23.fntdata" Type="http://schemas.openxmlformats.org/officeDocument/2006/relationships/font"/><Relationship Id="rId24" Target="fonts/font24.fntdata" Type="http://schemas.openxmlformats.org/officeDocument/2006/relationships/font"/><Relationship Id="rId25" Target="fonts/font25.fntdata" Type="http://schemas.openxmlformats.org/officeDocument/2006/relationships/font"/><Relationship Id="rId26" Target="slides/slide1.xml" Type="http://schemas.openxmlformats.org/officeDocument/2006/relationships/slide"/><Relationship Id="rId27" Target="slides/slide2.xml" Type="http://schemas.openxmlformats.org/officeDocument/2006/relationships/slide"/><Relationship Id="rId28" Target="slides/slide3.xml" Type="http://schemas.openxmlformats.org/officeDocument/2006/relationships/slide"/><Relationship Id="rId29" Target="slides/slide4.xml" Type="http://schemas.openxmlformats.org/officeDocument/2006/relationships/slide"/><Relationship Id="rId3" Target="viewProps.xml" Type="http://schemas.openxmlformats.org/officeDocument/2006/relationships/viewProps"/><Relationship Id="rId30" Target="slides/slide5.xml" Type="http://schemas.openxmlformats.org/officeDocument/2006/relationships/slide"/><Relationship Id="rId31" Target="slides/slide6.xml" Type="http://schemas.openxmlformats.org/officeDocument/2006/relationships/slide"/><Relationship Id="rId32" Target="slides/slide7.xml" Type="http://schemas.openxmlformats.org/officeDocument/2006/relationships/slide"/><Relationship Id="rId33" Target="slides/slide8.xml" Type="http://schemas.openxmlformats.org/officeDocument/2006/relationships/slide"/><Relationship Id="rId34" Target="slides/slide9.xml" Type="http://schemas.openxmlformats.org/officeDocument/2006/relationships/slide"/><Relationship Id="rId35" Target="slides/slide10.xml" Type="http://schemas.openxmlformats.org/officeDocument/2006/relationships/slide"/><Relationship Id="rId36" Target="slides/slide11.xml" Type="http://schemas.openxmlformats.org/officeDocument/2006/relationships/slide"/><Relationship Id="rId37" Target="slides/slide12.xml" Type="http://schemas.openxmlformats.org/officeDocument/2006/relationships/slide"/><Relationship Id="rId38" Target="slides/slide13.xml" Type="http://schemas.openxmlformats.org/officeDocument/2006/relationships/slide"/><Relationship Id="rId39" Target="slides/slide14.xml" Type="http://schemas.openxmlformats.org/officeDocument/2006/relationships/slide"/><Relationship Id="rId4" Target="theme/theme1.xml" Type="http://schemas.openxmlformats.org/officeDocument/2006/relationships/theme"/><Relationship Id="rId40" Target="slides/slide15.xml" Type="http://schemas.openxmlformats.org/officeDocument/2006/relationships/slide"/><Relationship Id="rId41" Target="slides/slide16.xml" Type="http://schemas.openxmlformats.org/officeDocument/2006/relationships/slide"/><Relationship Id="rId42" Target="notesMasters/notesMaster1.xml" Type="http://schemas.openxmlformats.org/officeDocument/2006/relationships/notesMaster"/><Relationship Id="rId43" Target="theme/theme2.xml" Type="http://schemas.openxmlformats.org/officeDocument/2006/relationships/theme"/><Relationship Id="rId44" Target="notesSlides/notesSlide1.xml" Type="http://schemas.openxmlformats.org/officeDocument/2006/relationships/notesSlide"/><Relationship Id="rId5" Target="tableStyles.xml" Type="http://schemas.openxmlformats.org/officeDocument/2006/relationships/tableStyles"/><Relationship Id="rId6" Target="fonts/font6.fntdata" Type="http://schemas.openxmlformats.org/officeDocument/2006/relationships/font"/><Relationship Id="rId7" Target="fonts/font7.fntdata" Type="http://schemas.openxmlformats.org/officeDocument/2006/relationships/font"/><Relationship Id="rId8" Target="fonts/font8.fntdata" Type="http://schemas.openxmlformats.org/officeDocument/2006/relationships/font"/><Relationship Id="rId9" Target="fonts/font9.fntdata" Type="http://schemas.openxmlformats.org/officeDocument/2006/relationships/font"/></Relationships>
</file>

<file path=ppt/notesMasters/_rels/notesMaster1.xml.rels><?xml version="1.0" encoding="UTF-8" standalone="yes"?><Relationships xmlns="http://schemas.openxmlformats.org/package/2006/relationships"><Relationship Id="rId1" Target="../theme/theme2.xml" Type="http://schemas.openxmlformats.org/officeDocument/2006/relationships/theme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1.7.2013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88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13.xml" Type="http://schemas.openxmlformats.org/officeDocument/2006/relationships/slide"/></Relationships>
</file>

<file path=ppt/notesSlides/notesSlide1.xml><?xml version="1.0" encoding="utf-8"?>
<p:notes xmlns:p="http://schemas.openxmlformats.org/presentationml/2006/main">
  <p:cSld>
    <p:spTree xmlns:a="http://schemas.openxmlformats.org/drawingml/2006/main"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1.7.2013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https://www.fiercehealthcare.com/sponsored/state-telehealth-providers-and-patients-weigh</a:t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‹#›</a:t>
            </a:fld>
            <a:endParaRPr lang="cs-CZ"/>
          </a:p>
        </p:txBody>
      </p:sp>
    </p:spTree>
  </p:cSld>
</p:note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2.jpe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0.png" Type="http://schemas.openxmlformats.org/officeDocument/2006/relationships/image"/><Relationship Id="rId3" Target="../media/image11.svg" Type="http://schemas.openxmlformats.org/officeDocument/2006/relationships/image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3.png" Type="http://schemas.openxmlformats.org/officeDocument/2006/relationships/image"/><Relationship Id="rId3" Target="../media/image24.svg" Type="http://schemas.openxmlformats.org/officeDocument/2006/relationships/image"/></Relationships>
</file>

<file path=ppt/slides/_rels/slide1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1.xml" Type="http://schemas.openxmlformats.org/officeDocument/2006/relationships/notesSlide"/></Relationships>
</file>

<file path=ppt/slides/_rels/slide1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5.jpeg" Type="http://schemas.openxmlformats.org/officeDocument/2006/relationships/image"/></Relationships>
</file>

<file path=ppt/slides/_rels/slide1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6.jpeg" Type="http://schemas.openxmlformats.org/officeDocument/2006/relationships/image"/><Relationship Id="rId3" Target="../media/image23.png" Type="http://schemas.openxmlformats.org/officeDocument/2006/relationships/image"/><Relationship Id="rId4" Target="../media/image24.svg" Type="http://schemas.openxmlformats.org/officeDocument/2006/relationships/image"/></Relationships>
</file>

<file path=ppt/slides/_rels/slide1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7.jpe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jpeg" Type="http://schemas.openxmlformats.org/officeDocument/2006/relationships/image"/><Relationship Id="rId3" Target="../media/image3.png" Type="http://schemas.openxmlformats.org/officeDocument/2006/relationships/image"/><Relationship Id="rId4" Target="../media/image4.svg" Type="http://schemas.openxmlformats.org/officeDocument/2006/relationships/image"/><Relationship Id="rId5" Target="../media/image5.png" Type="http://schemas.openxmlformats.org/officeDocument/2006/relationships/image"/><Relationship Id="rId6" Target="../media/image6.jpeg" Type="http://schemas.openxmlformats.org/officeDocument/2006/relationships/image"/><Relationship Id="rId7" Target="../media/image7.pn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8.jpeg" Type="http://schemas.openxmlformats.org/officeDocument/2006/relationships/image"/><Relationship Id="rId3" Target="../media/image9.jpeg" Type="http://schemas.openxmlformats.org/officeDocument/2006/relationships/image"/><Relationship Id="rId4" Target="../media/VAEnD98WOus.mp4" Type="http://schemas.openxmlformats.org/officeDocument/2006/relationships/video"/><Relationship Id="rId5" Target="../media/VAEnD98WOus.mp4" Type="http://schemas.microsoft.com/office/2007/relationships/media"/><Relationship Id="rId6" Target="../media/image10.png" Type="http://schemas.openxmlformats.org/officeDocument/2006/relationships/image"/><Relationship Id="rId7" Target="../media/image11.sv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2.jpeg" Type="http://schemas.openxmlformats.org/officeDocument/2006/relationships/image"/><Relationship Id="rId3" Target="../media/image13.png" Type="http://schemas.openxmlformats.org/officeDocument/2006/relationships/image"/><Relationship Id="rId4" Target="../media/image14.sv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5.jpeg" Type="http://schemas.openxmlformats.org/officeDocument/2006/relationships/image"/><Relationship Id="rId3" Target="../media/image16.png" Type="http://schemas.openxmlformats.org/officeDocument/2006/relationships/image"/><Relationship Id="rId4" Target="../media/image17.sv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8.jpe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9.png" Type="http://schemas.openxmlformats.org/officeDocument/2006/relationships/image"/><Relationship Id="rId3" Target="../media/image20.svg" Type="http://schemas.openxmlformats.org/officeDocument/2006/relationships/image"/><Relationship Id="rId4" Target="../media/image10.png" Type="http://schemas.openxmlformats.org/officeDocument/2006/relationships/image"/><Relationship Id="rId5" Target="../media/image11.sv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8.jpe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1.jpe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20252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>
            <a:alphaModFix amt="44999"/>
          </a:blip>
          <a:srcRect l="0" t="0" r="0" b="0"/>
          <a:stretch>
            <a:fillRect/>
          </a:stretch>
        </p:blipFill>
        <p:spPr>
          <a:xfrm flipH="false" flipV="false" rot="0">
            <a:off x="1028700" y="-364760"/>
            <a:ext cx="15693201" cy="10651760"/>
          </a:xfrm>
          <a:prstGeom prst="rect">
            <a:avLst/>
          </a:prstGeom>
        </p:spPr>
      </p:pic>
      <p:grpSp>
        <p:nvGrpSpPr>
          <p:cNvPr name="Group 3" id="3"/>
          <p:cNvGrpSpPr/>
          <p:nvPr/>
        </p:nvGrpSpPr>
        <p:grpSpPr>
          <a:xfrm rot="0">
            <a:off x="0" y="0"/>
            <a:ext cx="2954832" cy="2954832"/>
            <a:chOff x="0" y="0"/>
            <a:chExt cx="1913890" cy="1913890"/>
          </a:xfrm>
        </p:grpSpPr>
        <p:sp>
          <p:nvSpPr>
            <p:cNvPr name="Freeform 4" id="4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r="r" b="b" t="t" l="l"/>
              <a:pathLst>
                <a:path h="1913890" w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53688B">
                <a:alpha val="84706"/>
              </a:srgbClr>
            </a:solidFill>
          </p:spPr>
        </p:sp>
      </p:grpSp>
      <p:grpSp>
        <p:nvGrpSpPr>
          <p:cNvPr name="Group 5" id="5"/>
          <p:cNvGrpSpPr/>
          <p:nvPr/>
        </p:nvGrpSpPr>
        <p:grpSpPr>
          <a:xfrm rot="0">
            <a:off x="2954832" y="4634345"/>
            <a:ext cx="15333168" cy="4108844"/>
            <a:chOff x="0" y="0"/>
            <a:chExt cx="7996310" cy="2142779"/>
          </a:xfrm>
        </p:grpSpPr>
        <p:sp>
          <p:nvSpPr>
            <p:cNvPr name="Freeform 6" id="6"/>
            <p:cNvSpPr/>
            <p:nvPr/>
          </p:nvSpPr>
          <p:spPr>
            <a:xfrm>
              <a:off x="0" y="0"/>
              <a:ext cx="7996310" cy="2142779"/>
            </a:xfrm>
            <a:custGeom>
              <a:avLst/>
              <a:gdLst/>
              <a:ahLst/>
              <a:cxnLst/>
              <a:rect r="r" b="b" t="t" l="l"/>
              <a:pathLst>
                <a:path h="2142779" w="7996310">
                  <a:moveTo>
                    <a:pt x="0" y="0"/>
                  </a:moveTo>
                  <a:lnTo>
                    <a:pt x="7996310" y="0"/>
                  </a:lnTo>
                  <a:lnTo>
                    <a:pt x="7996310" y="2142779"/>
                  </a:lnTo>
                  <a:lnTo>
                    <a:pt x="0" y="2142779"/>
                  </a:lnTo>
                  <a:close/>
                </a:path>
              </a:pathLst>
            </a:custGeom>
            <a:solidFill>
              <a:srgbClr val="20252F">
                <a:alpha val="84706"/>
              </a:srgbClr>
            </a:solidFill>
          </p:spPr>
        </p:sp>
      </p:grpSp>
      <p:grpSp>
        <p:nvGrpSpPr>
          <p:cNvPr name="Group 7" id="7"/>
          <p:cNvGrpSpPr/>
          <p:nvPr/>
        </p:nvGrpSpPr>
        <p:grpSpPr>
          <a:xfrm rot="0">
            <a:off x="17835213" y="7063676"/>
            <a:ext cx="452787" cy="2194624"/>
            <a:chOff x="0" y="0"/>
            <a:chExt cx="293277" cy="1421492"/>
          </a:xfrm>
        </p:grpSpPr>
        <p:sp>
          <p:nvSpPr>
            <p:cNvPr name="Freeform 8" id="8"/>
            <p:cNvSpPr/>
            <p:nvPr/>
          </p:nvSpPr>
          <p:spPr>
            <a:xfrm>
              <a:off x="0" y="0"/>
              <a:ext cx="293277" cy="1421492"/>
            </a:xfrm>
            <a:custGeom>
              <a:avLst/>
              <a:gdLst/>
              <a:ahLst/>
              <a:cxnLst/>
              <a:rect r="r" b="b" t="t" l="l"/>
              <a:pathLst>
                <a:path h="1421492" w="293277">
                  <a:moveTo>
                    <a:pt x="0" y="0"/>
                  </a:moveTo>
                  <a:lnTo>
                    <a:pt x="293277" y="0"/>
                  </a:lnTo>
                  <a:lnTo>
                    <a:pt x="293277" y="1421492"/>
                  </a:lnTo>
                  <a:lnTo>
                    <a:pt x="0" y="1421492"/>
                  </a:lnTo>
                  <a:close/>
                </a:path>
              </a:pathLst>
            </a:custGeom>
            <a:solidFill>
              <a:srgbClr val="53688B">
                <a:alpha val="84706"/>
              </a:srgbClr>
            </a:solidFill>
          </p:spPr>
        </p:sp>
      </p:grpSp>
      <p:sp>
        <p:nvSpPr>
          <p:cNvPr name="TextBox 9" id="9"/>
          <p:cNvSpPr txBox="true"/>
          <p:nvPr/>
        </p:nvSpPr>
        <p:spPr>
          <a:xfrm rot="0">
            <a:off x="4068312" y="4846820"/>
            <a:ext cx="11923000" cy="291625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786"/>
              </a:lnSpc>
              <a:spcBef>
                <a:spcPct val="0"/>
              </a:spcBef>
            </a:pPr>
            <a:r>
              <a:rPr lang="en-US" sz="5561">
                <a:solidFill>
                  <a:srgbClr val="D9D9D9"/>
                </a:solidFill>
                <a:latin typeface="Code Pro"/>
              </a:rPr>
              <a:t>  USING REMOTE MONITORING AND AI TO ENABLE SUSTAINED INTEGRATED TELEHEALTH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1270607" y="2679268"/>
            <a:ext cx="15988693" cy="7219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5880"/>
              </a:lnSpc>
              <a:spcBef>
                <a:spcPct val="0"/>
              </a:spcBef>
            </a:pPr>
            <a:r>
              <a:rPr lang="en-US" sz="4200" spc="1789">
                <a:solidFill>
                  <a:srgbClr val="FFFFFF"/>
                </a:solidFill>
                <a:latin typeface="Code Pro"/>
              </a:rPr>
              <a:t>OPPORTUNITIES AND OBSTACLES</a:t>
            </a: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7835213" y="7063676"/>
            <a:ext cx="452787" cy="2194624"/>
            <a:chOff x="0" y="0"/>
            <a:chExt cx="293277" cy="1421492"/>
          </a:xfrm>
        </p:grpSpPr>
        <p:sp>
          <p:nvSpPr>
            <p:cNvPr name="Freeform 3" id="3"/>
            <p:cNvSpPr/>
            <p:nvPr/>
          </p:nvSpPr>
          <p:spPr>
            <a:xfrm>
              <a:off x="0" y="0"/>
              <a:ext cx="293277" cy="1421492"/>
            </a:xfrm>
            <a:custGeom>
              <a:avLst/>
              <a:gdLst/>
              <a:ahLst/>
              <a:cxnLst/>
              <a:rect r="r" b="b" t="t" l="l"/>
              <a:pathLst>
                <a:path h="1421492" w="293277">
                  <a:moveTo>
                    <a:pt x="0" y="0"/>
                  </a:moveTo>
                  <a:lnTo>
                    <a:pt x="293277" y="0"/>
                  </a:lnTo>
                  <a:lnTo>
                    <a:pt x="293277" y="1421492"/>
                  </a:lnTo>
                  <a:lnTo>
                    <a:pt x="0" y="1421492"/>
                  </a:lnTo>
                  <a:close/>
                </a:path>
              </a:pathLst>
            </a:custGeom>
            <a:solidFill>
              <a:srgbClr val="202B3D"/>
            </a:solidFill>
          </p:spPr>
        </p:sp>
      </p:grpSp>
      <p:grpSp>
        <p:nvGrpSpPr>
          <p:cNvPr name="Group 4" id="4"/>
          <p:cNvGrpSpPr/>
          <p:nvPr/>
        </p:nvGrpSpPr>
        <p:grpSpPr>
          <a:xfrm rot="0">
            <a:off x="0" y="0"/>
            <a:ext cx="5297347" cy="10287000"/>
            <a:chOff x="0" y="0"/>
            <a:chExt cx="2762588" cy="5364713"/>
          </a:xfrm>
        </p:grpSpPr>
        <p:sp>
          <p:nvSpPr>
            <p:cNvPr name="Freeform 5" id="5"/>
            <p:cNvSpPr/>
            <p:nvPr/>
          </p:nvSpPr>
          <p:spPr>
            <a:xfrm>
              <a:off x="0" y="0"/>
              <a:ext cx="2762588" cy="5364713"/>
            </a:xfrm>
            <a:custGeom>
              <a:avLst/>
              <a:gdLst/>
              <a:ahLst/>
              <a:cxnLst/>
              <a:rect r="r" b="b" t="t" l="l"/>
              <a:pathLst>
                <a:path h="5364713" w="2762588">
                  <a:moveTo>
                    <a:pt x="0" y="0"/>
                  </a:moveTo>
                  <a:lnTo>
                    <a:pt x="2762588" y="0"/>
                  </a:lnTo>
                  <a:lnTo>
                    <a:pt x="2762588" y="5364713"/>
                  </a:lnTo>
                  <a:lnTo>
                    <a:pt x="0" y="5364713"/>
                  </a:lnTo>
                  <a:close/>
                </a:path>
              </a:pathLst>
            </a:custGeom>
            <a:solidFill>
              <a:srgbClr val="20252F"/>
            </a:solidFill>
          </p:spPr>
        </p:sp>
      </p:grpSp>
      <p:grpSp>
        <p:nvGrpSpPr>
          <p:cNvPr name="Group 6" id="6"/>
          <p:cNvGrpSpPr/>
          <p:nvPr/>
        </p:nvGrpSpPr>
        <p:grpSpPr>
          <a:xfrm rot="0">
            <a:off x="0" y="6237707"/>
            <a:ext cx="12042318" cy="4049293"/>
            <a:chOff x="0" y="0"/>
            <a:chExt cx="16056424" cy="5399058"/>
          </a:xfrm>
        </p:grpSpPr>
        <p:pic>
          <p:nvPicPr>
            <p:cNvPr name="Picture 7" id="7"/>
            <p:cNvPicPr>
              <a:picLocks noChangeAspect="true"/>
            </p:cNvPicPr>
            <p:nvPr/>
          </p:nvPicPr>
          <p:blipFill>
            <a:blip r:embed="rId2"/>
            <a:srcRect l="0" t="20110" r="0" b="20110"/>
            <a:stretch>
              <a:fillRect/>
            </a:stretch>
          </p:blipFill>
          <p:spPr>
            <a:xfrm>
              <a:off x="0" y="0"/>
              <a:ext cx="16056424" cy="5399058"/>
            </a:xfrm>
            <a:prstGeom prst="rect">
              <a:avLst/>
            </a:prstGeom>
          </p:spPr>
        </p:pic>
      </p:grpSp>
      <p:grpSp>
        <p:nvGrpSpPr>
          <p:cNvPr name="Group 8" id="8"/>
          <p:cNvGrpSpPr/>
          <p:nvPr/>
        </p:nvGrpSpPr>
        <p:grpSpPr>
          <a:xfrm rot="0">
            <a:off x="7822690" y="4918694"/>
            <a:ext cx="9883140" cy="4649928"/>
            <a:chOff x="0" y="0"/>
            <a:chExt cx="5154098" cy="2424957"/>
          </a:xfrm>
        </p:grpSpPr>
        <p:sp>
          <p:nvSpPr>
            <p:cNvPr name="Freeform 9" id="9"/>
            <p:cNvSpPr/>
            <p:nvPr/>
          </p:nvSpPr>
          <p:spPr>
            <a:xfrm>
              <a:off x="0" y="0"/>
              <a:ext cx="5154098" cy="2424957"/>
            </a:xfrm>
            <a:custGeom>
              <a:avLst/>
              <a:gdLst/>
              <a:ahLst/>
              <a:cxnLst/>
              <a:rect r="r" b="b" t="t" l="l"/>
              <a:pathLst>
                <a:path h="2424957" w="5154098">
                  <a:moveTo>
                    <a:pt x="0" y="0"/>
                  </a:moveTo>
                  <a:lnTo>
                    <a:pt x="5154098" y="0"/>
                  </a:lnTo>
                  <a:lnTo>
                    <a:pt x="5154098" y="2424957"/>
                  </a:lnTo>
                  <a:lnTo>
                    <a:pt x="0" y="2424957"/>
                  </a:lnTo>
                  <a:close/>
                </a:path>
              </a:pathLst>
            </a:custGeom>
            <a:solidFill>
              <a:srgbClr val="53688B"/>
            </a:solidFill>
          </p:spPr>
        </p:sp>
      </p:grpSp>
      <p:sp>
        <p:nvSpPr>
          <p:cNvPr name="TextBox 10" id="10"/>
          <p:cNvSpPr txBox="true"/>
          <p:nvPr/>
        </p:nvSpPr>
        <p:spPr>
          <a:xfrm rot="0">
            <a:off x="7161239" y="971550"/>
            <a:ext cx="9762158" cy="310680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8191"/>
              </a:lnSpc>
            </a:pPr>
            <a:r>
              <a:rPr lang="en-US" sz="6399">
                <a:solidFill>
                  <a:srgbClr val="000000"/>
                </a:solidFill>
                <a:latin typeface="Code Pro"/>
              </a:rPr>
              <a:t>USING AI TO ENABLE SUSTAINED INTEGRATED TELEHEALTH</a:t>
            </a:r>
          </a:p>
        </p:txBody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20252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7835213" y="7063676"/>
            <a:ext cx="452787" cy="2194624"/>
            <a:chOff x="0" y="0"/>
            <a:chExt cx="293277" cy="1421492"/>
          </a:xfrm>
        </p:grpSpPr>
        <p:sp>
          <p:nvSpPr>
            <p:cNvPr name="Freeform 3" id="3"/>
            <p:cNvSpPr/>
            <p:nvPr/>
          </p:nvSpPr>
          <p:spPr>
            <a:xfrm>
              <a:off x="0" y="0"/>
              <a:ext cx="293277" cy="1421492"/>
            </a:xfrm>
            <a:custGeom>
              <a:avLst/>
              <a:gdLst/>
              <a:ahLst/>
              <a:cxnLst/>
              <a:rect r="r" b="b" t="t" l="l"/>
              <a:pathLst>
                <a:path h="1421492" w="293277">
                  <a:moveTo>
                    <a:pt x="0" y="0"/>
                  </a:moveTo>
                  <a:lnTo>
                    <a:pt x="293277" y="0"/>
                  </a:lnTo>
                  <a:lnTo>
                    <a:pt x="293277" y="1421492"/>
                  </a:lnTo>
                  <a:lnTo>
                    <a:pt x="0" y="1421492"/>
                  </a:lnTo>
                  <a:close/>
                </a:path>
              </a:pathLst>
            </a:custGeom>
            <a:solidFill>
              <a:srgbClr val="53688B"/>
            </a:solidFill>
          </p:spPr>
        </p:sp>
      </p:grpSp>
      <p:sp>
        <p:nvSpPr>
          <p:cNvPr name="TextBox 4" id="4"/>
          <p:cNvSpPr txBox="true"/>
          <p:nvPr/>
        </p:nvSpPr>
        <p:spPr>
          <a:xfrm rot="0">
            <a:off x="2833334" y="2532824"/>
            <a:ext cx="12369405" cy="413550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191"/>
              </a:lnSpc>
            </a:pPr>
            <a:r>
              <a:rPr lang="en-US" sz="6399">
                <a:solidFill>
                  <a:srgbClr val="FFFFFF"/>
                </a:solidFill>
                <a:latin typeface="Montserrat Extra-Bold"/>
              </a:rPr>
              <a:t>CASE STUDIES OF SUCCESSFUL AI INTEGRATIONS IN TELEHEALTH</a:t>
            </a:r>
          </a:p>
        </p:txBody>
      </p:sp>
      <p:pic>
        <p:nvPicPr>
          <p:cNvPr name="Picture 5" id="5"/>
          <p:cNvPicPr>
            <a:picLocks noChangeAspect="true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7062709" y="-20077"/>
            <a:ext cx="11225291" cy="4644464"/>
          </a:xfrm>
          <a:prstGeom prst="rect">
            <a:avLst/>
          </a:prstGeom>
        </p:spPr>
      </p:pic>
      <p:pic>
        <p:nvPicPr>
          <p:cNvPr name="Picture 6" id="6"/>
          <p:cNvPicPr>
            <a:picLocks noChangeAspect="true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0" t="0" r="0" b="0"/>
          <a:stretch>
            <a:fillRect/>
          </a:stretch>
        </p:blipFill>
        <p:spPr>
          <a:xfrm flipH="true" flipV="true" rot="0">
            <a:off x="0" y="5642536"/>
            <a:ext cx="11225291" cy="4644464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666546" y="2775772"/>
            <a:ext cx="2894211" cy="2894211"/>
            <a:chOff x="0" y="0"/>
            <a:chExt cx="3858948" cy="3858948"/>
          </a:xfrm>
        </p:grpSpPr>
        <p:sp>
          <p:nvSpPr>
            <p:cNvPr name="TextBox 3" id="3"/>
            <p:cNvSpPr txBox="true"/>
            <p:nvPr/>
          </p:nvSpPr>
          <p:spPr>
            <a:xfrm rot="0">
              <a:off x="1351581" y="1523963"/>
              <a:ext cx="1155786" cy="744346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4678"/>
                </a:lnSpc>
              </a:pPr>
              <a:r>
                <a:rPr lang="en-US" sz="3341">
                  <a:solidFill>
                    <a:srgbClr val="171616"/>
                  </a:solidFill>
                  <a:latin typeface="Open Sans Bold"/>
                </a:rPr>
                <a:t>40%</a:t>
              </a:r>
            </a:p>
          </p:txBody>
        </p:sp>
        <p:grpSp>
          <p:nvGrpSpPr>
            <p:cNvPr name="Group 4" id="4"/>
            <p:cNvGrpSpPr>
              <a:grpSpLocks noChangeAspect="true"/>
            </p:cNvGrpSpPr>
            <p:nvPr/>
          </p:nvGrpSpPr>
          <p:grpSpPr>
            <a:xfrm rot="0">
              <a:off x="0" y="0"/>
              <a:ext cx="3858948" cy="3858948"/>
              <a:chOff x="0" y="0"/>
              <a:chExt cx="2540000" cy="2540000"/>
            </a:xfrm>
          </p:grpSpPr>
          <p:sp>
            <p:nvSpPr>
              <p:cNvPr name="Freeform 5" id="5"/>
              <p:cNvSpPr/>
              <p:nvPr/>
            </p:nvSpPr>
            <p:spPr>
              <a:xfrm>
                <a:off x="-62725" y="-2035"/>
                <a:ext cx="2665449" cy="2544070"/>
              </a:xfrm>
              <a:custGeom>
                <a:avLst/>
                <a:gdLst/>
                <a:ahLst/>
                <a:cxnLst/>
                <a:rect r="r" b="b" t="t" l="l"/>
                <a:pathLst>
                  <a:path h="2544070" w="2665449">
                    <a:moveTo>
                      <a:pt x="1332725" y="2035"/>
                    </a:moveTo>
                    <a:cubicBezTo>
                      <a:pt x="1787805" y="0"/>
                      <a:pt x="2209190" y="241614"/>
                      <a:pt x="2437320" y="635390"/>
                    </a:cubicBezTo>
                    <a:cubicBezTo>
                      <a:pt x="2665450" y="1029165"/>
                      <a:pt x="2665450" y="1514905"/>
                      <a:pt x="2437320" y="1908680"/>
                    </a:cubicBezTo>
                    <a:cubicBezTo>
                      <a:pt x="2209190" y="2302456"/>
                      <a:pt x="1787805" y="2544070"/>
                      <a:pt x="1332725" y="2542035"/>
                    </a:cubicBezTo>
                    <a:cubicBezTo>
                      <a:pt x="877645" y="2544070"/>
                      <a:pt x="456260" y="2302456"/>
                      <a:pt x="228130" y="1908680"/>
                    </a:cubicBezTo>
                    <a:cubicBezTo>
                      <a:pt x="0" y="1514905"/>
                      <a:pt x="0" y="1029165"/>
                      <a:pt x="228130" y="635390"/>
                    </a:cubicBezTo>
                    <a:cubicBezTo>
                      <a:pt x="456260" y="241614"/>
                      <a:pt x="877645" y="0"/>
                      <a:pt x="1332725" y="2035"/>
                    </a:cubicBezTo>
                    <a:lnTo>
                      <a:pt x="1332725" y="510035"/>
                    </a:lnTo>
                    <a:cubicBezTo>
                      <a:pt x="1059677" y="508814"/>
                      <a:pt x="806846" y="653783"/>
                      <a:pt x="669968" y="890048"/>
                    </a:cubicBezTo>
                    <a:cubicBezTo>
                      <a:pt x="533090" y="1126313"/>
                      <a:pt x="533090" y="1417757"/>
                      <a:pt x="669968" y="1654022"/>
                    </a:cubicBezTo>
                    <a:cubicBezTo>
                      <a:pt x="806846" y="1890287"/>
                      <a:pt x="1059677" y="2035256"/>
                      <a:pt x="1332725" y="2034035"/>
                    </a:cubicBezTo>
                    <a:cubicBezTo>
                      <a:pt x="1605773" y="2035256"/>
                      <a:pt x="1858604" y="1890287"/>
                      <a:pt x="1995482" y="1654022"/>
                    </a:cubicBezTo>
                    <a:cubicBezTo>
                      <a:pt x="2132360" y="1417757"/>
                      <a:pt x="2132360" y="1126313"/>
                      <a:pt x="1995482" y="890048"/>
                    </a:cubicBezTo>
                    <a:cubicBezTo>
                      <a:pt x="1858604" y="653783"/>
                      <a:pt x="1605773" y="508814"/>
                      <a:pt x="1332725" y="510035"/>
                    </a:cubicBezTo>
                    <a:close/>
                  </a:path>
                </a:pathLst>
              </a:custGeom>
              <a:solidFill>
                <a:srgbClr val="D9D9D9"/>
              </a:solidFill>
            </p:spPr>
          </p:sp>
          <p:sp>
            <p:nvSpPr>
              <p:cNvPr name="Freeform 6" id="6"/>
              <p:cNvSpPr/>
              <p:nvPr/>
            </p:nvSpPr>
            <p:spPr>
              <a:xfrm>
                <a:off x="1270000" y="0"/>
                <a:ext cx="1377862" cy="2297452"/>
              </a:xfrm>
              <a:custGeom>
                <a:avLst/>
                <a:gdLst/>
                <a:ahLst/>
                <a:cxnLst/>
                <a:rect r="r" b="b" t="t" l="l"/>
                <a:pathLst>
                  <a:path h="2297452" w="1377862">
                    <a:moveTo>
                      <a:pt x="0" y="0"/>
                    </a:moveTo>
                    <a:cubicBezTo>
                      <a:pt x="550197" y="0"/>
                      <a:pt x="1037822" y="354280"/>
                      <a:pt x="1207842" y="877548"/>
                    </a:cubicBezTo>
                    <a:cubicBezTo>
                      <a:pt x="1377862" y="1400817"/>
                      <a:pt x="1191606" y="1974054"/>
                      <a:pt x="746487" y="2297452"/>
                    </a:cubicBezTo>
                    <a:lnTo>
                      <a:pt x="447892" y="1886471"/>
                    </a:lnTo>
                    <a:cubicBezTo>
                      <a:pt x="714964" y="1692432"/>
                      <a:pt x="826717" y="1348490"/>
                      <a:pt x="724705" y="1034529"/>
                    </a:cubicBezTo>
                    <a:cubicBezTo>
                      <a:pt x="622693" y="720568"/>
                      <a:pt x="330118" y="508000"/>
                      <a:pt x="0" y="508000"/>
                    </a:cubicBezTo>
                    <a:close/>
                  </a:path>
                </a:pathLst>
              </a:custGeom>
              <a:solidFill>
                <a:srgbClr val="53688B"/>
              </a:solidFill>
            </p:spPr>
          </p:sp>
        </p:grpSp>
      </p:grpSp>
      <p:grpSp>
        <p:nvGrpSpPr>
          <p:cNvPr name="Group 7" id="7"/>
          <p:cNvGrpSpPr/>
          <p:nvPr/>
        </p:nvGrpSpPr>
        <p:grpSpPr>
          <a:xfrm rot="0">
            <a:off x="7424853" y="1028700"/>
            <a:ext cx="3342724" cy="3342724"/>
            <a:chOff x="0" y="0"/>
            <a:chExt cx="4456965" cy="4456965"/>
          </a:xfrm>
        </p:grpSpPr>
        <p:sp>
          <p:nvSpPr>
            <p:cNvPr name="TextBox 8" id="8"/>
            <p:cNvSpPr txBox="true"/>
            <p:nvPr/>
          </p:nvSpPr>
          <p:spPr>
            <a:xfrm rot="0">
              <a:off x="1561034" y="1760938"/>
              <a:ext cx="1334897" cy="85888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5403"/>
                </a:lnSpc>
              </a:pPr>
              <a:r>
                <a:rPr lang="en-US" sz="3859">
                  <a:solidFill>
                    <a:srgbClr val="171616"/>
                  </a:solidFill>
                  <a:latin typeface="Open Sans Bold"/>
                </a:rPr>
                <a:t>60%</a:t>
              </a:r>
            </a:p>
          </p:txBody>
        </p:sp>
        <p:grpSp>
          <p:nvGrpSpPr>
            <p:cNvPr name="Group 9" id="9"/>
            <p:cNvGrpSpPr>
              <a:grpSpLocks noChangeAspect="true"/>
            </p:cNvGrpSpPr>
            <p:nvPr/>
          </p:nvGrpSpPr>
          <p:grpSpPr>
            <a:xfrm rot="0">
              <a:off x="0" y="0"/>
              <a:ext cx="4456965" cy="4456965"/>
              <a:chOff x="0" y="0"/>
              <a:chExt cx="2540000" cy="2540000"/>
            </a:xfrm>
          </p:grpSpPr>
          <p:sp>
            <p:nvSpPr>
              <p:cNvPr name="Freeform 10" id="10"/>
              <p:cNvSpPr/>
              <p:nvPr/>
            </p:nvSpPr>
            <p:spPr>
              <a:xfrm>
                <a:off x="-62725" y="-2035"/>
                <a:ext cx="2665449" cy="2544070"/>
              </a:xfrm>
              <a:custGeom>
                <a:avLst/>
                <a:gdLst/>
                <a:ahLst/>
                <a:cxnLst/>
                <a:rect r="r" b="b" t="t" l="l"/>
                <a:pathLst>
                  <a:path h="2544070" w="2665449">
                    <a:moveTo>
                      <a:pt x="1332725" y="2035"/>
                    </a:moveTo>
                    <a:cubicBezTo>
                      <a:pt x="1787805" y="0"/>
                      <a:pt x="2209190" y="241614"/>
                      <a:pt x="2437320" y="635390"/>
                    </a:cubicBezTo>
                    <a:cubicBezTo>
                      <a:pt x="2665450" y="1029165"/>
                      <a:pt x="2665450" y="1514905"/>
                      <a:pt x="2437320" y="1908680"/>
                    </a:cubicBezTo>
                    <a:cubicBezTo>
                      <a:pt x="2209190" y="2302456"/>
                      <a:pt x="1787805" y="2544070"/>
                      <a:pt x="1332725" y="2542035"/>
                    </a:cubicBezTo>
                    <a:cubicBezTo>
                      <a:pt x="877645" y="2544070"/>
                      <a:pt x="456260" y="2302456"/>
                      <a:pt x="228130" y="1908680"/>
                    </a:cubicBezTo>
                    <a:cubicBezTo>
                      <a:pt x="0" y="1514905"/>
                      <a:pt x="0" y="1029165"/>
                      <a:pt x="228130" y="635390"/>
                    </a:cubicBezTo>
                    <a:cubicBezTo>
                      <a:pt x="456260" y="241614"/>
                      <a:pt x="877645" y="0"/>
                      <a:pt x="1332725" y="2035"/>
                    </a:cubicBezTo>
                    <a:lnTo>
                      <a:pt x="1332725" y="510035"/>
                    </a:lnTo>
                    <a:cubicBezTo>
                      <a:pt x="1059677" y="508814"/>
                      <a:pt x="806846" y="653783"/>
                      <a:pt x="669968" y="890048"/>
                    </a:cubicBezTo>
                    <a:cubicBezTo>
                      <a:pt x="533090" y="1126313"/>
                      <a:pt x="533090" y="1417757"/>
                      <a:pt x="669968" y="1654022"/>
                    </a:cubicBezTo>
                    <a:cubicBezTo>
                      <a:pt x="806846" y="1890287"/>
                      <a:pt x="1059677" y="2035256"/>
                      <a:pt x="1332725" y="2034035"/>
                    </a:cubicBezTo>
                    <a:cubicBezTo>
                      <a:pt x="1605773" y="2035256"/>
                      <a:pt x="1858604" y="1890287"/>
                      <a:pt x="1995482" y="1654022"/>
                    </a:cubicBezTo>
                    <a:cubicBezTo>
                      <a:pt x="2132360" y="1417757"/>
                      <a:pt x="2132360" y="1126313"/>
                      <a:pt x="1995482" y="890048"/>
                    </a:cubicBezTo>
                    <a:cubicBezTo>
                      <a:pt x="1858604" y="653783"/>
                      <a:pt x="1605773" y="508814"/>
                      <a:pt x="1332725" y="510035"/>
                    </a:cubicBezTo>
                    <a:close/>
                  </a:path>
                </a:pathLst>
              </a:custGeom>
              <a:solidFill>
                <a:srgbClr val="D9D9D9"/>
              </a:solidFill>
            </p:spPr>
          </p:sp>
          <p:sp>
            <p:nvSpPr>
              <p:cNvPr name="Freeform 11" id="11"/>
              <p:cNvSpPr/>
              <p:nvPr/>
            </p:nvSpPr>
            <p:spPr>
              <a:xfrm>
                <a:off x="523513" y="0"/>
                <a:ext cx="2124349" cy="2620850"/>
              </a:xfrm>
              <a:custGeom>
                <a:avLst/>
                <a:gdLst/>
                <a:ahLst/>
                <a:cxnLst/>
                <a:rect r="r" b="b" t="t" l="l"/>
                <a:pathLst>
                  <a:path h="2620850" w="2124349">
                    <a:moveTo>
                      <a:pt x="746487" y="0"/>
                    </a:moveTo>
                    <a:cubicBezTo>
                      <a:pt x="1296684" y="0"/>
                      <a:pt x="1784308" y="354280"/>
                      <a:pt x="1954329" y="877548"/>
                    </a:cubicBezTo>
                    <a:cubicBezTo>
                      <a:pt x="2124349" y="1400817"/>
                      <a:pt x="1938093" y="1974054"/>
                      <a:pt x="1492974" y="2297452"/>
                    </a:cubicBezTo>
                    <a:cubicBezTo>
                      <a:pt x="1047855" y="2620850"/>
                      <a:pt x="445119" y="2620850"/>
                      <a:pt x="0" y="2297452"/>
                    </a:cubicBezTo>
                    <a:lnTo>
                      <a:pt x="298595" y="1886471"/>
                    </a:lnTo>
                    <a:cubicBezTo>
                      <a:pt x="565666" y="2080510"/>
                      <a:pt x="927308" y="2080510"/>
                      <a:pt x="1194379" y="1886471"/>
                    </a:cubicBezTo>
                    <a:cubicBezTo>
                      <a:pt x="1461451" y="1692432"/>
                      <a:pt x="1573204" y="1348490"/>
                      <a:pt x="1471192" y="1034529"/>
                    </a:cubicBezTo>
                    <a:cubicBezTo>
                      <a:pt x="1369180" y="720568"/>
                      <a:pt x="1076605" y="508000"/>
                      <a:pt x="746487" y="508000"/>
                    </a:cubicBezTo>
                    <a:close/>
                  </a:path>
                </a:pathLst>
              </a:custGeom>
              <a:solidFill>
                <a:srgbClr val="20252F"/>
              </a:solidFill>
            </p:spPr>
          </p:sp>
        </p:grpSp>
      </p:grpSp>
      <p:grpSp>
        <p:nvGrpSpPr>
          <p:cNvPr name="Group 12" id="12"/>
          <p:cNvGrpSpPr/>
          <p:nvPr/>
        </p:nvGrpSpPr>
        <p:grpSpPr>
          <a:xfrm rot="0">
            <a:off x="13191709" y="902789"/>
            <a:ext cx="3608004" cy="3608004"/>
            <a:chOff x="0" y="0"/>
            <a:chExt cx="4810672" cy="4810672"/>
          </a:xfrm>
        </p:grpSpPr>
        <p:sp>
          <p:nvSpPr>
            <p:cNvPr name="TextBox 13" id="13"/>
            <p:cNvSpPr txBox="true"/>
            <p:nvPr/>
          </p:nvSpPr>
          <p:spPr>
            <a:xfrm rot="0">
              <a:off x="1684919" y="1906734"/>
              <a:ext cx="1440835" cy="921004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5832"/>
                </a:lnSpc>
              </a:pPr>
              <a:r>
                <a:rPr lang="en-US" sz="4165">
                  <a:solidFill>
                    <a:srgbClr val="171616"/>
                  </a:solidFill>
                  <a:latin typeface="Open Sans Bold"/>
                </a:rPr>
                <a:t>60%</a:t>
              </a:r>
            </a:p>
          </p:txBody>
        </p:sp>
        <p:grpSp>
          <p:nvGrpSpPr>
            <p:cNvPr name="Group 14" id="14"/>
            <p:cNvGrpSpPr>
              <a:grpSpLocks noChangeAspect="true"/>
            </p:cNvGrpSpPr>
            <p:nvPr/>
          </p:nvGrpSpPr>
          <p:grpSpPr>
            <a:xfrm rot="0">
              <a:off x="0" y="0"/>
              <a:ext cx="4810672" cy="4810672"/>
              <a:chOff x="0" y="0"/>
              <a:chExt cx="2540000" cy="2540000"/>
            </a:xfrm>
          </p:grpSpPr>
          <p:sp>
            <p:nvSpPr>
              <p:cNvPr name="Freeform 15" id="15"/>
              <p:cNvSpPr/>
              <p:nvPr/>
            </p:nvSpPr>
            <p:spPr>
              <a:xfrm>
                <a:off x="-62725" y="-2035"/>
                <a:ext cx="2665449" cy="2544070"/>
              </a:xfrm>
              <a:custGeom>
                <a:avLst/>
                <a:gdLst/>
                <a:ahLst/>
                <a:cxnLst/>
                <a:rect r="r" b="b" t="t" l="l"/>
                <a:pathLst>
                  <a:path h="2544070" w="2665449">
                    <a:moveTo>
                      <a:pt x="1332725" y="2035"/>
                    </a:moveTo>
                    <a:cubicBezTo>
                      <a:pt x="1787805" y="0"/>
                      <a:pt x="2209190" y="241614"/>
                      <a:pt x="2437320" y="635390"/>
                    </a:cubicBezTo>
                    <a:cubicBezTo>
                      <a:pt x="2665450" y="1029165"/>
                      <a:pt x="2665450" y="1514905"/>
                      <a:pt x="2437320" y="1908680"/>
                    </a:cubicBezTo>
                    <a:cubicBezTo>
                      <a:pt x="2209190" y="2302456"/>
                      <a:pt x="1787805" y="2544070"/>
                      <a:pt x="1332725" y="2542035"/>
                    </a:cubicBezTo>
                    <a:cubicBezTo>
                      <a:pt x="877645" y="2544070"/>
                      <a:pt x="456260" y="2302456"/>
                      <a:pt x="228130" y="1908680"/>
                    </a:cubicBezTo>
                    <a:cubicBezTo>
                      <a:pt x="0" y="1514905"/>
                      <a:pt x="0" y="1029165"/>
                      <a:pt x="228130" y="635390"/>
                    </a:cubicBezTo>
                    <a:cubicBezTo>
                      <a:pt x="456260" y="241614"/>
                      <a:pt x="877645" y="0"/>
                      <a:pt x="1332725" y="2035"/>
                    </a:cubicBezTo>
                    <a:lnTo>
                      <a:pt x="1332725" y="510035"/>
                    </a:lnTo>
                    <a:cubicBezTo>
                      <a:pt x="1059677" y="508814"/>
                      <a:pt x="806846" y="653783"/>
                      <a:pt x="669968" y="890048"/>
                    </a:cubicBezTo>
                    <a:cubicBezTo>
                      <a:pt x="533090" y="1126313"/>
                      <a:pt x="533090" y="1417757"/>
                      <a:pt x="669968" y="1654022"/>
                    </a:cubicBezTo>
                    <a:cubicBezTo>
                      <a:pt x="806846" y="1890287"/>
                      <a:pt x="1059677" y="2035256"/>
                      <a:pt x="1332725" y="2034035"/>
                    </a:cubicBezTo>
                    <a:cubicBezTo>
                      <a:pt x="1605773" y="2035256"/>
                      <a:pt x="1858604" y="1890287"/>
                      <a:pt x="1995482" y="1654022"/>
                    </a:cubicBezTo>
                    <a:cubicBezTo>
                      <a:pt x="2132360" y="1417757"/>
                      <a:pt x="2132360" y="1126313"/>
                      <a:pt x="1995482" y="890048"/>
                    </a:cubicBezTo>
                    <a:cubicBezTo>
                      <a:pt x="1858604" y="653783"/>
                      <a:pt x="1605773" y="508814"/>
                      <a:pt x="1332725" y="510035"/>
                    </a:cubicBezTo>
                    <a:close/>
                  </a:path>
                </a:pathLst>
              </a:custGeom>
              <a:solidFill>
                <a:srgbClr val="D9D9D9"/>
              </a:solidFill>
            </p:spPr>
          </p:sp>
          <p:sp>
            <p:nvSpPr>
              <p:cNvPr name="Freeform 16" id="16"/>
              <p:cNvSpPr/>
              <p:nvPr/>
            </p:nvSpPr>
            <p:spPr>
              <a:xfrm>
                <a:off x="523513" y="0"/>
                <a:ext cx="2124349" cy="2620850"/>
              </a:xfrm>
              <a:custGeom>
                <a:avLst/>
                <a:gdLst/>
                <a:ahLst/>
                <a:cxnLst/>
                <a:rect r="r" b="b" t="t" l="l"/>
                <a:pathLst>
                  <a:path h="2620850" w="2124349">
                    <a:moveTo>
                      <a:pt x="746487" y="0"/>
                    </a:moveTo>
                    <a:cubicBezTo>
                      <a:pt x="1296684" y="0"/>
                      <a:pt x="1784308" y="354280"/>
                      <a:pt x="1954329" y="877548"/>
                    </a:cubicBezTo>
                    <a:cubicBezTo>
                      <a:pt x="2124349" y="1400817"/>
                      <a:pt x="1938093" y="1974054"/>
                      <a:pt x="1492974" y="2297452"/>
                    </a:cubicBezTo>
                    <a:cubicBezTo>
                      <a:pt x="1047855" y="2620850"/>
                      <a:pt x="445119" y="2620850"/>
                      <a:pt x="0" y="2297452"/>
                    </a:cubicBezTo>
                    <a:lnTo>
                      <a:pt x="298595" y="1886471"/>
                    </a:lnTo>
                    <a:cubicBezTo>
                      <a:pt x="565666" y="2080510"/>
                      <a:pt x="927308" y="2080510"/>
                      <a:pt x="1194379" y="1886471"/>
                    </a:cubicBezTo>
                    <a:cubicBezTo>
                      <a:pt x="1461451" y="1692432"/>
                      <a:pt x="1573204" y="1348490"/>
                      <a:pt x="1471192" y="1034529"/>
                    </a:cubicBezTo>
                    <a:cubicBezTo>
                      <a:pt x="1369180" y="720568"/>
                      <a:pt x="1076605" y="508000"/>
                      <a:pt x="746487" y="508000"/>
                    </a:cubicBezTo>
                    <a:close/>
                  </a:path>
                </a:pathLst>
              </a:custGeom>
              <a:solidFill>
                <a:srgbClr val="53688B"/>
              </a:solidFill>
            </p:spPr>
          </p:sp>
        </p:grpSp>
      </p:grpSp>
      <p:pic>
        <p:nvPicPr>
          <p:cNvPr name="Picture 17" id="17"/>
          <p:cNvPicPr>
            <a:picLocks noChangeAspect="true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0" t="0" r="0" b="0"/>
          <a:stretch>
            <a:fillRect/>
          </a:stretch>
        </p:blipFill>
        <p:spPr>
          <a:xfrm flipH="false" flipV="true" rot="0">
            <a:off x="10767577" y="7367032"/>
            <a:ext cx="7718309" cy="3193450"/>
          </a:xfrm>
          <a:prstGeom prst="rect">
            <a:avLst/>
          </a:prstGeom>
        </p:spPr>
      </p:pic>
      <p:sp>
        <p:nvSpPr>
          <p:cNvPr name="TextBox 18" id="18"/>
          <p:cNvSpPr txBox="true"/>
          <p:nvPr/>
        </p:nvSpPr>
        <p:spPr>
          <a:xfrm rot="0">
            <a:off x="447410" y="1346309"/>
            <a:ext cx="6125985" cy="8775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7040"/>
              </a:lnSpc>
            </a:pPr>
            <a:r>
              <a:rPr lang="en-US" sz="5500">
                <a:solidFill>
                  <a:srgbClr val="000000"/>
                </a:solidFill>
                <a:latin typeface="Montserrat Extra-Bold"/>
              </a:rPr>
              <a:t>PATIENT SIDE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1636705" y="5849343"/>
            <a:ext cx="2786018" cy="38042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3600">
                <a:solidFill>
                  <a:srgbClr val="000000"/>
                </a:solidFill>
                <a:latin typeface="Code Pro"/>
              </a:rPr>
              <a:t>Patients who report they will continue to use telehealth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7260594" y="4572993"/>
            <a:ext cx="3766811" cy="50806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3600">
                <a:solidFill>
                  <a:srgbClr val="000000"/>
                </a:solidFill>
                <a:latin typeface="Code Pro"/>
              </a:rPr>
              <a:t>Patients who express interest in a set of broader virtual health solutions, such as a “digital front door”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13425345" y="4444118"/>
            <a:ext cx="3140731" cy="38042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3600">
                <a:solidFill>
                  <a:srgbClr val="000000"/>
                </a:solidFill>
                <a:latin typeface="Code Pro"/>
              </a:rPr>
              <a:t>Patients who plan to use telemedicine visits alongside in-person visits. </a:t>
            </a:r>
          </a:p>
        </p:txBody>
      </p:sp>
      <p:pic>
        <p:nvPicPr>
          <p:cNvPr name="Picture 22" id="22"/>
          <p:cNvPicPr>
            <a:picLocks noChangeAspect="true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0" t="0" r="0" b="0"/>
          <a:stretch>
            <a:fillRect/>
          </a:stretch>
        </p:blipFill>
        <p:spPr>
          <a:xfrm flipH="true" flipV="false" rot="0">
            <a:off x="0" y="0"/>
            <a:ext cx="4012007" cy="1659968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7835213" y="7063676"/>
            <a:ext cx="452787" cy="2194624"/>
            <a:chOff x="0" y="0"/>
            <a:chExt cx="293277" cy="1421492"/>
          </a:xfrm>
        </p:grpSpPr>
        <p:sp>
          <p:nvSpPr>
            <p:cNvPr name="Freeform 3" id="3"/>
            <p:cNvSpPr/>
            <p:nvPr/>
          </p:nvSpPr>
          <p:spPr>
            <a:xfrm>
              <a:off x="0" y="0"/>
              <a:ext cx="293277" cy="1421492"/>
            </a:xfrm>
            <a:custGeom>
              <a:avLst/>
              <a:gdLst/>
              <a:ahLst/>
              <a:cxnLst/>
              <a:rect r="r" b="b" t="t" l="l"/>
              <a:pathLst>
                <a:path h="1421492" w="293277">
                  <a:moveTo>
                    <a:pt x="0" y="0"/>
                  </a:moveTo>
                  <a:lnTo>
                    <a:pt x="293277" y="0"/>
                  </a:lnTo>
                  <a:lnTo>
                    <a:pt x="293277" y="1421492"/>
                  </a:lnTo>
                  <a:lnTo>
                    <a:pt x="0" y="1421492"/>
                  </a:lnTo>
                  <a:close/>
                </a:path>
              </a:pathLst>
            </a:custGeom>
            <a:solidFill>
              <a:srgbClr val="53688B"/>
            </a:solidFill>
          </p:spPr>
        </p:sp>
      </p:grpSp>
      <p:grpSp>
        <p:nvGrpSpPr>
          <p:cNvPr name="Group 4" id="4"/>
          <p:cNvGrpSpPr/>
          <p:nvPr/>
        </p:nvGrpSpPr>
        <p:grpSpPr>
          <a:xfrm rot="0">
            <a:off x="1666546" y="2775772"/>
            <a:ext cx="2894211" cy="2894211"/>
            <a:chOff x="0" y="0"/>
            <a:chExt cx="3858948" cy="3858948"/>
          </a:xfrm>
        </p:grpSpPr>
        <p:sp>
          <p:nvSpPr>
            <p:cNvPr name="TextBox 5" id="5"/>
            <p:cNvSpPr txBox="true"/>
            <p:nvPr/>
          </p:nvSpPr>
          <p:spPr>
            <a:xfrm rot="0">
              <a:off x="1351581" y="1523963"/>
              <a:ext cx="1155786" cy="744346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4678"/>
                </a:lnSpc>
              </a:pPr>
              <a:r>
                <a:rPr lang="en-US" sz="3341">
                  <a:solidFill>
                    <a:srgbClr val="171616"/>
                  </a:solidFill>
                  <a:latin typeface="Open Sans Bold"/>
                </a:rPr>
                <a:t>40%</a:t>
              </a:r>
            </a:p>
          </p:txBody>
        </p:sp>
        <p:grpSp>
          <p:nvGrpSpPr>
            <p:cNvPr name="Group 6" id="6"/>
            <p:cNvGrpSpPr>
              <a:grpSpLocks noChangeAspect="true"/>
            </p:cNvGrpSpPr>
            <p:nvPr/>
          </p:nvGrpSpPr>
          <p:grpSpPr>
            <a:xfrm rot="0">
              <a:off x="0" y="0"/>
              <a:ext cx="3858948" cy="3858948"/>
              <a:chOff x="0" y="0"/>
              <a:chExt cx="2540000" cy="2540000"/>
            </a:xfrm>
          </p:grpSpPr>
          <p:sp>
            <p:nvSpPr>
              <p:cNvPr name="Freeform 7" id="7"/>
              <p:cNvSpPr/>
              <p:nvPr/>
            </p:nvSpPr>
            <p:spPr>
              <a:xfrm>
                <a:off x="-62725" y="-2035"/>
                <a:ext cx="2665449" cy="2544070"/>
              </a:xfrm>
              <a:custGeom>
                <a:avLst/>
                <a:gdLst/>
                <a:ahLst/>
                <a:cxnLst/>
                <a:rect r="r" b="b" t="t" l="l"/>
                <a:pathLst>
                  <a:path h="2544070" w="2665449">
                    <a:moveTo>
                      <a:pt x="1332725" y="2035"/>
                    </a:moveTo>
                    <a:cubicBezTo>
                      <a:pt x="1787805" y="0"/>
                      <a:pt x="2209190" y="241614"/>
                      <a:pt x="2437320" y="635390"/>
                    </a:cubicBezTo>
                    <a:cubicBezTo>
                      <a:pt x="2665450" y="1029165"/>
                      <a:pt x="2665450" y="1514905"/>
                      <a:pt x="2437320" y="1908680"/>
                    </a:cubicBezTo>
                    <a:cubicBezTo>
                      <a:pt x="2209190" y="2302456"/>
                      <a:pt x="1787805" y="2544070"/>
                      <a:pt x="1332725" y="2542035"/>
                    </a:cubicBezTo>
                    <a:cubicBezTo>
                      <a:pt x="877645" y="2544070"/>
                      <a:pt x="456260" y="2302456"/>
                      <a:pt x="228130" y="1908680"/>
                    </a:cubicBezTo>
                    <a:cubicBezTo>
                      <a:pt x="0" y="1514905"/>
                      <a:pt x="0" y="1029165"/>
                      <a:pt x="228130" y="635390"/>
                    </a:cubicBezTo>
                    <a:cubicBezTo>
                      <a:pt x="456260" y="241614"/>
                      <a:pt x="877645" y="0"/>
                      <a:pt x="1332725" y="2035"/>
                    </a:cubicBezTo>
                    <a:lnTo>
                      <a:pt x="1332725" y="510035"/>
                    </a:lnTo>
                    <a:cubicBezTo>
                      <a:pt x="1059677" y="508814"/>
                      <a:pt x="806846" y="653783"/>
                      <a:pt x="669968" y="890048"/>
                    </a:cubicBezTo>
                    <a:cubicBezTo>
                      <a:pt x="533090" y="1126313"/>
                      <a:pt x="533090" y="1417757"/>
                      <a:pt x="669968" y="1654022"/>
                    </a:cubicBezTo>
                    <a:cubicBezTo>
                      <a:pt x="806846" y="1890287"/>
                      <a:pt x="1059677" y="2035256"/>
                      <a:pt x="1332725" y="2034035"/>
                    </a:cubicBezTo>
                    <a:cubicBezTo>
                      <a:pt x="1605773" y="2035256"/>
                      <a:pt x="1858604" y="1890287"/>
                      <a:pt x="1995482" y="1654022"/>
                    </a:cubicBezTo>
                    <a:cubicBezTo>
                      <a:pt x="2132360" y="1417757"/>
                      <a:pt x="2132360" y="1126313"/>
                      <a:pt x="1995482" y="890048"/>
                    </a:cubicBezTo>
                    <a:cubicBezTo>
                      <a:pt x="1858604" y="653783"/>
                      <a:pt x="1605773" y="508814"/>
                      <a:pt x="1332725" y="510035"/>
                    </a:cubicBezTo>
                    <a:close/>
                  </a:path>
                </a:pathLst>
              </a:custGeom>
              <a:solidFill>
                <a:srgbClr val="D9D9D9"/>
              </a:solidFill>
            </p:spPr>
          </p:sp>
          <p:sp>
            <p:nvSpPr>
              <p:cNvPr name="Freeform 8" id="8"/>
              <p:cNvSpPr/>
              <p:nvPr/>
            </p:nvSpPr>
            <p:spPr>
              <a:xfrm>
                <a:off x="1270000" y="0"/>
                <a:ext cx="1377862" cy="2297452"/>
              </a:xfrm>
              <a:custGeom>
                <a:avLst/>
                <a:gdLst/>
                <a:ahLst/>
                <a:cxnLst/>
                <a:rect r="r" b="b" t="t" l="l"/>
                <a:pathLst>
                  <a:path h="2297452" w="1377862">
                    <a:moveTo>
                      <a:pt x="0" y="0"/>
                    </a:moveTo>
                    <a:cubicBezTo>
                      <a:pt x="550197" y="0"/>
                      <a:pt x="1037822" y="354280"/>
                      <a:pt x="1207842" y="877548"/>
                    </a:cubicBezTo>
                    <a:cubicBezTo>
                      <a:pt x="1377862" y="1400817"/>
                      <a:pt x="1191606" y="1974054"/>
                      <a:pt x="746487" y="2297452"/>
                    </a:cubicBezTo>
                    <a:lnTo>
                      <a:pt x="447892" y="1886471"/>
                    </a:lnTo>
                    <a:cubicBezTo>
                      <a:pt x="714964" y="1692432"/>
                      <a:pt x="826717" y="1348490"/>
                      <a:pt x="724705" y="1034529"/>
                    </a:cubicBezTo>
                    <a:cubicBezTo>
                      <a:pt x="622693" y="720568"/>
                      <a:pt x="330118" y="508000"/>
                      <a:pt x="0" y="508000"/>
                    </a:cubicBezTo>
                    <a:close/>
                  </a:path>
                </a:pathLst>
              </a:custGeom>
              <a:solidFill>
                <a:srgbClr val="53688B"/>
              </a:solidFill>
            </p:spPr>
          </p:sp>
        </p:grpSp>
      </p:grpSp>
      <p:grpSp>
        <p:nvGrpSpPr>
          <p:cNvPr name="Group 9" id="9"/>
          <p:cNvGrpSpPr/>
          <p:nvPr/>
        </p:nvGrpSpPr>
        <p:grpSpPr>
          <a:xfrm rot="0">
            <a:off x="7424853" y="1028700"/>
            <a:ext cx="3342724" cy="3342724"/>
            <a:chOff x="0" y="0"/>
            <a:chExt cx="4456965" cy="4456965"/>
          </a:xfrm>
        </p:grpSpPr>
        <p:sp>
          <p:nvSpPr>
            <p:cNvPr name="TextBox 10" id="10"/>
            <p:cNvSpPr txBox="true"/>
            <p:nvPr/>
          </p:nvSpPr>
          <p:spPr>
            <a:xfrm rot="0">
              <a:off x="1561034" y="1760938"/>
              <a:ext cx="1334897" cy="85888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5403"/>
                </a:lnSpc>
              </a:pPr>
              <a:r>
                <a:rPr lang="en-US" sz="3859">
                  <a:solidFill>
                    <a:srgbClr val="171616"/>
                  </a:solidFill>
                  <a:latin typeface="Open Sans Bold"/>
                </a:rPr>
                <a:t>70%</a:t>
              </a:r>
            </a:p>
          </p:txBody>
        </p:sp>
        <p:grpSp>
          <p:nvGrpSpPr>
            <p:cNvPr name="Group 11" id="11"/>
            <p:cNvGrpSpPr>
              <a:grpSpLocks noChangeAspect="true"/>
            </p:cNvGrpSpPr>
            <p:nvPr/>
          </p:nvGrpSpPr>
          <p:grpSpPr>
            <a:xfrm rot="0">
              <a:off x="0" y="0"/>
              <a:ext cx="4456965" cy="4456965"/>
              <a:chOff x="0" y="0"/>
              <a:chExt cx="2540000" cy="2540000"/>
            </a:xfrm>
          </p:grpSpPr>
          <p:sp>
            <p:nvSpPr>
              <p:cNvPr name="Freeform 12" id="12"/>
              <p:cNvSpPr/>
              <p:nvPr/>
            </p:nvSpPr>
            <p:spPr>
              <a:xfrm>
                <a:off x="-62725" y="-2035"/>
                <a:ext cx="2665449" cy="2544070"/>
              </a:xfrm>
              <a:custGeom>
                <a:avLst/>
                <a:gdLst/>
                <a:ahLst/>
                <a:cxnLst/>
                <a:rect r="r" b="b" t="t" l="l"/>
                <a:pathLst>
                  <a:path h="2544070" w="2665449">
                    <a:moveTo>
                      <a:pt x="1332725" y="2035"/>
                    </a:moveTo>
                    <a:cubicBezTo>
                      <a:pt x="1787805" y="0"/>
                      <a:pt x="2209190" y="241614"/>
                      <a:pt x="2437320" y="635390"/>
                    </a:cubicBezTo>
                    <a:cubicBezTo>
                      <a:pt x="2665450" y="1029165"/>
                      <a:pt x="2665450" y="1514905"/>
                      <a:pt x="2437320" y="1908680"/>
                    </a:cubicBezTo>
                    <a:cubicBezTo>
                      <a:pt x="2209190" y="2302456"/>
                      <a:pt x="1787805" y="2544070"/>
                      <a:pt x="1332725" y="2542035"/>
                    </a:cubicBezTo>
                    <a:cubicBezTo>
                      <a:pt x="877645" y="2544070"/>
                      <a:pt x="456260" y="2302456"/>
                      <a:pt x="228130" y="1908680"/>
                    </a:cubicBezTo>
                    <a:cubicBezTo>
                      <a:pt x="0" y="1514905"/>
                      <a:pt x="0" y="1029165"/>
                      <a:pt x="228130" y="635390"/>
                    </a:cubicBezTo>
                    <a:cubicBezTo>
                      <a:pt x="456260" y="241614"/>
                      <a:pt x="877645" y="0"/>
                      <a:pt x="1332725" y="2035"/>
                    </a:cubicBezTo>
                    <a:lnTo>
                      <a:pt x="1332725" y="510035"/>
                    </a:lnTo>
                    <a:cubicBezTo>
                      <a:pt x="1059677" y="508814"/>
                      <a:pt x="806846" y="653783"/>
                      <a:pt x="669968" y="890048"/>
                    </a:cubicBezTo>
                    <a:cubicBezTo>
                      <a:pt x="533090" y="1126313"/>
                      <a:pt x="533090" y="1417757"/>
                      <a:pt x="669968" y="1654022"/>
                    </a:cubicBezTo>
                    <a:cubicBezTo>
                      <a:pt x="806846" y="1890287"/>
                      <a:pt x="1059677" y="2035256"/>
                      <a:pt x="1332725" y="2034035"/>
                    </a:cubicBezTo>
                    <a:cubicBezTo>
                      <a:pt x="1605773" y="2035256"/>
                      <a:pt x="1858604" y="1890287"/>
                      <a:pt x="1995482" y="1654022"/>
                    </a:cubicBezTo>
                    <a:cubicBezTo>
                      <a:pt x="2132360" y="1417757"/>
                      <a:pt x="2132360" y="1126313"/>
                      <a:pt x="1995482" y="890048"/>
                    </a:cubicBezTo>
                    <a:cubicBezTo>
                      <a:pt x="1858604" y="653783"/>
                      <a:pt x="1605773" y="508814"/>
                      <a:pt x="1332725" y="510035"/>
                    </a:cubicBezTo>
                    <a:close/>
                  </a:path>
                </a:pathLst>
              </a:custGeom>
              <a:solidFill>
                <a:srgbClr val="D9D9D9"/>
              </a:solidFill>
            </p:spPr>
          </p:sp>
          <p:sp>
            <p:nvSpPr>
              <p:cNvPr name="Freeform 13" id="13"/>
              <p:cNvSpPr/>
              <p:nvPr/>
            </p:nvSpPr>
            <p:spPr>
              <a:xfrm>
                <a:off x="62158" y="0"/>
                <a:ext cx="2538829" cy="2647392"/>
              </a:xfrm>
              <a:custGeom>
                <a:avLst/>
                <a:gdLst/>
                <a:ahLst/>
                <a:cxnLst/>
                <a:rect r="r" b="b" t="t" l="l"/>
                <a:pathLst>
                  <a:path h="2647392" w="2538829">
                    <a:moveTo>
                      <a:pt x="1207842" y="0"/>
                    </a:moveTo>
                    <a:lnTo>
                      <a:pt x="1207842" y="0"/>
                    </a:lnTo>
                    <a:cubicBezTo>
                      <a:pt x="1857852" y="0"/>
                      <a:pt x="2402940" y="490800"/>
                      <a:pt x="2470885" y="1137249"/>
                    </a:cubicBezTo>
                    <a:cubicBezTo>
                      <a:pt x="2538829" y="1783698"/>
                      <a:pt x="2107695" y="2377103"/>
                      <a:pt x="1471890" y="2512247"/>
                    </a:cubicBezTo>
                    <a:cubicBezTo>
                      <a:pt x="836084" y="2647392"/>
                      <a:pt x="200864" y="2280648"/>
                      <a:pt x="0" y="1662452"/>
                    </a:cubicBezTo>
                    <a:lnTo>
                      <a:pt x="483137" y="1505471"/>
                    </a:lnTo>
                    <a:cubicBezTo>
                      <a:pt x="603655" y="1876389"/>
                      <a:pt x="984787" y="2096435"/>
                      <a:pt x="1366271" y="2015348"/>
                    </a:cubicBezTo>
                    <a:cubicBezTo>
                      <a:pt x="1747754" y="1934262"/>
                      <a:pt x="2006434" y="1578219"/>
                      <a:pt x="1965668" y="1190349"/>
                    </a:cubicBezTo>
                    <a:cubicBezTo>
                      <a:pt x="1924901" y="802480"/>
                      <a:pt x="1597848" y="508000"/>
                      <a:pt x="1207842" y="508000"/>
                    </a:cubicBezTo>
                    <a:close/>
                  </a:path>
                </a:pathLst>
              </a:custGeom>
              <a:solidFill>
                <a:srgbClr val="20252F"/>
              </a:solidFill>
            </p:spPr>
          </p:sp>
        </p:grpSp>
      </p:grpSp>
      <p:grpSp>
        <p:nvGrpSpPr>
          <p:cNvPr name="Group 14" id="14"/>
          <p:cNvGrpSpPr/>
          <p:nvPr/>
        </p:nvGrpSpPr>
        <p:grpSpPr>
          <a:xfrm rot="0">
            <a:off x="13191709" y="902789"/>
            <a:ext cx="3608004" cy="3608004"/>
            <a:chOff x="0" y="0"/>
            <a:chExt cx="4810672" cy="4810672"/>
          </a:xfrm>
        </p:grpSpPr>
        <p:sp>
          <p:nvSpPr>
            <p:cNvPr name="TextBox 15" id="15"/>
            <p:cNvSpPr txBox="true"/>
            <p:nvPr/>
          </p:nvSpPr>
          <p:spPr>
            <a:xfrm rot="0">
              <a:off x="1684919" y="1906734"/>
              <a:ext cx="1440835" cy="921004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5832"/>
                </a:lnSpc>
              </a:pPr>
              <a:r>
                <a:rPr lang="en-US" sz="4165">
                  <a:solidFill>
                    <a:srgbClr val="171616"/>
                  </a:solidFill>
                  <a:latin typeface="Open Sans Bold"/>
                </a:rPr>
                <a:t>60%</a:t>
              </a:r>
            </a:p>
          </p:txBody>
        </p:sp>
        <p:grpSp>
          <p:nvGrpSpPr>
            <p:cNvPr name="Group 16" id="16"/>
            <p:cNvGrpSpPr>
              <a:grpSpLocks noChangeAspect="true"/>
            </p:cNvGrpSpPr>
            <p:nvPr/>
          </p:nvGrpSpPr>
          <p:grpSpPr>
            <a:xfrm rot="0">
              <a:off x="0" y="0"/>
              <a:ext cx="4810672" cy="4810672"/>
              <a:chOff x="0" y="0"/>
              <a:chExt cx="2540000" cy="2540000"/>
            </a:xfrm>
          </p:grpSpPr>
          <p:sp>
            <p:nvSpPr>
              <p:cNvPr name="Freeform 17" id="17"/>
              <p:cNvSpPr/>
              <p:nvPr/>
            </p:nvSpPr>
            <p:spPr>
              <a:xfrm>
                <a:off x="-62725" y="-2035"/>
                <a:ext cx="2665449" cy="2544070"/>
              </a:xfrm>
              <a:custGeom>
                <a:avLst/>
                <a:gdLst/>
                <a:ahLst/>
                <a:cxnLst/>
                <a:rect r="r" b="b" t="t" l="l"/>
                <a:pathLst>
                  <a:path h="2544070" w="2665449">
                    <a:moveTo>
                      <a:pt x="1332725" y="2035"/>
                    </a:moveTo>
                    <a:cubicBezTo>
                      <a:pt x="1787805" y="0"/>
                      <a:pt x="2209190" y="241614"/>
                      <a:pt x="2437320" y="635390"/>
                    </a:cubicBezTo>
                    <a:cubicBezTo>
                      <a:pt x="2665450" y="1029165"/>
                      <a:pt x="2665450" y="1514905"/>
                      <a:pt x="2437320" y="1908680"/>
                    </a:cubicBezTo>
                    <a:cubicBezTo>
                      <a:pt x="2209190" y="2302456"/>
                      <a:pt x="1787805" y="2544070"/>
                      <a:pt x="1332725" y="2542035"/>
                    </a:cubicBezTo>
                    <a:cubicBezTo>
                      <a:pt x="877645" y="2544070"/>
                      <a:pt x="456260" y="2302456"/>
                      <a:pt x="228130" y="1908680"/>
                    </a:cubicBezTo>
                    <a:cubicBezTo>
                      <a:pt x="0" y="1514905"/>
                      <a:pt x="0" y="1029165"/>
                      <a:pt x="228130" y="635390"/>
                    </a:cubicBezTo>
                    <a:cubicBezTo>
                      <a:pt x="456260" y="241614"/>
                      <a:pt x="877645" y="0"/>
                      <a:pt x="1332725" y="2035"/>
                    </a:cubicBezTo>
                    <a:lnTo>
                      <a:pt x="1332725" y="510035"/>
                    </a:lnTo>
                    <a:cubicBezTo>
                      <a:pt x="1059677" y="508814"/>
                      <a:pt x="806846" y="653783"/>
                      <a:pt x="669968" y="890048"/>
                    </a:cubicBezTo>
                    <a:cubicBezTo>
                      <a:pt x="533090" y="1126313"/>
                      <a:pt x="533090" y="1417757"/>
                      <a:pt x="669968" y="1654022"/>
                    </a:cubicBezTo>
                    <a:cubicBezTo>
                      <a:pt x="806846" y="1890287"/>
                      <a:pt x="1059677" y="2035256"/>
                      <a:pt x="1332725" y="2034035"/>
                    </a:cubicBezTo>
                    <a:cubicBezTo>
                      <a:pt x="1605773" y="2035256"/>
                      <a:pt x="1858604" y="1890287"/>
                      <a:pt x="1995482" y="1654022"/>
                    </a:cubicBezTo>
                    <a:cubicBezTo>
                      <a:pt x="2132360" y="1417757"/>
                      <a:pt x="2132360" y="1126313"/>
                      <a:pt x="1995482" y="890048"/>
                    </a:cubicBezTo>
                    <a:cubicBezTo>
                      <a:pt x="1858604" y="653783"/>
                      <a:pt x="1605773" y="508814"/>
                      <a:pt x="1332725" y="510035"/>
                    </a:cubicBezTo>
                    <a:close/>
                  </a:path>
                </a:pathLst>
              </a:custGeom>
              <a:solidFill>
                <a:srgbClr val="D9D9D9"/>
              </a:solidFill>
            </p:spPr>
          </p:sp>
          <p:sp>
            <p:nvSpPr>
              <p:cNvPr name="Freeform 18" id="18"/>
              <p:cNvSpPr/>
              <p:nvPr/>
            </p:nvSpPr>
            <p:spPr>
              <a:xfrm>
                <a:off x="523513" y="0"/>
                <a:ext cx="2124349" cy="2620850"/>
              </a:xfrm>
              <a:custGeom>
                <a:avLst/>
                <a:gdLst/>
                <a:ahLst/>
                <a:cxnLst/>
                <a:rect r="r" b="b" t="t" l="l"/>
                <a:pathLst>
                  <a:path h="2620850" w="2124349">
                    <a:moveTo>
                      <a:pt x="746487" y="0"/>
                    </a:moveTo>
                    <a:cubicBezTo>
                      <a:pt x="1296684" y="0"/>
                      <a:pt x="1784308" y="354280"/>
                      <a:pt x="1954329" y="877548"/>
                    </a:cubicBezTo>
                    <a:cubicBezTo>
                      <a:pt x="2124349" y="1400817"/>
                      <a:pt x="1938093" y="1974054"/>
                      <a:pt x="1492974" y="2297452"/>
                    </a:cubicBezTo>
                    <a:cubicBezTo>
                      <a:pt x="1047855" y="2620850"/>
                      <a:pt x="445119" y="2620850"/>
                      <a:pt x="0" y="2297452"/>
                    </a:cubicBezTo>
                    <a:lnTo>
                      <a:pt x="298595" y="1886471"/>
                    </a:lnTo>
                    <a:cubicBezTo>
                      <a:pt x="565666" y="2080510"/>
                      <a:pt x="927308" y="2080510"/>
                      <a:pt x="1194379" y="1886471"/>
                    </a:cubicBezTo>
                    <a:cubicBezTo>
                      <a:pt x="1461451" y="1692432"/>
                      <a:pt x="1573204" y="1348490"/>
                      <a:pt x="1471192" y="1034529"/>
                    </a:cubicBezTo>
                    <a:cubicBezTo>
                      <a:pt x="1369180" y="720568"/>
                      <a:pt x="1076605" y="508000"/>
                      <a:pt x="746487" y="508000"/>
                    </a:cubicBezTo>
                    <a:close/>
                  </a:path>
                </a:pathLst>
              </a:custGeom>
              <a:solidFill>
                <a:srgbClr val="53688B"/>
              </a:solidFill>
            </p:spPr>
          </p:sp>
        </p:grpSp>
      </p:grpSp>
      <p:sp>
        <p:nvSpPr>
          <p:cNvPr name="TextBox 19" id="19"/>
          <p:cNvSpPr txBox="true"/>
          <p:nvPr/>
        </p:nvSpPr>
        <p:spPr>
          <a:xfrm rot="0">
            <a:off x="447410" y="1346309"/>
            <a:ext cx="6125985" cy="8775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7040"/>
              </a:lnSpc>
            </a:pPr>
            <a:r>
              <a:rPr lang="en-US" sz="5500">
                <a:solidFill>
                  <a:srgbClr val="000000"/>
                </a:solidFill>
                <a:latin typeface="Montserrat Extra-Bold"/>
              </a:rPr>
              <a:t>PHYSICIAN SIDE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1069831" y="5870337"/>
            <a:ext cx="4087641" cy="31661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3600">
                <a:solidFill>
                  <a:srgbClr val="000000"/>
                </a:solidFill>
                <a:latin typeface="Code Pro"/>
              </a:rPr>
              <a:t>Physicians report telehealth care was better or much better than in-person care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7260594" y="4729902"/>
            <a:ext cx="3766811" cy="38042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3600">
                <a:solidFill>
                  <a:srgbClr val="000000"/>
                </a:solidFill>
                <a:latin typeface="Code Pro"/>
              </a:rPr>
              <a:t>70% of providers said that telehealth has made continuity of care better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12879503" y="4444118"/>
            <a:ext cx="4379797" cy="50806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3600">
                <a:solidFill>
                  <a:srgbClr val="000000"/>
                </a:solidFill>
                <a:latin typeface="Code Pro"/>
              </a:rPr>
              <a:t>Physicians report telehealth has made adherence to medication and conversations around cost with their patients better.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1409991" y="9550797"/>
            <a:ext cx="2454994" cy="3067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>
                <a:solidFill>
                  <a:srgbClr val="53688B"/>
                </a:solidFill>
                <a:latin typeface="Amaranth"/>
              </a:rPr>
              <a:t>Source: Fierce Healthcare</a:t>
            </a:r>
          </a:p>
        </p:txBody>
      </p:sp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5143500"/>
            <a:ext cx="9144000" cy="3954748"/>
            <a:chOff x="0" y="0"/>
            <a:chExt cx="4768634" cy="2062417"/>
          </a:xfrm>
        </p:grpSpPr>
        <p:sp>
          <p:nvSpPr>
            <p:cNvPr name="Freeform 3" id="3"/>
            <p:cNvSpPr/>
            <p:nvPr/>
          </p:nvSpPr>
          <p:spPr>
            <a:xfrm>
              <a:off x="0" y="0"/>
              <a:ext cx="4768634" cy="2062417"/>
            </a:xfrm>
            <a:custGeom>
              <a:avLst/>
              <a:gdLst/>
              <a:ahLst/>
              <a:cxnLst/>
              <a:rect r="r" b="b" t="t" l="l"/>
              <a:pathLst>
                <a:path h="2062417" w="4768634">
                  <a:moveTo>
                    <a:pt x="0" y="0"/>
                  </a:moveTo>
                  <a:lnTo>
                    <a:pt x="4768634" y="0"/>
                  </a:lnTo>
                  <a:lnTo>
                    <a:pt x="4768634" y="2062417"/>
                  </a:lnTo>
                  <a:lnTo>
                    <a:pt x="0" y="2062417"/>
                  </a:lnTo>
                  <a:close/>
                </a:path>
              </a:pathLst>
            </a:custGeom>
            <a:solidFill>
              <a:srgbClr val="53688B"/>
            </a:solidFill>
          </p:spPr>
        </p:sp>
      </p:grpSp>
      <p:grpSp>
        <p:nvGrpSpPr>
          <p:cNvPr name="Group 4" id="4"/>
          <p:cNvGrpSpPr>
            <a:grpSpLocks noChangeAspect="true"/>
          </p:cNvGrpSpPr>
          <p:nvPr/>
        </p:nvGrpSpPr>
        <p:grpSpPr>
          <a:xfrm rot="0">
            <a:off x="7576678" y="1480279"/>
            <a:ext cx="12773006" cy="7326442"/>
            <a:chOff x="0" y="0"/>
            <a:chExt cx="7981950" cy="4578350"/>
          </a:xfrm>
        </p:grpSpPr>
        <p:sp>
          <p:nvSpPr>
            <p:cNvPr name="Freeform 5" id="5"/>
            <p:cNvSpPr/>
            <p:nvPr/>
          </p:nvSpPr>
          <p:spPr>
            <a:xfrm>
              <a:off x="765810" y="21590"/>
              <a:ext cx="6451600" cy="4326890"/>
            </a:xfrm>
            <a:custGeom>
              <a:avLst/>
              <a:gdLst/>
              <a:ahLst/>
              <a:cxnLst/>
              <a:rect r="r" b="b" t="t" l="l"/>
              <a:pathLst>
                <a:path h="4326890" w="6451600">
                  <a:moveTo>
                    <a:pt x="6224270" y="0"/>
                  </a:moveTo>
                  <a:lnTo>
                    <a:pt x="226060" y="0"/>
                  </a:lnTo>
                  <a:cubicBezTo>
                    <a:pt x="101600" y="0"/>
                    <a:pt x="0" y="101600"/>
                    <a:pt x="0" y="226060"/>
                  </a:cubicBezTo>
                  <a:lnTo>
                    <a:pt x="0" y="4326890"/>
                  </a:lnTo>
                  <a:lnTo>
                    <a:pt x="6451601" y="4326890"/>
                  </a:lnTo>
                  <a:lnTo>
                    <a:pt x="6451601" y="226060"/>
                  </a:lnTo>
                  <a:cubicBezTo>
                    <a:pt x="6450331" y="101600"/>
                    <a:pt x="6348731" y="0"/>
                    <a:pt x="6224270" y="0"/>
                  </a:cubicBezTo>
                  <a:close/>
                  <a:moveTo>
                    <a:pt x="6252210" y="4043680"/>
                  </a:moveTo>
                  <a:lnTo>
                    <a:pt x="196851" y="4043680"/>
                  </a:lnTo>
                  <a:lnTo>
                    <a:pt x="196851" y="255270"/>
                  </a:lnTo>
                  <a:lnTo>
                    <a:pt x="6252210" y="255270"/>
                  </a:lnTo>
                  <a:lnTo>
                    <a:pt x="6252210" y="4043680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name="Freeform 6" id="6"/>
            <p:cNvSpPr/>
            <p:nvPr/>
          </p:nvSpPr>
          <p:spPr>
            <a:xfrm>
              <a:off x="0" y="0"/>
              <a:ext cx="7981950" cy="4542790"/>
            </a:xfrm>
            <a:custGeom>
              <a:avLst/>
              <a:gdLst/>
              <a:ahLst/>
              <a:cxnLst/>
              <a:rect r="r" b="b" t="t" l="l"/>
              <a:pathLst>
                <a:path h="4542790" w="7981950">
                  <a:moveTo>
                    <a:pt x="7239000" y="4348480"/>
                  </a:moveTo>
                  <a:lnTo>
                    <a:pt x="7239000" y="243840"/>
                  </a:lnTo>
                  <a:cubicBezTo>
                    <a:pt x="7239000" y="109220"/>
                    <a:pt x="7129780" y="0"/>
                    <a:pt x="6995160" y="0"/>
                  </a:cubicBezTo>
                  <a:lnTo>
                    <a:pt x="985520" y="0"/>
                  </a:lnTo>
                  <a:cubicBezTo>
                    <a:pt x="852170" y="0"/>
                    <a:pt x="742950" y="109220"/>
                    <a:pt x="742950" y="243840"/>
                  </a:cubicBezTo>
                  <a:lnTo>
                    <a:pt x="742950" y="4349750"/>
                  </a:lnTo>
                  <a:lnTo>
                    <a:pt x="0" y="4349750"/>
                  </a:lnTo>
                  <a:lnTo>
                    <a:pt x="0" y="4447540"/>
                  </a:lnTo>
                  <a:cubicBezTo>
                    <a:pt x="0" y="4500880"/>
                    <a:pt x="43180" y="4542790"/>
                    <a:pt x="95250" y="4542790"/>
                  </a:cubicBezTo>
                  <a:lnTo>
                    <a:pt x="7886700" y="4542790"/>
                  </a:lnTo>
                  <a:cubicBezTo>
                    <a:pt x="7940040" y="4542790"/>
                    <a:pt x="7981950" y="4499610"/>
                    <a:pt x="7981950" y="4447540"/>
                  </a:cubicBezTo>
                  <a:lnTo>
                    <a:pt x="7981950" y="4349750"/>
                  </a:lnTo>
                  <a:lnTo>
                    <a:pt x="7239000" y="4349750"/>
                  </a:lnTo>
                  <a:close/>
                  <a:moveTo>
                    <a:pt x="4519930" y="4348480"/>
                  </a:moveTo>
                  <a:lnTo>
                    <a:pt x="4519930" y="4349750"/>
                  </a:lnTo>
                  <a:cubicBezTo>
                    <a:pt x="4519930" y="4403090"/>
                    <a:pt x="4476750" y="4445000"/>
                    <a:pt x="4424680" y="4445000"/>
                  </a:cubicBezTo>
                  <a:lnTo>
                    <a:pt x="3557270" y="4445000"/>
                  </a:lnTo>
                  <a:cubicBezTo>
                    <a:pt x="3503930" y="4445000"/>
                    <a:pt x="3462020" y="4401820"/>
                    <a:pt x="3462020" y="4349750"/>
                  </a:cubicBezTo>
                  <a:lnTo>
                    <a:pt x="3462020" y="4348480"/>
                  </a:lnTo>
                  <a:lnTo>
                    <a:pt x="765810" y="4348480"/>
                  </a:lnTo>
                  <a:lnTo>
                    <a:pt x="765810" y="247650"/>
                  </a:lnTo>
                  <a:cubicBezTo>
                    <a:pt x="765810" y="123190"/>
                    <a:pt x="867410" y="21590"/>
                    <a:pt x="991870" y="21590"/>
                  </a:cubicBezTo>
                  <a:lnTo>
                    <a:pt x="6990080" y="21590"/>
                  </a:lnTo>
                  <a:cubicBezTo>
                    <a:pt x="7114539" y="21590"/>
                    <a:pt x="7216139" y="123190"/>
                    <a:pt x="7216139" y="247650"/>
                  </a:cubicBezTo>
                  <a:lnTo>
                    <a:pt x="7216139" y="4348480"/>
                  </a:lnTo>
                  <a:lnTo>
                    <a:pt x="4519930" y="4348480"/>
                  </a:lnTo>
                  <a:close/>
                </a:path>
              </a:pathLst>
            </a:custGeom>
            <a:solidFill>
              <a:srgbClr val="E9E9E9"/>
            </a:solidFill>
          </p:spPr>
        </p:sp>
        <p:sp>
          <p:nvSpPr>
            <p:cNvPr name="Freeform 7" id="7"/>
            <p:cNvSpPr/>
            <p:nvPr/>
          </p:nvSpPr>
          <p:spPr>
            <a:xfrm>
              <a:off x="3460750" y="4349750"/>
              <a:ext cx="1059180" cy="96520"/>
            </a:xfrm>
            <a:custGeom>
              <a:avLst/>
              <a:gdLst/>
              <a:ahLst/>
              <a:cxnLst/>
              <a:rect r="r" b="b" t="t" l="l"/>
              <a:pathLst>
                <a:path h="96520" w="1059180">
                  <a:moveTo>
                    <a:pt x="96520" y="96520"/>
                  </a:moveTo>
                  <a:lnTo>
                    <a:pt x="963930" y="96520"/>
                  </a:lnTo>
                  <a:cubicBezTo>
                    <a:pt x="1017270" y="96520"/>
                    <a:pt x="1059180" y="53340"/>
                    <a:pt x="1059180" y="1270"/>
                  </a:cubicBezTo>
                  <a:lnTo>
                    <a:pt x="1059180" y="0"/>
                  </a:lnTo>
                  <a:lnTo>
                    <a:pt x="0" y="0"/>
                  </a:lnTo>
                  <a:lnTo>
                    <a:pt x="0" y="1270"/>
                  </a:lnTo>
                  <a:cubicBezTo>
                    <a:pt x="0" y="53340"/>
                    <a:pt x="43180" y="96520"/>
                    <a:pt x="96520" y="96520"/>
                  </a:cubicBezTo>
                  <a:close/>
                </a:path>
              </a:pathLst>
            </a:custGeom>
            <a:solidFill>
              <a:srgbClr val="CCCCCC"/>
            </a:solidFill>
          </p:spPr>
        </p:sp>
        <p:sp>
          <p:nvSpPr>
            <p:cNvPr name="Freeform 8" id="8"/>
            <p:cNvSpPr/>
            <p:nvPr/>
          </p:nvSpPr>
          <p:spPr>
            <a:xfrm>
              <a:off x="163830" y="4542790"/>
              <a:ext cx="7654290" cy="35560"/>
            </a:xfrm>
            <a:custGeom>
              <a:avLst/>
              <a:gdLst/>
              <a:ahLst/>
              <a:cxnLst/>
              <a:rect r="r" b="b" t="t" l="l"/>
              <a:pathLst>
                <a:path h="35560" w="7654290">
                  <a:moveTo>
                    <a:pt x="0" y="0"/>
                  </a:moveTo>
                  <a:cubicBezTo>
                    <a:pt x="0" y="20320"/>
                    <a:pt x="16510" y="35560"/>
                    <a:pt x="35560" y="35560"/>
                  </a:cubicBezTo>
                  <a:lnTo>
                    <a:pt x="7618730" y="35560"/>
                  </a:lnTo>
                  <a:cubicBezTo>
                    <a:pt x="7639050" y="35560"/>
                    <a:pt x="7654290" y="19050"/>
                    <a:pt x="765429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CCCCCC"/>
            </a:solidFill>
          </p:spPr>
        </p:sp>
        <p:sp>
          <p:nvSpPr>
            <p:cNvPr name="Freeform 9" id="9"/>
            <p:cNvSpPr/>
            <p:nvPr/>
          </p:nvSpPr>
          <p:spPr>
            <a:xfrm>
              <a:off x="962660" y="276860"/>
              <a:ext cx="6055360" cy="3789680"/>
            </a:xfrm>
            <a:custGeom>
              <a:avLst/>
              <a:gdLst/>
              <a:ahLst/>
              <a:cxnLst/>
              <a:rect r="r" b="b" t="t" l="l"/>
              <a:pathLst>
                <a:path h="3789680" w="6055360">
                  <a:moveTo>
                    <a:pt x="0" y="0"/>
                  </a:moveTo>
                  <a:lnTo>
                    <a:pt x="6055360" y="0"/>
                  </a:lnTo>
                  <a:lnTo>
                    <a:pt x="6055360" y="3789680"/>
                  </a:lnTo>
                  <a:lnTo>
                    <a:pt x="0" y="3789680"/>
                  </a:lnTo>
                  <a:close/>
                </a:path>
              </a:pathLst>
            </a:custGeom>
            <a:blipFill>
              <a:blip r:embed="rId2"/>
              <a:stretch>
                <a:fillRect l="0" r="0" t="-3228" b="-3228"/>
              </a:stretch>
            </a:blipFill>
          </p:spPr>
        </p:sp>
      </p:grpSp>
      <p:grpSp>
        <p:nvGrpSpPr>
          <p:cNvPr name="Group 10" id="10"/>
          <p:cNvGrpSpPr/>
          <p:nvPr/>
        </p:nvGrpSpPr>
        <p:grpSpPr>
          <a:xfrm rot="0">
            <a:off x="17835213" y="7063676"/>
            <a:ext cx="452787" cy="2194624"/>
            <a:chOff x="0" y="0"/>
            <a:chExt cx="293277" cy="1421492"/>
          </a:xfrm>
        </p:grpSpPr>
        <p:sp>
          <p:nvSpPr>
            <p:cNvPr name="Freeform 11" id="11"/>
            <p:cNvSpPr/>
            <p:nvPr/>
          </p:nvSpPr>
          <p:spPr>
            <a:xfrm>
              <a:off x="0" y="0"/>
              <a:ext cx="293277" cy="1421492"/>
            </a:xfrm>
            <a:custGeom>
              <a:avLst/>
              <a:gdLst/>
              <a:ahLst/>
              <a:cxnLst/>
              <a:rect r="r" b="b" t="t" l="l"/>
              <a:pathLst>
                <a:path h="1421492" w="293277">
                  <a:moveTo>
                    <a:pt x="0" y="0"/>
                  </a:moveTo>
                  <a:lnTo>
                    <a:pt x="293277" y="0"/>
                  </a:lnTo>
                  <a:lnTo>
                    <a:pt x="293277" y="1421492"/>
                  </a:lnTo>
                  <a:lnTo>
                    <a:pt x="0" y="1421492"/>
                  </a:lnTo>
                  <a:close/>
                </a:path>
              </a:pathLst>
            </a:custGeom>
            <a:solidFill>
              <a:srgbClr val="53688B"/>
            </a:solidFill>
          </p:spPr>
        </p:sp>
      </p:grpSp>
      <p:sp>
        <p:nvSpPr>
          <p:cNvPr name="TextBox 12" id="12"/>
          <p:cNvSpPr txBox="true"/>
          <p:nvPr/>
        </p:nvSpPr>
        <p:spPr>
          <a:xfrm rot="0">
            <a:off x="1267823" y="1608455"/>
            <a:ext cx="6902760" cy="35350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040"/>
              </a:lnSpc>
            </a:pPr>
            <a:r>
              <a:rPr lang="en-US" sz="5500">
                <a:solidFill>
                  <a:srgbClr val="000000"/>
                </a:solidFill>
                <a:latin typeface="Code Pro"/>
              </a:rPr>
              <a:t>RURAL HEALTH</a:t>
            </a:r>
          </a:p>
          <a:p>
            <a:pPr algn="ctr">
              <a:lnSpc>
                <a:spcPts val="7040"/>
              </a:lnSpc>
            </a:pPr>
            <a:r>
              <a:rPr lang="en-US" sz="5500">
                <a:solidFill>
                  <a:srgbClr val="000000"/>
                </a:solidFill>
                <a:latin typeface="Code Pro"/>
              </a:rPr>
              <a:t>&amp;</a:t>
            </a:r>
          </a:p>
          <a:p>
            <a:pPr algn="ctr">
              <a:lnSpc>
                <a:spcPts val="7040"/>
              </a:lnSpc>
            </a:pPr>
            <a:r>
              <a:rPr lang="en-US" sz="5500">
                <a:solidFill>
                  <a:srgbClr val="000000"/>
                </a:solidFill>
                <a:latin typeface="Code Pro"/>
              </a:rPr>
              <a:t>ACA IMPLEMENTATION</a:t>
            </a:r>
          </a:p>
        </p:txBody>
      </p:sp>
    </p:spTree>
  </p:cSld>
  <p:clrMapOvr>
    <a:masterClrMapping/>
  </p:clrMapOvr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0" t="0" r="0" b="0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name="Group 3" id="3"/>
          <p:cNvGrpSpPr/>
          <p:nvPr/>
        </p:nvGrpSpPr>
        <p:grpSpPr>
          <a:xfrm rot="0">
            <a:off x="9144000" y="5143500"/>
            <a:ext cx="9144000" cy="5143500"/>
            <a:chOff x="0" y="0"/>
            <a:chExt cx="4768634" cy="2682356"/>
          </a:xfrm>
        </p:grpSpPr>
        <p:sp>
          <p:nvSpPr>
            <p:cNvPr name="Freeform 4" id="4"/>
            <p:cNvSpPr/>
            <p:nvPr/>
          </p:nvSpPr>
          <p:spPr>
            <a:xfrm>
              <a:off x="0" y="0"/>
              <a:ext cx="4768634" cy="2682356"/>
            </a:xfrm>
            <a:custGeom>
              <a:avLst/>
              <a:gdLst/>
              <a:ahLst/>
              <a:cxnLst/>
              <a:rect r="r" b="b" t="t" l="l"/>
              <a:pathLst>
                <a:path h="2682356" w="4768634">
                  <a:moveTo>
                    <a:pt x="0" y="0"/>
                  </a:moveTo>
                  <a:lnTo>
                    <a:pt x="4768634" y="0"/>
                  </a:lnTo>
                  <a:lnTo>
                    <a:pt x="4768634" y="2682356"/>
                  </a:lnTo>
                  <a:lnTo>
                    <a:pt x="0" y="2682356"/>
                  </a:lnTo>
                  <a:close/>
                </a:path>
              </a:pathLst>
            </a:custGeom>
            <a:solidFill>
              <a:srgbClr val="53688B"/>
            </a:solidFill>
          </p:spPr>
        </p:sp>
      </p:grpSp>
      <p:pic>
        <p:nvPicPr>
          <p:cNvPr name="Picture 5" id="5"/>
          <p:cNvPicPr>
            <a:picLocks noChangeAspect="true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6848394" y="0"/>
            <a:ext cx="11225291" cy="4644464"/>
          </a:xfrm>
          <a:prstGeom prst="rect">
            <a:avLst/>
          </a:prstGeom>
        </p:spPr>
      </p:pic>
      <p:sp>
        <p:nvSpPr>
          <p:cNvPr name="TextBox 6" id="6"/>
          <p:cNvSpPr txBox="true"/>
          <p:nvPr/>
        </p:nvSpPr>
        <p:spPr>
          <a:xfrm rot="0">
            <a:off x="755080" y="2841997"/>
            <a:ext cx="8219887" cy="625625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962"/>
              </a:lnSpc>
            </a:pPr>
            <a:r>
              <a:rPr lang="en-US" sz="7116">
                <a:solidFill>
                  <a:srgbClr val="000000"/>
                </a:solidFill>
                <a:latin typeface="Code Pro"/>
              </a:rPr>
              <a:t>Challenges and future directions for sustained integrated telehealth</a:t>
            </a:r>
          </a:p>
        </p:txBody>
      </p:sp>
    </p:spTree>
  </p:cSld>
  <p:clrMapOvr>
    <a:masterClrMapping/>
  </p:clrMapOvr>
</p:sld>
</file>

<file path=ppt/slides/slide1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0" t="110" r="0" b="110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name="Group 3" id="3"/>
          <p:cNvGrpSpPr/>
          <p:nvPr/>
        </p:nvGrpSpPr>
        <p:grpSpPr>
          <a:xfrm rot="0">
            <a:off x="2696616" y="3168192"/>
            <a:ext cx="12894768" cy="3682124"/>
            <a:chOff x="0" y="0"/>
            <a:chExt cx="6724675" cy="1920243"/>
          </a:xfrm>
        </p:grpSpPr>
        <p:sp>
          <p:nvSpPr>
            <p:cNvPr name="Freeform 4" id="4"/>
            <p:cNvSpPr/>
            <p:nvPr/>
          </p:nvSpPr>
          <p:spPr>
            <a:xfrm>
              <a:off x="0" y="0"/>
              <a:ext cx="6724675" cy="1920243"/>
            </a:xfrm>
            <a:custGeom>
              <a:avLst/>
              <a:gdLst/>
              <a:ahLst/>
              <a:cxnLst/>
              <a:rect r="r" b="b" t="t" l="l"/>
              <a:pathLst>
                <a:path h="1920243" w="6724675">
                  <a:moveTo>
                    <a:pt x="0" y="0"/>
                  </a:moveTo>
                  <a:lnTo>
                    <a:pt x="6724675" y="0"/>
                  </a:lnTo>
                  <a:lnTo>
                    <a:pt x="6724675" y="1920243"/>
                  </a:lnTo>
                  <a:lnTo>
                    <a:pt x="0" y="1920243"/>
                  </a:lnTo>
                  <a:close/>
                </a:path>
              </a:pathLst>
            </a:custGeom>
            <a:solidFill>
              <a:srgbClr val="20252F">
                <a:alpha val="54902"/>
              </a:srgbClr>
            </a:solidFill>
          </p:spPr>
        </p:sp>
      </p:grpSp>
      <p:sp>
        <p:nvSpPr>
          <p:cNvPr name="TextBox 5" id="5"/>
          <p:cNvSpPr txBox="true"/>
          <p:nvPr/>
        </p:nvSpPr>
        <p:spPr>
          <a:xfrm rot="0">
            <a:off x="2696616" y="3773735"/>
            <a:ext cx="12894768" cy="222338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8151"/>
              </a:lnSpc>
              <a:spcBef>
                <a:spcPct val="0"/>
              </a:spcBef>
            </a:pPr>
            <a:r>
              <a:rPr lang="en-US" sz="12965">
                <a:solidFill>
                  <a:srgbClr val="D9D9D9"/>
                </a:solidFill>
                <a:latin typeface="Montserrat Extra-Bold"/>
              </a:rPr>
              <a:t>THANK YOU</a:t>
            </a:r>
          </a:p>
        </p:txBody>
      </p:sp>
      <p:grpSp>
        <p:nvGrpSpPr>
          <p:cNvPr name="Group 6" id="6"/>
          <p:cNvGrpSpPr/>
          <p:nvPr/>
        </p:nvGrpSpPr>
        <p:grpSpPr>
          <a:xfrm rot="0">
            <a:off x="17835213" y="7063676"/>
            <a:ext cx="452787" cy="2194624"/>
            <a:chOff x="0" y="0"/>
            <a:chExt cx="293277" cy="1421492"/>
          </a:xfrm>
        </p:grpSpPr>
        <p:sp>
          <p:nvSpPr>
            <p:cNvPr name="Freeform 7" id="7"/>
            <p:cNvSpPr/>
            <p:nvPr/>
          </p:nvSpPr>
          <p:spPr>
            <a:xfrm>
              <a:off x="0" y="0"/>
              <a:ext cx="293277" cy="1421492"/>
            </a:xfrm>
            <a:custGeom>
              <a:avLst/>
              <a:gdLst/>
              <a:ahLst/>
              <a:cxnLst/>
              <a:rect r="r" b="b" t="t" l="l"/>
              <a:pathLst>
                <a:path h="1421492" w="293277">
                  <a:moveTo>
                    <a:pt x="0" y="0"/>
                  </a:moveTo>
                  <a:lnTo>
                    <a:pt x="293277" y="0"/>
                  </a:lnTo>
                  <a:lnTo>
                    <a:pt x="293277" y="1421492"/>
                  </a:lnTo>
                  <a:lnTo>
                    <a:pt x="0" y="1421492"/>
                  </a:lnTo>
                  <a:close/>
                </a:path>
              </a:pathLst>
            </a:custGeom>
            <a:solidFill>
              <a:srgbClr val="53688B">
                <a:alpha val="84706"/>
              </a:srgbClr>
            </a:solidFill>
          </p:spPr>
        </p:sp>
      </p:grp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1120801" y="0"/>
            <a:ext cx="7167199" cy="10287000"/>
            <a:chOff x="0" y="0"/>
            <a:chExt cx="9556265" cy="13716000"/>
          </a:xfrm>
        </p:grpSpPr>
        <p:pic>
          <p:nvPicPr>
            <p:cNvPr name="Picture 3" id="3"/>
            <p:cNvPicPr>
              <a:picLocks noChangeAspect="true"/>
            </p:cNvPicPr>
            <p:nvPr/>
          </p:nvPicPr>
          <p:blipFill>
            <a:blip r:embed="rId2"/>
            <a:srcRect l="38725" t="0" r="14855" b="0"/>
            <a:stretch>
              <a:fillRect/>
            </a:stretch>
          </p:blipFill>
          <p:spPr>
            <a:xfrm>
              <a:off x="0" y="0"/>
              <a:ext cx="9556265" cy="13716000"/>
            </a:xfrm>
            <a:prstGeom prst="rect">
              <a:avLst/>
            </a:prstGeom>
          </p:spPr>
        </p:pic>
      </p:grpSp>
      <p:grpSp>
        <p:nvGrpSpPr>
          <p:cNvPr name="Group 4" id="4"/>
          <p:cNvGrpSpPr/>
          <p:nvPr/>
        </p:nvGrpSpPr>
        <p:grpSpPr>
          <a:xfrm rot="0">
            <a:off x="17835213" y="7063676"/>
            <a:ext cx="452787" cy="2194624"/>
            <a:chOff x="0" y="0"/>
            <a:chExt cx="293277" cy="1421492"/>
          </a:xfrm>
        </p:grpSpPr>
        <p:sp>
          <p:nvSpPr>
            <p:cNvPr name="Freeform 5" id="5"/>
            <p:cNvSpPr/>
            <p:nvPr/>
          </p:nvSpPr>
          <p:spPr>
            <a:xfrm>
              <a:off x="0" y="0"/>
              <a:ext cx="293277" cy="1421492"/>
            </a:xfrm>
            <a:custGeom>
              <a:avLst/>
              <a:gdLst/>
              <a:ahLst/>
              <a:cxnLst/>
              <a:rect r="r" b="b" t="t" l="l"/>
              <a:pathLst>
                <a:path h="1421492" w="293277">
                  <a:moveTo>
                    <a:pt x="0" y="0"/>
                  </a:moveTo>
                  <a:lnTo>
                    <a:pt x="293277" y="0"/>
                  </a:lnTo>
                  <a:lnTo>
                    <a:pt x="293277" y="1421492"/>
                  </a:lnTo>
                  <a:lnTo>
                    <a:pt x="0" y="1421492"/>
                  </a:lnTo>
                  <a:close/>
                </a:path>
              </a:pathLst>
            </a:custGeom>
            <a:solidFill>
              <a:srgbClr val="F6A429"/>
            </a:solidFill>
          </p:spPr>
        </p:sp>
      </p:grpSp>
      <p:pic>
        <p:nvPicPr>
          <p:cNvPr name="Picture 6" id="6"/>
          <p:cNvPicPr>
            <a:picLocks noChangeAspect="true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1028700" y="784656"/>
            <a:ext cx="239123" cy="244044"/>
          </a:xfrm>
          <a:prstGeom prst="rect">
            <a:avLst/>
          </a:prstGeom>
        </p:spPr>
      </p:pic>
      <p:grpSp>
        <p:nvGrpSpPr>
          <p:cNvPr name="Group 7" id="7"/>
          <p:cNvGrpSpPr/>
          <p:nvPr/>
        </p:nvGrpSpPr>
        <p:grpSpPr>
          <a:xfrm rot="0">
            <a:off x="0" y="5143500"/>
            <a:ext cx="11120801" cy="5143500"/>
            <a:chOff x="0" y="0"/>
            <a:chExt cx="5799544" cy="2682356"/>
          </a:xfrm>
        </p:grpSpPr>
        <p:sp>
          <p:nvSpPr>
            <p:cNvPr name="Freeform 8" id="8"/>
            <p:cNvSpPr/>
            <p:nvPr/>
          </p:nvSpPr>
          <p:spPr>
            <a:xfrm>
              <a:off x="0" y="0"/>
              <a:ext cx="5799544" cy="2682356"/>
            </a:xfrm>
            <a:custGeom>
              <a:avLst/>
              <a:gdLst/>
              <a:ahLst/>
              <a:cxnLst/>
              <a:rect r="r" b="b" t="t" l="l"/>
              <a:pathLst>
                <a:path h="2682356" w="5799544">
                  <a:moveTo>
                    <a:pt x="0" y="0"/>
                  </a:moveTo>
                  <a:lnTo>
                    <a:pt x="5799544" y="0"/>
                  </a:lnTo>
                  <a:lnTo>
                    <a:pt x="5799544" y="2682356"/>
                  </a:lnTo>
                  <a:lnTo>
                    <a:pt x="0" y="2682356"/>
                  </a:lnTo>
                  <a:close/>
                </a:path>
              </a:pathLst>
            </a:custGeom>
            <a:solidFill>
              <a:srgbClr val="20252F"/>
            </a:solidFill>
          </p:spPr>
        </p:sp>
      </p:grpSp>
      <p:grpSp>
        <p:nvGrpSpPr>
          <p:cNvPr name="Group 9" id="9"/>
          <p:cNvGrpSpPr/>
          <p:nvPr/>
        </p:nvGrpSpPr>
        <p:grpSpPr>
          <a:xfrm rot="0">
            <a:off x="1091961" y="7063676"/>
            <a:ext cx="2727367" cy="765104"/>
            <a:chOff x="0" y="0"/>
            <a:chExt cx="5874244" cy="1647893"/>
          </a:xfrm>
        </p:grpSpPr>
        <p:sp>
          <p:nvSpPr>
            <p:cNvPr name="Freeform 10" id="10"/>
            <p:cNvSpPr/>
            <p:nvPr/>
          </p:nvSpPr>
          <p:spPr>
            <a:xfrm>
              <a:off x="0" y="0"/>
              <a:ext cx="5874244" cy="1647893"/>
            </a:xfrm>
            <a:custGeom>
              <a:avLst/>
              <a:gdLst/>
              <a:ahLst/>
              <a:cxnLst/>
              <a:rect r="r" b="b" t="t" l="l"/>
              <a:pathLst>
                <a:path h="1647893" w="5874244">
                  <a:moveTo>
                    <a:pt x="0" y="0"/>
                  </a:moveTo>
                  <a:lnTo>
                    <a:pt x="5874244" y="0"/>
                  </a:lnTo>
                  <a:lnTo>
                    <a:pt x="5874244" y="1647893"/>
                  </a:lnTo>
                  <a:lnTo>
                    <a:pt x="0" y="1647893"/>
                  </a:lnTo>
                  <a:close/>
                </a:path>
              </a:pathLst>
            </a:custGeom>
            <a:solidFill>
              <a:srgbClr val="53688B"/>
            </a:solidFill>
          </p:spPr>
        </p:sp>
      </p:grpSp>
      <p:grpSp>
        <p:nvGrpSpPr>
          <p:cNvPr name="Group 11" id="11"/>
          <p:cNvGrpSpPr/>
          <p:nvPr/>
        </p:nvGrpSpPr>
        <p:grpSpPr>
          <a:xfrm rot="0">
            <a:off x="7685969" y="3600450"/>
            <a:ext cx="3149082" cy="3149082"/>
            <a:chOff x="0" y="0"/>
            <a:chExt cx="812800" cy="812800"/>
          </a:xfrm>
        </p:grpSpPr>
        <p:sp>
          <p:nvSpPr>
            <p:cNvPr name="Freeform 12" id="12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r="r" b="b" t="t" l="l"/>
              <a:pathLst>
                <a:path h="812800" w="809173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53688B"/>
            </a:solidFill>
          </p:spPr>
        </p:sp>
        <p:sp>
          <p:nvSpPr>
            <p:cNvPr name="TextBox 13" id="13"/>
            <p:cNvSpPr txBox="true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100"/>
                </a:lnSpc>
              </a:pPr>
            </a:p>
          </p:txBody>
        </p:sp>
      </p:grpSp>
      <p:grpSp>
        <p:nvGrpSpPr>
          <p:cNvPr name="Group 14" id="14"/>
          <p:cNvGrpSpPr/>
          <p:nvPr/>
        </p:nvGrpSpPr>
        <p:grpSpPr>
          <a:xfrm rot="0">
            <a:off x="4160149" y="3600450"/>
            <a:ext cx="3238500" cy="3238500"/>
            <a:chOff x="0" y="0"/>
            <a:chExt cx="812800" cy="812800"/>
          </a:xfrm>
        </p:grpSpPr>
        <p:sp>
          <p:nvSpPr>
            <p:cNvPr name="Freeform 15" id="15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r="r" b="b" t="t" l="l"/>
              <a:pathLst>
                <a:path h="812800" w="809173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53688B"/>
            </a:solidFill>
          </p:spPr>
        </p:sp>
        <p:sp>
          <p:nvSpPr>
            <p:cNvPr name="TextBox 16" id="16"/>
            <p:cNvSpPr txBox="true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100"/>
                </a:lnSpc>
              </a:pPr>
            </a:p>
          </p:txBody>
        </p:sp>
      </p:grpSp>
      <p:grpSp>
        <p:nvGrpSpPr>
          <p:cNvPr name="Group 17" id="17"/>
          <p:cNvGrpSpPr/>
          <p:nvPr/>
        </p:nvGrpSpPr>
        <p:grpSpPr>
          <a:xfrm rot="0">
            <a:off x="580828" y="3600450"/>
            <a:ext cx="3238500" cy="3238500"/>
            <a:chOff x="0" y="0"/>
            <a:chExt cx="812800" cy="812800"/>
          </a:xfrm>
        </p:grpSpPr>
        <p:sp>
          <p:nvSpPr>
            <p:cNvPr name="Freeform 18" id="18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r="r" b="b" t="t" l="l"/>
              <a:pathLst>
                <a:path h="812800" w="809173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53688B"/>
            </a:solidFill>
          </p:spPr>
        </p:sp>
        <p:sp>
          <p:nvSpPr>
            <p:cNvPr name="TextBox 19" id="19"/>
            <p:cNvSpPr txBox="true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100"/>
                </a:lnSpc>
              </a:pPr>
            </a:p>
          </p:txBody>
        </p:sp>
      </p:grpSp>
      <p:grpSp>
        <p:nvGrpSpPr>
          <p:cNvPr name="Group 20" id="20"/>
          <p:cNvGrpSpPr>
            <a:grpSpLocks noChangeAspect="true"/>
          </p:cNvGrpSpPr>
          <p:nvPr/>
        </p:nvGrpSpPr>
        <p:grpSpPr>
          <a:xfrm rot="0">
            <a:off x="773538" y="3725391"/>
            <a:ext cx="2919886" cy="2919874"/>
            <a:chOff x="0" y="0"/>
            <a:chExt cx="6350000" cy="6349975"/>
          </a:xfrm>
        </p:grpSpPr>
        <p:sp>
          <p:nvSpPr>
            <p:cNvPr name="Freeform 21" id="21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5"/>
              <a:stretch>
                <a:fillRect l="0" r="0" t="-808" b="-808"/>
              </a:stretch>
            </a:blipFill>
          </p:spPr>
        </p:sp>
      </p:grpSp>
      <p:grpSp>
        <p:nvGrpSpPr>
          <p:cNvPr name="Group 22" id="22"/>
          <p:cNvGrpSpPr>
            <a:grpSpLocks noChangeAspect="true"/>
          </p:cNvGrpSpPr>
          <p:nvPr/>
        </p:nvGrpSpPr>
        <p:grpSpPr>
          <a:xfrm rot="0">
            <a:off x="7865461" y="3792197"/>
            <a:ext cx="2790098" cy="2790087"/>
            <a:chOff x="0" y="0"/>
            <a:chExt cx="6350000" cy="6349975"/>
          </a:xfrm>
        </p:grpSpPr>
        <p:sp>
          <p:nvSpPr>
            <p:cNvPr name="Freeform 23" id="23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6"/>
              <a:stretch>
                <a:fillRect l="0" r="0" t="-27624" b="-41033"/>
              </a:stretch>
            </a:blipFill>
          </p:spPr>
        </p:sp>
      </p:grpSp>
      <p:grpSp>
        <p:nvGrpSpPr>
          <p:cNvPr name="Group 24" id="24"/>
          <p:cNvGrpSpPr>
            <a:grpSpLocks noChangeAspect="true"/>
          </p:cNvGrpSpPr>
          <p:nvPr/>
        </p:nvGrpSpPr>
        <p:grpSpPr>
          <a:xfrm rot="0">
            <a:off x="4352859" y="3792197"/>
            <a:ext cx="2853080" cy="2853068"/>
            <a:chOff x="0" y="0"/>
            <a:chExt cx="6350000" cy="6349975"/>
          </a:xfrm>
        </p:grpSpPr>
        <p:sp>
          <p:nvSpPr>
            <p:cNvPr name="Freeform 25" id="25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7"/>
              <a:stretch>
                <a:fillRect l="0" r="0" t="-6031" b="-6031"/>
              </a:stretch>
            </a:blipFill>
          </p:spPr>
        </p:sp>
      </p:grpSp>
      <p:grpSp>
        <p:nvGrpSpPr>
          <p:cNvPr name="Group 26" id="26"/>
          <p:cNvGrpSpPr/>
          <p:nvPr/>
        </p:nvGrpSpPr>
        <p:grpSpPr>
          <a:xfrm rot="0">
            <a:off x="4671282" y="7063676"/>
            <a:ext cx="2727367" cy="765104"/>
            <a:chOff x="0" y="0"/>
            <a:chExt cx="5874244" cy="1647893"/>
          </a:xfrm>
        </p:grpSpPr>
        <p:sp>
          <p:nvSpPr>
            <p:cNvPr name="Freeform 27" id="27"/>
            <p:cNvSpPr/>
            <p:nvPr/>
          </p:nvSpPr>
          <p:spPr>
            <a:xfrm>
              <a:off x="0" y="0"/>
              <a:ext cx="5874244" cy="1647893"/>
            </a:xfrm>
            <a:custGeom>
              <a:avLst/>
              <a:gdLst/>
              <a:ahLst/>
              <a:cxnLst/>
              <a:rect r="r" b="b" t="t" l="l"/>
              <a:pathLst>
                <a:path h="1647893" w="5874244">
                  <a:moveTo>
                    <a:pt x="0" y="0"/>
                  </a:moveTo>
                  <a:lnTo>
                    <a:pt x="5874244" y="0"/>
                  </a:lnTo>
                  <a:lnTo>
                    <a:pt x="5874244" y="1647893"/>
                  </a:lnTo>
                  <a:lnTo>
                    <a:pt x="0" y="1647893"/>
                  </a:lnTo>
                  <a:close/>
                </a:path>
              </a:pathLst>
            </a:custGeom>
            <a:solidFill>
              <a:srgbClr val="53688B"/>
            </a:solidFill>
          </p:spPr>
        </p:sp>
      </p:grpSp>
      <p:grpSp>
        <p:nvGrpSpPr>
          <p:cNvPr name="Group 28" id="28"/>
          <p:cNvGrpSpPr/>
          <p:nvPr/>
        </p:nvGrpSpPr>
        <p:grpSpPr>
          <a:xfrm rot="0">
            <a:off x="8152393" y="6950146"/>
            <a:ext cx="3869757" cy="878634"/>
            <a:chOff x="0" y="0"/>
            <a:chExt cx="6396873" cy="1452420"/>
          </a:xfrm>
        </p:grpSpPr>
        <p:sp>
          <p:nvSpPr>
            <p:cNvPr name="Freeform 29" id="29"/>
            <p:cNvSpPr/>
            <p:nvPr/>
          </p:nvSpPr>
          <p:spPr>
            <a:xfrm>
              <a:off x="0" y="0"/>
              <a:ext cx="6396873" cy="1452420"/>
            </a:xfrm>
            <a:custGeom>
              <a:avLst/>
              <a:gdLst/>
              <a:ahLst/>
              <a:cxnLst/>
              <a:rect r="r" b="b" t="t" l="l"/>
              <a:pathLst>
                <a:path h="1452420" w="6396873">
                  <a:moveTo>
                    <a:pt x="0" y="0"/>
                  </a:moveTo>
                  <a:lnTo>
                    <a:pt x="6396873" y="0"/>
                  </a:lnTo>
                  <a:lnTo>
                    <a:pt x="6396873" y="1452420"/>
                  </a:lnTo>
                  <a:lnTo>
                    <a:pt x="0" y="1452420"/>
                  </a:lnTo>
                  <a:close/>
                </a:path>
              </a:pathLst>
            </a:custGeom>
            <a:solidFill>
              <a:srgbClr val="53688B"/>
            </a:solidFill>
          </p:spPr>
        </p:sp>
      </p:grpSp>
      <p:sp>
        <p:nvSpPr>
          <p:cNvPr name="TextBox 30" id="30"/>
          <p:cNvSpPr txBox="true"/>
          <p:nvPr/>
        </p:nvSpPr>
        <p:spPr>
          <a:xfrm rot="0">
            <a:off x="1450694" y="1398905"/>
            <a:ext cx="6705105" cy="8775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7040"/>
              </a:lnSpc>
            </a:pPr>
            <a:r>
              <a:rPr lang="en-US" sz="5500">
                <a:solidFill>
                  <a:srgbClr val="000000"/>
                </a:solidFill>
                <a:latin typeface="Code Pro"/>
              </a:rPr>
              <a:t>PRESENTERS</a:t>
            </a:r>
          </a:p>
        </p:txBody>
      </p:sp>
      <p:sp>
        <p:nvSpPr>
          <p:cNvPr name="TextBox 31" id="31"/>
          <p:cNvSpPr txBox="true"/>
          <p:nvPr/>
        </p:nvSpPr>
        <p:spPr>
          <a:xfrm rot="0">
            <a:off x="8152393" y="7003133"/>
            <a:ext cx="3869757" cy="6210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>
                <a:solidFill>
                  <a:srgbClr val="FFFFF0"/>
                </a:solidFill>
                <a:latin typeface="Neue Einstellung Medium"/>
              </a:rPr>
              <a:t>Shereese Maynard, MS; MBA</a:t>
            </a:r>
          </a:p>
          <a:p>
            <a:pPr algn="ctr">
              <a:lnSpc>
                <a:spcPts val="2520"/>
              </a:lnSpc>
            </a:pPr>
            <a:r>
              <a:rPr lang="en-US" sz="1800">
                <a:solidFill>
                  <a:srgbClr val="FFFFF0"/>
                </a:solidFill>
                <a:latin typeface="Neue Einstellung Medium"/>
              </a:rPr>
              <a:t>Co-Founder, NostraData Medical</a:t>
            </a:r>
          </a:p>
        </p:txBody>
      </p:sp>
      <p:sp>
        <p:nvSpPr>
          <p:cNvPr name="TextBox 32" id="32"/>
          <p:cNvSpPr txBox="true"/>
          <p:nvPr/>
        </p:nvSpPr>
        <p:spPr>
          <a:xfrm rot="0">
            <a:off x="4784514" y="7094220"/>
            <a:ext cx="2402693" cy="6210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>
                <a:solidFill>
                  <a:srgbClr val="FFFFF0"/>
                </a:solidFill>
                <a:latin typeface="Neue Einstellung Medium"/>
              </a:rPr>
              <a:t>Jiang Li, Ph.D.</a:t>
            </a:r>
          </a:p>
          <a:p>
            <a:pPr algn="ctr">
              <a:lnSpc>
                <a:spcPts val="2520"/>
              </a:lnSpc>
            </a:pPr>
            <a:r>
              <a:rPr lang="en-US" sz="1800">
                <a:solidFill>
                  <a:srgbClr val="FFFFF0"/>
                </a:solidFill>
                <a:latin typeface="Neue Einstellung Medium"/>
              </a:rPr>
              <a:t>CEO, Vivalink</a:t>
            </a:r>
          </a:p>
        </p:txBody>
      </p:sp>
      <p:sp>
        <p:nvSpPr>
          <p:cNvPr name="TextBox 33" id="33"/>
          <p:cNvSpPr txBox="true"/>
          <p:nvPr/>
        </p:nvSpPr>
        <p:spPr>
          <a:xfrm rot="0">
            <a:off x="1091961" y="7094220"/>
            <a:ext cx="2727367" cy="6210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>
                <a:solidFill>
                  <a:srgbClr val="FFFFF0"/>
                </a:solidFill>
                <a:latin typeface="Neue Einstellung Medium"/>
              </a:rPr>
              <a:t>Prasad Kothari</a:t>
            </a:r>
          </a:p>
          <a:p>
            <a:pPr algn="ctr">
              <a:lnSpc>
                <a:spcPts val="2520"/>
              </a:lnSpc>
            </a:pPr>
            <a:r>
              <a:rPr lang="en-US" sz="1800">
                <a:solidFill>
                  <a:srgbClr val="FFFFF0"/>
                </a:solidFill>
                <a:latin typeface="Neue Einstellung Medium"/>
              </a:rPr>
              <a:t>Director, Axtria</a:t>
            </a: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7835213" y="7063676"/>
            <a:ext cx="452787" cy="2194624"/>
            <a:chOff x="0" y="0"/>
            <a:chExt cx="293277" cy="1421492"/>
          </a:xfrm>
        </p:grpSpPr>
        <p:sp>
          <p:nvSpPr>
            <p:cNvPr name="Freeform 3" id="3"/>
            <p:cNvSpPr/>
            <p:nvPr/>
          </p:nvSpPr>
          <p:spPr>
            <a:xfrm>
              <a:off x="0" y="0"/>
              <a:ext cx="293277" cy="1421492"/>
            </a:xfrm>
            <a:custGeom>
              <a:avLst/>
              <a:gdLst/>
              <a:ahLst/>
              <a:cxnLst/>
              <a:rect r="r" b="b" t="t" l="l"/>
              <a:pathLst>
                <a:path h="1421492" w="293277">
                  <a:moveTo>
                    <a:pt x="0" y="0"/>
                  </a:moveTo>
                  <a:lnTo>
                    <a:pt x="293277" y="0"/>
                  </a:lnTo>
                  <a:lnTo>
                    <a:pt x="293277" y="1421492"/>
                  </a:lnTo>
                  <a:lnTo>
                    <a:pt x="0" y="1421492"/>
                  </a:lnTo>
                  <a:close/>
                </a:path>
              </a:pathLst>
            </a:custGeom>
            <a:solidFill>
              <a:srgbClr val="53688B"/>
            </a:solidFill>
          </p:spPr>
        </p:sp>
      </p:grpSp>
      <p:grpSp>
        <p:nvGrpSpPr>
          <p:cNvPr name="Group 4" id="4"/>
          <p:cNvGrpSpPr/>
          <p:nvPr/>
        </p:nvGrpSpPr>
        <p:grpSpPr>
          <a:xfrm rot="0">
            <a:off x="0" y="3223260"/>
            <a:ext cx="4968240" cy="7063740"/>
            <a:chOff x="0" y="0"/>
            <a:chExt cx="2590958" cy="3683770"/>
          </a:xfrm>
        </p:grpSpPr>
        <p:sp>
          <p:nvSpPr>
            <p:cNvPr name="Freeform 5" id="5"/>
            <p:cNvSpPr/>
            <p:nvPr/>
          </p:nvSpPr>
          <p:spPr>
            <a:xfrm>
              <a:off x="0" y="0"/>
              <a:ext cx="2590958" cy="3683769"/>
            </a:xfrm>
            <a:custGeom>
              <a:avLst/>
              <a:gdLst/>
              <a:ahLst/>
              <a:cxnLst/>
              <a:rect r="r" b="b" t="t" l="l"/>
              <a:pathLst>
                <a:path h="3683769" w="2590958">
                  <a:moveTo>
                    <a:pt x="0" y="0"/>
                  </a:moveTo>
                  <a:lnTo>
                    <a:pt x="2590958" y="0"/>
                  </a:lnTo>
                  <a:lnTo>
                    <a:pt x="2590958" y="3683769"/>
                  </a:lnTo>
                  <a:lnTo>
                    <a:pt x="0" y="3683769"/>
                  </a:lnTo>
                  <a:close/>
                </a:path>
              </a:pathLst>
            </a:custGeom>
            <a:solidFill>
              <a:srgbClr val="20252F"/>
            </a:solidFill>
          </p:spPr>
        </p:sp>
      </p:grpSp>
      <p:grpSp>
        <p:nvGrpSpPr>
          <p:cNvPr name="Group 6" id="6"/>
          <p:cNvGrpSpPr/>
          <p:nvPr/>
        </p:nvGrpSpPr>
        <p:grpSpPr>
          <a:xfrm rot="0">
            <a:off x="1450694" y="1889760"/>
            <a:ext cx="6644640" cy="2667000"/>
            <a:chOff x="0" y="0"/>
            <a:chExt cx="8859520" cy="3556000"/>
          </a:xfrm>
        </p:grpSpPr>
        <p:pic>
          <p:nvPicPr>
            <p:cNvPr name="Picture 7" id="7"/>
            <p:cNvPicPr>
              <a:picLocks noChangeAspect="true"/>
            </p:cNvPicPr>
            <p:nvPr/>
          </p:nvPicPr>
          <p:blipFill>
            <a:blip r:embed="rId2"/>
            <a:srcRect l="0" t="19877" r="0" b="19877"/>
            <a:stretch>
              <a:fillRect/>
            </a:stretch>
          </p:blipFill>
          <p:spPr>
            <a:xfrm>
              <a:off x="0" y="0"/>
              <a:ext cx="8859520" cy="3556000"/>
            </a:xfrm>
            <a:prstGeom prst="rect">
              <a:avLst/>
            </a:prstGeom>
          </p:spPr>
        </p:pic>
      </p:grpSp>
      <p:grpSp>
        <p:nvGrpSpPr>
          <p:cNvPr name="Group 8" id="8"/>
          <p:cNvGrpSpPr/>
          <p:nvPr/>
        </p:nvGrpSpPr>
        <p:grpSpPr>
          <a:xfrm rot="0">
            <a:off x="1450694" y="4731988"/>
            <a:ext cx="6644640" cy="5555012"/>
            <a:chOff x="0" y="0"/>
            <a:chExt cx="8859520" cy="7406683"/>
          </a:xfrm>
        </p:grpSpPr>
        <p:pic>
          <p:nvPicPr>
            <p:cNvPr name="Picture 9" id="9">
              <a:hlinkClick action="ppaction://media"/>
            </p:cNvPr>
            <p:cNvPicPr>
              <a:picLocks noChangeAspect="true"/>
            </p:cNvPicPr>
            <p:nvPr>
              <a:videoFile r:link="rId4"/>
              <p:extLst>
                <p:ext uri="{DAA4B4D4-6D71-4841-9C94-3DE7FCFB9230}">
                  <p14:media xmlns:p14="http://schemas.microsoft.com/office/powerpoint/2010/main" r:embed="rId5"/>
                </p:ext>
              </p:extLst>
            </p:nvPr>
          </p:nvPicPr>
          <p:blipFill>
            <a:blip r:embed="rId3"/>
            <a:srcRect l="16358" t="0" r="16358" b="0"/>
            <a:stretch>
              <a:fillRect/>
            </a:stretch>
          </p:blipFill>
          <p:spPr>
            <a:xfrm>
              <a:off x="0" y="0"/>
              <a:ext cx="8859520" cy="7406683"/>
            </a:xfrm>
            <a:prstGeom prst="rect">
              <a:avLst/>
            </a:prstGeom>
          </p:spPr>
        </p:pic>
      </p:grpSp>
      <p:pic>
        <p:nvPicPr>
          <p:cNvPr name="Picture 10" id="10"/>
          <p:cNvPicPr>
            <a:picLocks noChangeAspect="true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0" t="0" r="0" b="0"/>
          <a:stretch>
            <a:fillRect/>
          </a:stretch>
        </p:blipFill>
        <p:spPr>
          <a:xfrm flipH="false" flipV="true" rot="0">
            <a:off x="7310260" y="5642536"/>
            <a:ext cx="11225291" cy="4644464"/>
          </a:xfrm>
          <a:prstGeom prst="rect">
            <a:avLst/>
          </a:prstGeom>
        </p:spPr>
      </p:pic>
      <p:sp>
        <p:nvSpPr>
          <p:cNvPr name="TextBox 11" id="11"/>
          <p:cNvSpPr txBox="true"/>
          <p:nvPr/>
        </p:nvSpPr>
        <p:spPr>
          <a:xfrm rot="0">
            <a:off x="9144000" y="1832610"/>
            <a:ext cx="7924305" cy="668870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9216"/>
              </a:lnSpc>
            </a:pPr>
            <a:r>
              <a:rPr lang="en-US" sz="7200">
                <a:solidFill>
                  <a:srgbClr val="000000"/>
                </a:solidFill>
                <a:latin typeface="Code Pro"/>
              </a:rPr>
              <a:t> HOW DO WE DEFINE SUSTAINED INTEGRATED TELEHEALTH?</a:t>
            </a:r>
          </a:p>
          <a:p>
            <a:pPr>
              <a:lnSpc>
                <a:spcPts val="7040"/>
              </a:lnSpc>
            </a:pPr>
          </a:p>
        </p:txBody>
      </p:sp>
    </p:spTree>
  </p:cSld>
  <p:clrMapOvr>
    <a:masterClrMapping/>
  </p:clrMapOvr>
  <p:timing>
    <p:tnLst>
      <p:par>
        <p:cTn dur="indefinite" restart="never" nodeType="tmRoot">
          <p:childTnLst>
            <p:video>
              <p:cMediaNode vol="100000">
                <p:cTn fill="hold" display="false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5143500"/>
            <a:ext cx="18288000" cy="5143500"/>
            <a:chOff x="0" y="0"/>
            <a:chExt cx="9537267" cy="2682356"/>
          </a:xfrm>
        </p:grpSpPr>
        <p:sp>
          <p:nvSpPr>
            <p:cNvPr name="Freeform 3" id="3"/>
            <p:cNvSpPr/>
            <p:nvPr/>
          </p:nvSpPr>
          <p:spPr>
            <a:xfrm>
              <a:off x="0" y="0"/>
              <a:ext cx="9537267" cy="2682356"/>
            </a:xfrm>
            <a:custGeom>
              <a:avLst/>
              <a:gdLst/>
              <a:ahLst/>
              <a:cxnLst/>
              <a:rect r="r" b="b" t="t" l="l"/>
              <a:pathLst>
                <a:path h="2682356" w="9537267">
                  <a:moveTo>
                    <a:pt x="0" y="0"/>
                  </a:moveTo>
                  <a:lnTo>
                    <a:pt x="9537267" y="0"/>
                  </a:lnTo>
                  <a:lnTo>
                    <a:pt x="9537267" y="2682356"/>
                  </a:lnTo>
                  <a:lnTo>
                    <a:pt x="0" y="2682356"/>
                  </a:lnTo>
                  <a:close/>
                </a:path>
              </a:pathLst>
            </a:custGeom>
            <a:solidFill>
              <a:srgbClr val="20252F"/>
            </a:solidFill>
          </p:spPr>
        </p:sp>
      </p:grpSp>
      <p:grpSp>
        <p:nvGrpSpPr>
          <p:cNvPr name="Group 4" id="4"/>
          <p:cNvGrpSpPr/>
          <p:nvPr/>
        </p:nvGrpSpPr>
        <p:grpSpPr>
          <a:xfrm rot="0">
            <a:off x="17835213" y="7063676"/>
            <a:ext cx="452787" cy="2194624"/>
            <a:chOff x="0" y="0"/>
            <a:chExt cx="293277" cy="1421492"/>
          </a:xfrm>
        </p:grpSpPr>
        <p:sp>
          <p:nvSpPr>
            <p:cNvPr name="Freeform 5" id="5"/>
            <p:cNvSpPr/>
            <p:nvPr/>
          </p:nvSpPr>
          <p:spPr>
            <a:xfrm>
              <a:off x="0" y="0"/>
              <a:ext cx="293277" cy="1421492"/>
            </a:xfrm>
            <a:custGeom>
              <a:avLst/>
              <a:gdLst/>
              <a:ahLst/>
              <a:cxnLst/>
              <a:rect r="r" b="b" t="t" l="l"/>
              <a:pathLst>
                <a:path h="1421492" w="293277">
                  <a:moveTo>
                    <a:pt x="0" y="0"/>
                  </a:moveTo>
                  <a:lnTo>
                    <a:pt x="293277" y="0"/>
                  </a:lnTo>
                  <a:lnTo>
                    <a:pt x="293277" y="1421492"/>
                  </a:lnTo>
                  <a:lnTo>
                    <a:pt x="0" y="1421492"/>
                  </a:lnTo>
                  <a:close/>
                </a:path>
              </a:pathLst>
            </a:custGeom>
            <a:solidFill>
              <a:srgbClr val="F6A429"/>
            </a:solidFill>
          </p:spPr>
        </p:sp>
      </p:grpSp>
      <p:grpSp>
        <p:nvGrpSpPr>
          <p:cNvPr name="Group 6" id="6"/>
          <p:cNvGrpSpPr/>
          <p:nvPr/>
        </p:nvGrpSpPr>
        <p:grpSpPr>
          <a:xfrm rot="0">
            <a:off x="226394" y="1028700"/>
            <a:ext cx="17835213" cy="3154712"/>
            <a:chOff x="0" y="0"/>
            <a:chExt cx="23780284" cy="4206283"/>
          </a:xfrm>
        </p:grpSpPr>
        <p:pic>
          <p:nvPicPr>
            <p:cNvPr name="Picture 7" id="7"/>
            <p:cNvPicPr>
              <a:picLocks noChangeAspect="true"/>
            </p:cNvPicPr>
            <p:nvPr/>
          </p:nvPicPr>
          <p:blipFill>
            <a:blip r:embed="rId2"/>
            <a:srcRect l="0" t="36700" r="0" b="36700"/>
            <a:stretch>
              <a:fillRect/>
            </a:stretch>
          </p:blipFill>
          <p:spPr>
            <a:xfrm>
              <a:off x="0" y="0"/>
              <a:ext cx="23780284" cy="4206283"/>
            </a:xfrm>
            <a:prstGeom prst="rect">
              <a:avLst/>
            </a:prstGeom>
          </p:spPr>
        </p:pic>
      </p:grpSp>
      <p:pic>
        <p:nvPicPr>
          <p:cNvPr name="Picture 8" id="8"/>
          <p:cNvPicPr>
            <a:picLocks noChangeAspect="true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7383324" y="4394562"/>
            <a:ext cx="1824715" cy="1386783"/>
          </a:xfrm>
          <a:prstGeom prst="rect">
            <a:avLst/>
          </a:prstGeom>
        </p:spPr>
      </p:pic>
      <p:sp>
        <p:nvSpPr>
          <p:cNvPr name="TextBox 9" id="9"/>
          <p:cNvSpPr txBox="true"/>
          <p:nvPr/>
        </p:nvSpPr>
        <p:spPr>
          <a:xfrm rot="0">
            <a:off x="799882" y="5963920"/>
            <a:ext cx="16816314" cy="269100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5376"/>
              </a:lnSpc>
            </a:pPr>
            <a:r>
              <a:rPr lang="en-US" sz="4200">
                <a:solidFill>
                  <a:srgbClr val="FFFFF0"/>
                </a:solidFill>
                <a:latin typeface="Montserrat Extra-Bold"/>
              </a:rPr>
              <a:t> NOW THAT MANY PATIENTS AND HEALTHCARE PROVIDERS HAVE SEEN THE POTENTIAL BENEFITS OF TELEHEALTH, MANY PEOPLE ARE DRIVING SUSTAINED GROWTH OF THIS NEW HEALTHCARE PARADIGM. 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13765476" y="8960803"/>
            <a:ext cx="3294289" cy="5378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3200">
                <a:solidFill>
                  <a:srgbClr val="FFFFF0"/>
                </a:solidFill>
                <a:latin typeface="Neue Einstellung Medium"/>
              </a:rPr>
              <a:t>-Jiang Li, Ph.D</a:t>
            </a: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pic>
          <p:nvPicPr>
            <p:cNvPr name="Picture 3" id="3"/>
            <p:cNvPicPr>
              <a:picLocks noChangeAspect="true"/>
            </p:cNvPicPr>
            <p:nvPr/>
          </p:nvPicPr>
          <p:blipFill>
            <a:blip r:embed="rId2"/>
            <a:srcRect l="0" t="5268" r="0" b="5268"/>
            <a:stretch>
              <a:fillRect/>
            </a:stretch>
          </p:blipFill>
          <p:spPr>
            <a:xfrm>
              <a:off x="0" y="0"/>
              <a:ext cx="24384000" cy="13716000"/>
            </a:xfrm>
            <a:prstGeom prst="rect">
              <a:avLst/>
            </a:prstGeom>
          </p:spPr>
        </p:pic>
      </p:grpSp>
      <p:grpSp>
        <p:nvGrpSpPr>
          <p:cNvPr name="Group 4" id="4"/>
          <p:cNvGrpSpPr/>
          <p:nvPr/>
        </p:nvGrpSpPr>
        <p:grpSpPr>
          <a:xfrm rot="0">
            <a:off x="3401015" y="3128084"/>
            <a:ext cx="14886985" cy="5458409"/>
            <a:chOff x="0" y="0"/>
            <a:chExt cx="7763624" cy="2846583"/>
          </a:xfrm>
        </p:grpSpPr>
        <p:sp>
          <p:nvSpPr>
            <p:cNvPr name="Freeform 5" id="5"/>
            <p:cNvSpPr/>
            <p:nvPr/>
          </p:nvSpPr>
          <p:spPr>
            <a:xfrm>
              <a:off x="0" y="0"/>
              <a:ext cx="7763624" cy="2846583"/>
            </a:xfrm>
            <a:custGeom>
              <a:avLst/>
              <a:gdLst/>
              <a:ahLst/>
              <a:cxnLst/>
              <a:rect r="r" b="b" t="t" l="l"/>
              <a:pathLst>
                <a:path h="2846583" w="7763624">
                  <a:moveTo>
                    <a:pt x="0" y="0"/>
                  </a:moveTo>
                  <a:lnTo>
                    <a:pt x="7763624" y="0"/>
                  </a:lnTo>
                  <a:lnTo>
                    <a:pt x="7763624" y="2846583"/>
                  </a:lnTo>
                  <a:lnTo>
                    <a:pt x="0" y="2846583"/>
                  </a:lnTo>
                  <a:close/>
                </a:path>
              </a:pathLst>
            </a:custGeom>
            <a:solidFill>
              <a:srgbClr val="20252F"/>
            </a:solidFill>
          </p:spPr>
        </p:sp>
      </p:grpSp>
      <p:pic>
        <p:nvPicPr>
          <p:cNvPr name="Picture 6" id="6"/>
          <p:cNvPicPr>
            <a:picLocks noChangeAspect="true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7289266" y="0"/>
            <a:ext cx="11225291" cy="4644464"/>
          </a:xfrm>
          <a:prstGeom prst="rect">
            <a:avLst/>
          </a:prstGeom>
        </p:spPr>
      </p:pic>
      <p:sp>
        <p:nvSpPr>
          <p:cNvPr name="TextBox 7" id="7"/>
          <p:cNvSpPr txBox="true"/>
          <p:nvPr/>
        </p:nvSpPr>
        <p:spPr>
          <a:xfrm rot="0">
            <a:off x="4240772" y="3675454"/>
            <a:ext cx="13207472" cy="39344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840"/>
              </a:lnSpc>
            </a:pPr>
            <a:r>
              <a:rPr lang="en-US" sz="5600">
                <a:solidFill>
                  <a:srgbClr val="FFFFF0"/>
                </a:solidFill>
                <a:latin typeface="Code Pro"/>
              </a:rPr>
              <a:t>"You can't have the conversation around sustained telehealth without health equity as the subtext of that conversation."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11504668" y="7418461"/>
            <a:ext cx="6489417" cy="9766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919"/>
              </a:lnSpc>
            </a:pPr>
            <a:r>
              <a:rPr lang="en-US" sz="2799">
                <a:solidFill>
                  <a:srgbClr val="FFFFF0"/>
                </a:solidFill>
                <a:latin typeface="Amaranth"/>
              </a:rPr>
              <a:t>-Shereese Maynard, Co-founder NostraData Medical</a:t>
            </a: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3991152"/>
            <a:ext cx="18288000" cy="6295848"/>
            <a:chOff x="0" y="0"/>
            <a:chExt cx="9537267" cy="3283311"/>
          </a:xfrm>
        </p:grpSpPr>
        <p:sp>
          <p:nvSpPr>
            <p:cNvPr name="Freeform 3" id="3"/>
            <p:cNvSpPr/>
            <p:nvPr/>
          </p:nvSpPr>
          <p:spPr>
            <a:xfrm>
              <a:off x="0" y="0"/>
              <a:ext cx="9537267" cy="3283311"/>
            </a:xfrm>
            <a:custGeom>
              <a:avLst/>
              <a:gdLst/>
              <a:ahLst/>
              <a:cxnLst/>
              <a:rect r="r" b="b" t="t" l="l"/>
              <a:pathLst>
                <a:path h="3283311" w="9537267">
                  <a:moveTo>
                    <a:pt x="0" y="0"/>
                  </a:moveTo>
                  <a:lnTo>
                    <a:pt x="9537267" y="0"/>
                  </a:lnTo>
                  <a:lnTo>
                    <a:pt x="9537267" y="3283311"/>
                  </a:lnTo>
                  <a:lnTo>
                    <a:pt x="0" y="3283311"/>
                  </a:lnTo>
                  <a:close/>
                </a:path>
              </a:pathLst>
            </a:custGeom>
            <a:solidFill>
              <a:srgbClr val="20252F"/>
            </a:solidFill>
          </p:spPr>
        </p:sp>
      </p:grpSp>
      <p:grpSp>
        <p:nvGrpSpPr>
          <p:cNvPr name="Group 4" id="4"/>
          <p:cNvGrpSpPr/>
          <p:nvPr/>
        </p:nvGrpSpPr>
        <p:grpSpPr>
          <a:xfrm rot="0">
            <a:off x="17835213" y="7063676"/>
            <a:ext cx="452787" cy="2194624"/>
            <a:chOff x="0" y="0"/>
            <a:chExt cx="293277" cy="1421492"/>
          </a:xfrm>
        </p:grpSpPr>
        <p:sp>
          <p:nvSpPr>
            <p:cNvPr name="Freeform 5" id="5"/>
            <p:cNvSpPr/>
            <p:nvPr/>
          </p:nvSpPr>
          <p:spPr>
            <a:xfrm>
              <a:off x="0" y="0"/>
              <a:ext cx="293277" cy="1421492"/>
            </a:xfrm>
            <a:custGeom>
              <a:avLst/>
              <a:gdLst/>
              <a:ahLst/>
              <a:cxnLst/>
              <a:rect r="r" b="b" t="t" l="l"/>
              <a:pathLst>
                <a:path h="1421492" w="293277">
                  <a:moveTo>
                    <a:pt x="0" y="0"/>
                  </a:moveTo>
                  <a:lnTo>
                    <a:pt x="293277" y="0"/>
                  </a:lnTo>
                  <a:lnTo>
                    <a:pt x="293277" y="1421492"/>
                  </a:lnTo>
                  <a:lnTo>
                    <a:pt x="0" y="1421492"/>
                  </a:lnTo>
                  <a:close/>
                </a:path>
              </a:pathLst>
            </a:custGeom>
            <a:solidFill>
              <a:srgbClr val="F6A429"/>
            </a:solidFill>
          </p:spPr>
        </p:sp>
      </p:grpSp>
      <p:grpSp>
        <p:nvGrpSpPr>
          <p:cNvPr name="Group 6" id="6"/>
          <p:cNvGrpSpPr/>
          <p:nvPr/>
        </p:nvGrpSpPr>
        <p:grpSpPr>
          <a:xfrm rot="0">
            <a:off x="2628071" y="0"/>
            <a:ext cx="6515929" cy="10287000"/>
            <a:chOff x="0" y="0"/>
            <a:chExt cx="8687905" cy="13716000"/>
          </a:xfrm>
        </p:grpSpPr>
        <p:pic>
          <p:nvPicPr>
            <p:cNvPr name="Picture 7" id="7"/>
            <p:cNvPicPr>
              <a:picLocks noChangeAspect="true"/>
            </p:cNvPicPr>
            <p:nvPr/>
          </p:nvPicPr>
          <p:blipFill>
            <a:blip r:embed="rId2"/>
            <a:srcRect l="39912" t="0" r="17885" b="0"/>
            <a:stretch>
              <a:fillRect/>
            </a:stretch>
          </p:blipFill>
          <p:spPr>
            <a:xfrm>
              <a:off x="0" y="0"/>
              <a:ext cx="8687905" cy="13716000"/>
            </a:xfrm>
            <a:prstGeom prst="rect">
              <a:avLst/>
            </a:prstGeom>
          </p:spPr>
        </p:pic>
      </p:grpSp>
      <p:sp>
        <p:nvSpPr>
          <p:cNvPr name="TextBox 8" id="8"/>
          <p:cNvSpPr txBox="true"/>
          <p:nvPr/>
        </p:nvSpPr>
        <p:spPr>
          <a:xfrm rot="0">
            <a:off x="9785507" y="1968544"/>
            <a:ext cx="7751251" cy="493829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7852"/>
              </a:lnSpc>
            </a:pPr>
            <a:r>
              <a:rPr lang="en-US" sz="6135">
                <a:solidFill>
                  <a:srgbClr val="53688B"/>
                </a:solidFill>
                <a:latin typeface="Montserrat Extra-Bold"/>
              </a:rPr>
              <a:t>THE DIFFERENT TYPES OF</a:t>
            </a:r>
            <a:r>
              <a:rPr lang="en-US" sz="6135">
                <a:solidFill>
                  <a:srgbClr val="000000"/>
                </a:solidFill>
                <a:latin typeface="Montserrat Extra-Bold"/>
              </a:rPr>
              <a:t> </a:t>
            </a:r>
            <a:r>
              <a:rPr lang="en-US" sz="6135">
                <a:solidFill>
                  <a:srgbClr val="53688B"/>
                </a:solidFill>
                <a:latin typeface="Montserrat Extra-Bold"/>
              </a:rPr>
              <a:t>AI</a:t>
            </a:r>
            <a:r>
              <a:rPr lang="en-US" sz="6135">
                <a:solidFill>
                  <a:srgbClr val="FFFFF0"/>
                </a:solidFill>
                <a:latin typeface="Montserrat Extra-Bold"/>
              </a:rPr>
              <a:t> APPLICATIONS LENDING ITSELF TO TELEHEALTH </a:t>
            </a: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20252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7835213" y="7063676"/>
            <a:ext cx="452787" cy="2194624"/>
            <a:chOff x="0" y="0"/>
            <a:chExt cx="293277" cy="1421492"/>
          </a:xfrm>
        </p:grpSpPr>
        <p:sp>
          <p:nvSpPr>
            <p:cNvPr name="Freeform 3" id="3"/>
            <p:cNvSpPr/>
            <p:nvPr/>
          </p:nvSpPr>
          <p:spPr>
            <a:xfrm>
              <a:off x="0" y="0"/>
              <a:ext cx="293277" cy="1421492"/>
            </a:xfrm>
            <a:custGeom>
              <a:avLst/>
              <a:gdLst/>
              <a:ahLst/>
              <a:cxnLst/>
              <a:rect r="r" b="b" t="t" l="l"/>
              <a:pathLst>
                <a:path h="1421492" w="293277">
                  <a:moveTo>
                    <a:pt x="0" y="0"/>
                  </a:moveTo>
                  <a:lnTo>
                    <a:pt x="293277" y="0"/>
                  </a:lnTo>
                  <a:lnTo>
                    <a:pt x="293277" y="1421492"/>
                  </a:lnTo>
                  <a:lnTo>
                    <a:pt x="0" y="1421492"/>
                  </a:lnTo>
                  <a:close/>
                </a:path>
              </a:pathLst>
            </a:custGeom>
            <a:solidFill>
              <a:srgbClr val="F6A429"/>
            </a:solidFill>
          </p:spPr>
        </p:sp>
      </p:grpSp>
      <p:pic>
        <p:nvPicPr>
          <p:cNvPr name="Picture 4" id="4"/>
          <p:cNvPicPr>
            <a:picLocks noChangeAspect="true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1324643" y="1699905"/>
            <a:ext cx="838363" cy="637156"/>
          </a:xfrm>
          <a:prstGeom prst="rect">
            <a:avLst/>
          </a:prstGeom>
        </p:spPr>
      </p:pic>
      <p:sp>
        <p:nvSpPr>
          <p:cNvPr name="TextBox 5" id="5"/>
          <p:cNvSpPr txBox="true"/>
          <p:nvPr/>
        </p:nvSpPr>
        <p:spPr>
          <a:xfrm rot="0">
            <a:off x="2479309" y="2222761"/>
            <a:ext cx="13476702" cy="49250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840"/>
              </a:lnSpc>
            </a:pPr>
            <a:r>
              <a:rPr lang="en-US" sz="5600">
                <a:solidFill>
                  <a:srgbClr val="FFFFFF"/>
                </a:solidFill>
                <a:latin typeface="Code Pro"/>
              </a:rPr>
              <a:t>We need to invest in innovation for the way patients live now and in the future.  The pandemic exacerbated the need; the notion of patient empowerment demands it"</a:t>
            </a:r>
          </a:p>
        </p:txBody>
      </p:sp>
      <p:pic>
        <p:nvPicPr>
          <p:cNvPr name="Picture 6" id="6"/>
          <p:cNvPicPr>
            <a:picLocks noChangeAspect="true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0" t="0" r="0" b="0"/>
          <a:stretch>
            <a:fillRect/>
          </a:stretch>
        </p:blipFill>
        <p:spPr>
          <a:xfrm flipH="true" flipV="true" rot="0">
            <a:off x="0" y="5642536"/>
            <a:ext cx="11225291" cy="4644464"/>
          </a:xfrm>
          <a:prstGeom prst="rect">
            <a:avLst/>
          </a:prstGeom>
        </p:spPr>
      </p:pic>
      <p:sp>
        <p:nvSpPr>
          <p:cNvPr name="TextBox 7" id="7"/>
          <p:cNvSpPr txBox="true"/>
          <p:nvPr/>
        </p:nvSpPr>
        <p:spPr>
          <a:xfrm rot="0">
            <a:off x="11809000" y="7835233"/>
            <a:ext cx="5124971" cy="5378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3200">
                <a:solidFill>
                  <a:srgbClr val="FFFFFF"/>
                </a:solidFill>
                <a:latin typeface="Amaranth"/>
              </a:rPr>
              <a:t>-Shereese Maynard, MS; MBA</a:t>
            </a:r>
          </a:p>
        </p:txBody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7835213" y="7063676"/>
            <a:ext cx="452787" cy="2194624"/>
            <a:chOff x="0" y="0"/>
            <a:chExt cx="293277" cy="1421492"/>
          </a:xfrm>
        </p:grpSpPr>
        <p:sp>
          <p:nvSpPr>
            <p:cNvPr name="Freeform 3" id="3"/>
            <p:cNvSpPr/>
            <p:nvPr/>
          </p:nvSpPr>
          <p:spPr>
            <a:xfrm>
              <a:off x="0" y="0"/>
              <a:ext cx="293277" cy="1421492"/>
            </a:xfrm>
            <a:custGeom>
              <a:avLst/>
              <a:gdLst/>
              <a:ahLst/>
              <a:cxnLst/>
              <a:rect r="r" b="b" t="t" l="l"/>
              <a:pathLst>
                <a:path h="1421492" w="293277">
                  <a:moveTo>
                    <a:pt x="0" y="0"/>
                  </a:moveTo>
                  <a:lnTo>
                    <a:pt x="293277" y="0"/>
                  </a:lnTo>
                  <a:lnTo>
                    <a:pt x="293277" y="1421492"/>
                  </a:lnTo>
                  <a:lnTo>
                    <a:pt x="0" y="1421492"/>
                  </a:lnTo>
                  <a:close/>
                </a:path>
              </a:pathLst>
            </a:custGeom>
            <a:solidFill>
              <a:srgbClr val="F6A429"/>
            </a:solidFill>
          </p:spPr>
        </p:sp>
      </p:grpSp>
      <p:grpSp>
        <p:nvGrpSpPr>
          <p:cNvPr name="Group 4" id="4"/>
          <p:cNvGrpSpPr/>
          <p:nvPr/>
        </p:nvGrpSpPr>
        <p:grpSpPr>
          <a:xfrm rot="0">
            <a:off x="0" y="0"/>
            <a:ext cx="18288000" cy="5143500"/>
            <a:chOff x="0" y="0"/>
            <a:chExt cx="24384000" cy="6858000"/>
          </a:xfrm>
        </p:grpSpPr>
        <p:pic>
          <p:nvPicPr>
            <p:cNvPr name="Picture 5" id="5"/>
            <p:cNvPicPr>
              <a:picLocks noChangeAspect="true"/>
            </p:cNvPicPr>
            <p:nvPr/>
          </p:nvPicPr>
          <p:blipFill>
            <a:blip r:embed="rId2"/>
            <a:srcRect l="0" t="28893" r="0" b="28893"/>
            <a:stretch>
              <a:fillRect/>
            </a:stretch>
          </p:blipFill>
          <p:spPr>
            <a:xfrm>
              <a:off x="0" y="0"/>
              <a:ext cx="24384000" cy="6858000"/>
            </a:xfrm>
            <a:prstGeom prst="rect">
              <a:avLst/>
            </a:prstGeom>
          </p:spPr>
        </p:pic>
      </p:grpSp>
      <p:grpSp>
        <p:nvGrpSpPr>
          <p:cNvPr name="Group 6" id="6"/>
          <p:cNvGrpSpPr/>
          <p:nvPr/>
        </p:nvGrpSpPr>
        <p:grpSpPr>
          <a:xfrm rot="0">
            <a:off x="8338185" y="4337685"/>
            <a:ext cx="1611630" cy="1611630"/>
            <a:chOff x="0" y="0"/>
            <a:chExt cx="1913890" cy="1913890"/>
          </a:xfrm>
        </p:grpSpPr>
        <p:sp>
          <p:nvSpPr>
            <p:cNvPr name="Freeform 7" id="7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r="r" b="b" t="t" l="l"/>
              <a:pathLst>
                <a:path h="1913890" w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name="Group 8" id="8"/>
          <p:cNvGrpSpPr/>
          <p:nvPr/>
        </p:nvGrpSpPr>
        <p:grpSpPr>
          <a:xfrm rot="0">
            <a:off x="8433435" y="4432935"/>
            <a:ext cx="1421130" cy="1421130"/>
            <a:chOff x="0" y="0"/>
            <a:chExt cx="1913890" cy="1913890"/>
          </a:xfrm>
        </p:grpSpPr>
        <p:sp>
          <p:nvSpPr>
            <p:cNvPr name="Freeform 9" id="9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r="r" b="b" t="t" l="l"/>
              <a:pathLst>
                <a:path h="1913890" w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20252F"/>
            </a:solidFill>
          </p:spPr>
        </p:sp>
      </p:grpSp>
      <p:grpSp>
        <p:nvGrpSpPr>
          <p:cNvPr name="Group 10" id="10"/>
          <p:cNvGrpSpPr/>
          <p:nvPr/>
        </p:nvGrpSpPr>
        <p:grpSpPr>
          <a:xfrm rot="0">
            <a:off x="13692505" y="4337685"/>
            <a:ext cx="1611630" cy="1611630"/>
            <a:chOff x="0" y="0"/>
            <a:chExt cx="1913890" cy="1913890"/>
          </a:xfrm>
        </p:grpSpPr>
        <p:sp>
          <p:nvSpPr>
            <p:cNvPr name="Freeform 11" id="11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r="r" b="b" t="t" l="l"/>
              <a:pathLst>
                <a:path h="1913890" w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name="Group 12" id="12"/>
          <p:cNvGrpSpPr/>
          <p:nvPr/>
        </p:nvGrpSpPr>
        <p:grpSpPr>
          <a:xfrm rot="0">
            <a:off x="13787755" y="4432935"/>
            <a:ext cx="1421130" cy="1421130"/>
            <a:chOff x="0" y="0"/>
            <a:chExt cx="1913890" cy="1913890"/>
          </a:xfrm>
        </p:grpSpPr>
        <p:sp>
          <p:nvSpPr>
            <p:cNvPr name="Freeform 13" id="13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r="r" b="b" t="t" l="l"/>
              <a:pathLst>
                <a:path h="1913890" w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53688B"/>
            </a:solidFill>
          </p:spPr>
        </p:sp>
      </p:grpSp>
      <p:sp>
        <p:nvSpPr>
          <p:cNvPr name="TextBox 14" id="14"/>
          <p:cNvSpPr txBox="true"/>
          <p:nvPr/>
        </p:nvSpPr>
        <p:spPr>
          <a:xfrm rot="0">
            <a:off x="2938400" y="6491294"/>
            <a:ext cx="14022829" cy="25165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719"/>
              </a:lnSpc>
              <a:spcBef>
                <a:spcPct val="0"/>
              </a:spcBef>
            </a:pPr>
            <a:r>
              <a:rPr lang="en-US" sz="4800">
                <a:solidFill>
                  <a:srgbClr val="171616"/>
                </a:solidFill>
                <a:latin typeface="Code Pro"/>
              </a:rPr>
              <a:t>In April 2020, overall telehealth utilization for office visits and outpatient care was 78 times higher than in February 2020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1732830" y="5410835"/>
            <a:ext cx="6360049" cy="9626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840"/>
              </a:lnSpc>
              <a:spcBef>
                <a:spcPct val="0"/>
              </a:spcBef>
            </a:pPr>
            <a:r>
              <a:rPr lang="en-US" sz="5600">
                <a:solidFill>
                  <a:srgbClr val="53688B"/>
                </a:solidFill>
                <a:latin typeface="Code Pro Bold"/>
              </a:rPr>
              <a:t>Pandemic Effect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2938400" y="8950649"/>
            <a:ext cx="14022829" cy="5378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4480"/>
              </a:lnSpc>
            </a:pPr>
            <a:r>
              <a:rPr lang="en-US" sz="3200">
                <a:solidFill>
                  <a:srgbClr val="000000"/>
                </a:solidFill>
                <a:latin typeface="Amaranth"/>
              </a:rPr>
              <a:t>-Mckinsey 2021</a:t>
            </a:r>
          </a:p>
        </p:txBody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7835213" y="7063676"/>
            <a:ext cx="452787" cy="2194624"/>
            <a:chOff x="0" y="0"/>
            <a:chExt cx="293277" cy="1421492"/>
          </a:xfrm>
        </p:grpSpPr>
        <p:sp>
          <p:nvSpPr>
            <p:cNvPr name="Freeform 3" id="3"/>
            <p:cNvSpPr/>
            <p:nvPr/>
          </p:nvSpPr>
          <p:spPr>
            <a:xfrm>
              <a:off x="0" y="0"/>
              <a:ext cx="293277" cy="1421492"/>
            </a:xfrm>
            <a:custGeom>
              <a:avLst/>
              <a:gdLst/>
              <a:ahLst/>
              <a:cxnLst/>
              <a:rect r="r" b="b" t="t" l="l"/>
              <a:pathLst>
                <a:path h="1421492" w="293277">
                  <a:moveTo>
                    <a:pt x="0" y="0"/>
                  </a:moveTo>
                  <a:lnTo>
                    <a:pt x="293277" y="0"/>
                  </a:lnTo>
                  <a:lnTo>
                    <a:pt x="293277" y="1421492"/>
                  </a:lnTo>
                  <a:lnTo>
                    <a:pt x="0" y="1421492"/>
                  </a:lnTo>
                  <a:close/>
                </a:path>
              </a:pathLst>
            </a:custGeom>
            <a:solidFill>
              <a:srgbClr val="53688B"/>
            </a:solidFill>
          </p:spPr>
        </p:sp>
      </p:grpSp>
      <p:grpSp>
        <p:nvGrpSpPr>
          <p:cNvPr name="Group 4" id="4"/>
          <p:cNvGrpSpPr/>
          <p:nvPr/>
        </p:nvGrpSpPr>
        <p:grpSpPr>
          <a:xfrm rot="0">
            <a:off x="8035883" y="0"/>
            <a:ext cx="10252117" cy="7063676"/>
            <a:chOff x="0" y="0"/>
            <a:chExt cx="13669489" cy="9418234"/>
          </a:xfrm>
        </p:grpSpPr>
        <p:pic>
          <p:nvPicPr>
            <p:cNvPr name="Picture 5" id="5"/>
            <p:cNvPicPr>
              <a:picLocks noChangeAspect="true"/>
            </p:cNvPicPr>
            <p:nvPr/>
          </p:nvPicPr>
          <p:blipFill>
            <a:blip r:embed="rId2"/>
            <a:srcRect l="1650" t="0" r="1650" b="0"/>
            <a:stretch>
              <a:fillRect/>
            </a:stretch>
          </p:blipFill>
          <p:spPr>
            <a:xfrm>
              <a:off x="0" y="0"/>
              <a:ext cx="13669489" cy="9418234"/>
            </a:xfrm>
            <a:prstGeom prst="rect">
              <a:avLst/>
            </a:prstGeom>
          </p:spPr>
        </p:pic>
      </p:grpSp>
      <p:grpSp>
        <p:nvGrpSpPr>
          <p:cNvPr name="Group 6" id="6"/>
          <p:cNvGrpSpPr/>
          <p:nvPr/>
        </p:nvGrpSpPr>
        <p:grpSpPr>
          <a:xfrm rot="0">
            <a:off x="0" y="4608372"/>
            <a:ext cx="11277600" cy="5678628"/>
            <a:chOff x="0" y="0"/>
            <a:chExt cx="5881315" cy="2961428"/>
          </a:xfrm>
        </p:grpSpPr>
        <p:sp>
          <p:nvSpPr>
            <p:cNvPr name="Freeform 7" id="7"/>
            <p:cNvSpPr/>
            <p:nvPr/>
          </p:nvSpPr>
          <p:spPr>
            <a:xfrm>
              <a:off x="0" y="0"/>
              <a:ext cx="5881315" cy="2961428"/>
            </a:xfrm>
            <a:custGeom>
              <a:avLst/>
              <a:gdLst/>
              <a:ahLst/>
              <a:cxnLst/>
              <a:rect r="r" b="b" t="t" l="l"/>
              <a:pathLst>
                <a:path h="2961428" w="5881315">
                  <a:moveTo>
                    <a:pt x="0" y="0"/>
                  </a:moveTo>
                  <a:lnTo>
                    <a:pt x="5881315" y="0"/>
                  </a:lnTo>
                  <a:lnTo>
                    <a:pt x="5881315" y="2961428"/>
                  </a:lnTo>
                  <a:lnTo>
                    <a:pt x="0" y="2961428"/>
                  </a:lnTo>
                  <a:close/>
                </a:path>
              </a:pathLst>
            </a:custGeom>
            <a:solidFill>
              <a:srgbClr val="20252F"/>
            </a:solidFill>
          </p:spPr>
        </p:sp>
      </p:grpSp>
      <p:sp>
        <p:nvSpPr>
          <p:cNvPr name="TextBox 8" id="8"/>
          <p:cNvSpPr txBox="true"/>
          <p:nvPr/>
        </p:nvSpPr>
        <p:spPr>
          <a:xfrm rot="0">
            <a:off x="725347" y="4672101"/>
            <a:ext cx="9826906" cy="51796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5880"/>
              </a:lnSpc>
              <a:spcBef>
                <a:spcPct val="0"/>
              </a:spcBef>
            </a:pPr>
            <a:r>
              <a:rPr lang="en-US" sz="4200">
                <a:solidFill>
                  <a:srgbClr val="FFFFFF"/>
                </a:solidFill>
                <a:latin typeface="Code Pro"/>
              </a:rPr>
              <a:t>Among providers who used telehealth, 64% said they were more optimistic about telehealth compared to when the COVID-19 pandemic began. Of those who didn’t use telehealth, nearly half felt the same way.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0" y="1391965"/>
            <a:ext cx="8378870" cy="19532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840"/>
              </a:lnSpc>
            </a:pPr>
            <a:r>
              <a:rPr lang="en-US" sz="5600">
                <a:solidFill>
                  <a:srgbClr val="53688B"/>
                </a:solidFill>
                <a:latin typeface="Code Pro"/>
              </a:rPr>
              <a:t>Fierce Healthcare Survey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DAFNisq8pP8</dc:identifier>
  <dcterms:modified xsi:type="dcterms:W3CDTF">2011-08-01T06:04:30Z</dcterms:modified>
  <cp:revision>1</cp:revision>
  <dc:title>Opportunities and Obstacles for using remote monitoring and AI to enable Sustained Integrated Telehealth</dc:title>
</cp:coreProperties>
</file>